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4"/>
    <p:sldMasterId id="2147483686" r:id="rId5"/>
    <p:sldMasterId id="2147483673" r:id="rId6"/>
    <p:sldMasterId id="2147483671" r:id="rId7"/>
    <p:sldMasterId id="2147483698" r:id="rId8"/>
  </p:sldMasterIdLst>
  <p:notesMasterIdLst>
    <p:notesMasterId r:id="rId27"/>
  </p:notesMasterIdLst>
  <p:sldIdLst>
    <p:sldId id="256" r:id="rId9"/>
    <p:sldId id="263" r:id="rId10"/>
    <p:sldId id="278" r:id="rId11"/>
    <p:sldId id="257" r:id="rId12"/>
    <p:sldId id="1019" r:id="rId13"/>
    <p:sldId id="1535" r:id="rId14"/>
    <p:sldId id="262" r:id="rId15"/>
    <p:sldId id="1021" r:id="rId16"/>
    <p:sldId id="276" r:id="rId17"/>
    <p:sldId id="1022" r:id="rId18"/>
    <p:sldId id="1024" r:id="rId19"/>
    <p:sldId id="277" r:id="rId20"/>
    <p:sldId id="1537" r:id="rId21"/>
    <p:sldId id="279" r:id="rId22"/>
    <p:sldId id="1534" r:id="rId23"/>
    <p:sldId id="1536" r:id="rId24"/>
    <p:sldId id="271" r:id="rId25"/>
    <p:sldId id="272" r:id="rId26"/>
  </p:sldIdLst>
  <p:sldSz cx="9144000" cy="5143500" type="screen16x9"/>
  <p:notesSz cx="6858000" cy="9144000"/>
  <p:embeddedFontLst>
    <p:embeddedFont>
      <p:font typeface="Arial Black" panose="020B0A04020102020204" pitchFamily="34" charset="0"/>
      <p:bold r:id="rId28"/>
    </p:embeddedFont>
    <p:embeddedFont>
      <p:font typeface="Hind" panose="02000000000000000000" pitchFamily="2"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2" pos="2880">
          <p15:clr>
            <a:srgbClr val="A4A3A4"/>
          </p15:clr>
        </p15:guide>
        <p15:guide id="3" orient="horz" pos="16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Hobenshield" initials="" lastIdx="1" clrIdx="0"/>
  <p:cmAuthor id="1" name="Campbell Macdonald"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05"/>
    <a:srgbClr val="FFDE65"/>
    <a:srgbClr val="FFE585"/>
    <a:srgbClr val="FADD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8E6B4F-3C81-444E-82E3-DB51F0AA8A39}">
  <a:tblStyle styleId="{E78E6B4F-3C81-444E-82E3-DB51F0AA8A3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73" autoAdjust="0"/>
    <p:restoredTop sz="94660"/>
  </p:normalViewPr>
  <p:slideViewPr>
    <p:cSldViewPr snapToGrid="0">
      <p:cViewPr varScale="1">
        <p:scale>
          <a:sx n="138" d="100"/>
          <a:sy n="138" d="100"/>
        </p:scale>
        <p:origin x="1236" y="120"/>
      </p:cViewPr>
      <p:guideLst>
        <p:guide pos="2880"/>
        <p:guide orient="horz" pos="16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1.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d469b77e9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d469b77e9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265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2265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a:extLst>
            <a:ext uri="{FF2B5EF4-FFF2-40B4-BE49-F238E27FC236}">
              <a16:creationId xmlns:a16="http://schemas.microsoft.com/office/drawing/2014/main" id="{E3D93840-0430-4D0B-1F38-A3E5EA341E3B}"/>
            </a:ext>
          </a:extLst>
        </p:cNvPr>
        <p:cNvGrpSpPr/>
        <p:nvPr/>
      </p:nvGrpSpPr>
      <p:grpSpPr>
        <a:xfrm>
          <a:off x="0" y="0"/>
          <a:ext cx="0" cy="0"/>
          <a:chOff x="0" y="0"/>
          <a:chExt cx="0" cy="0"/>
        </a:xfrm>
      </p:grpSpPr>
      <p:sp>
        <p:nvSpPr>
          <p:cNvPr id="171" name="Google Shape;171;g251c749281e_0_0:notes">
            <a:extLst>
              <a:ext uri="{FF2B5EF4-FFF2-40B4-BE49-F238E27FC236}">
                <a16:creationId xmlns:a16="http://schemas.microsoft.com/office/drawing/2014/main" id="{8634E67D-8ACB-AC32-A88E-9FCEEB3B61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51c749281e_0_0:notes">
            <a:extLst>
              <a:ext uri="{FF2B5EF4-FFF2-40B4-BE49-F238E27FC236}">
                <a16:creationId xmlns:a16="http://schemas.microsoft.com/office/drawing/2014/main" id="{4E78C7EE-46DD-544F-0860-DEEF12ADD4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was true both when they LOTO themselves and when it was performed by someone else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When they have seen mistakes made, the causes have been: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Network modification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Human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Electrical diagram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Identification error (33%)</a:t>
            </a:r>
            <a:endParaRPr/>
          </a:p>
        </p:txBody>
      </p:sp>
    </p:spTree>
    <p:extLst>
      <p:ext uri="{BB962C8B-B14F-4D97-AF65-F5344CB8AC3E}">
        <p14:creationId xmlns:p14="http://schemas.microsoft.com/office/powerpoint/2010/main" val="456744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Brooke </a:t>
            </a:r>
          </a:p>
        </p:txBody>
      </p:sp>
    </p:spTree>
    <p:extLst>
      <p:ext uri="{BB962C8B-B14F-4D97-AF65-F5344CB8AC3E}">
        <p14:creationId xmlns:p14="http://schemas.microsoft.com/office/powerpoint/2010/main" val="2494220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6931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C3778532-E902-018F-C17B-3973123DF05A}"/>
            </a:ext>
          </a:extLst>
        </p:cNvPr>
        <p:cNvGrpSpPr/>
        <p:nvPr/>
      </p:nvGrpSpPr>
      <p:grpSpPr>
        <a:xfrm>
          <a:off x="0" y="0"/>
          <a:ext cx="0" cy="0"/>
          <a:chOff x="0" y="0"/>
          <a:chExt cx="0" cy="0"/>
        </a:xfrm>
      </p:grpSpPr>
      <p:sp>
        <p:nvSpPr>
          <p:cNvPr id="151" name="Google Shape;151;gd57f2d4bcb_6_6:notes">
            <a:extLst>
              <a:ext uri="{FF2B5EF4-FFF2-40B4-BE49-F238E27FC236}">
                <a16:creationId xmlns:a16="http://schemas.microsoft.com/office/drawing/2014/main" id="{7D93A38F-2568-4B96-3A8B-D9FCBB2CCA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a:extLst>
              <a:ext uri="{FF2B5EF4-FFF2-40B4-BE49-F238E27FC236}">
                <a16:creationId xmlns:a16="http://schemas.microsoft.com/office/drawing/2014/main" id="{BF9B18A4-F434-7779-A0B2-B48199DA25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681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33534257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33534257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Add </a:t>
            </a:r>
            <a:r>
              <a:rPr lang="en-US" dirty="0" err="1"/>
              <a:t>Shermco</a:t>
            </a:r>
            <a:r>
              <a:rPr lang="en-US" dirty="0"/>
              <a:t> to this slide</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d57f2d4bcb_2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d57f2d4bcb_2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1e7dd0c8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1e7dd0c8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1e7dd0c8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1e7dd0c8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88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197b4fa9e6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197b4fa9e6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11D58246-DAB5-FFD2-C3D1-1AAB03FFAEA3}"/>
            </a:ext>
          </a:extLst>
        </p:cNvPr>
        <p:cNvGrpSpPr/>
        <p:nvPr/>
      </p:nvGrpSpPr>
      <p:grpSpPr>
        <a:xfrm>
          <a:off x="0" y="0"/>
          <a:ext cx="0" cy="0"/>
          <a:chOff x="0" y="0"/>
          <a:chExt cx="0" cy="0"/>
        </a:xfrm>
      </p:grpSpPr>
      <p:sp>
        <p:nvSpPr>
          <p:cNvPr id="151" name="Google Shape;151;gd57f2d4bcb_6_6:notes">
            <a:extLst>
              <a:ext uri="{FF2B5EF4-FFF2-40B4-BE49-F238E27FC236}">
                <a16:creationId xmlns:a16="http://schemas.microsoft.com/office/drawing/2014/main" id="{455D2B48-3ECE-85C2-11B7-8143611B2A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a:extLst>
              <a:ext uri="{FF2B5EF4-FFF2-40B4-BE49-F238E27FC236}">
                <a16:creationId xmlns:a16="http://schemas.microsoft.com/office/drawing/2014/main" id="{9D1A164A-3D18-B4C9-B705-700711E82C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0221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d57f2d4bcb_6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c28e3c8d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c28e3c8d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51c749281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51c749281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This was true both when they LOTO themselves and when it was performed by someone else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When they have seen mistakes made, the causes have been: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Network modification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Human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Electrical diagram error (22%)</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Identification error (33%)</a:t>
            </a:r>
            <a:endParaRPr/>
          </a:p>
        </p:txBody>
      </p:sp>
    </p:spTree>
    <p:extLst>
      <p:ext uri="{BB962C8B-B14F-4D97-AF65-F5344CB8AC3E}">
        <p14:creationId xmlns:p14="http://schemas.microsoft.com/office/powerpoint/2010/main" val="365502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75B9B-4589-E5BE-DBF5-8EC1231320D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6CE0D9F-0CF0-049C-9594-3014125D5DD8}"/>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17527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9B4B64-C194-B0CE-B1E7-A0A165752D0F}"/>
              </a:ext>
            </a:extLst>
          </p:cNvPr>
          <p:cNvSpPr>
            <a:spLocks noGrp="1"/>
          </p:cNvSpPr>
          <p:nvPr>
            <p:ph type="dt" sz="half" idx="10"/>
          </p:nvPr>
        </p:nvSpPr>
        <p:spPr/>
        <p:txBody>
          <a:bodyPr/>
          <a:lstStyle/>
          <a:p>
            <a:fld id="{B54CAB9A-BABD-4AFA-BC2A-DFE1148C4945}" type="datetimeFigureOut">
              <a:rPr lang="en-US" smtClean="0"/>
              <a:t>8/12/2025</a:t>
            </a:fld>
            <a:endParaRPr lang="en-US"/>
          </a:p>
        </p:txBody>
      </p:sp>
      <p:sp>
        <p:nvSpPr>
          <p:cNvPr id="3" name="Footer Placeholder 2">
            <a:extLst>
              <a:ext uri="{FF2B5EF4-FFF2-40B4-BE49-F238E27FC236}">
                <a16:creationId xmlns:a16="http://schemas.microsoft.com/office/drawing/2014/main" id="{7A8394C5-649D-4A90-1093-9BD2871FE9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B2DEB6-54A0-ABDB-8BE1-2097A6410832}"/>
              </a:ext>
            </a:extLst>
          </p:cNvPr>
          <p:cNvSpPr>
            <a:spLocks noGrp="1"/>
          </p:cNvSpPr>
          <p:nvPr>
            <p:ph type="sldNum" sz="quarter" idx="12"/>
          </p:nvPr>
        </p:nvSpPr>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42646386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sz="25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5"/>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73308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098D-50D7-E670-D1E5-D2DC394FF168}"/>
              </a:ext>
            </a:extLst>
          </p:cNvPr>
          <p:cNvSpPr>
            <a:spLocks noGrp="1"/>
          </p:cNvSpPr>
          <p:nvPr>
            <p:ph type="ctrTitle"/>
          </p:nvPr>
        </p:nvSpPr>
        <p:spPr>
          <a:xfrm>
            <a:off x="1143000" y="841375"/>
            <a:ext cx="6858000" cy="17907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9091F4-FB9B-97B6-A1D9-981792F82FDC}"/>
              </a:ext>
            </a:extLst>
          </p:cNvPr>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4CB07B-54DC-FF7E-F33D-B7F4AFB8C515}"/>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5" name="Footer Placeholder 4">
            <a:extLst>
              <a:ext uri="{FF2B5EF4-FFF2-40B4-BE49-F238E27FC236}">
                <a16:creationId xmlns:a16="http://schemas.microsoft.com/office/drawing/2014/main" id="{69B3C1E7-DC95-53D1-0B1E-32A00A062970}"/>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3468E8-47EE-0985-557B-CCE7911067D8}"/>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06539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D4AD6-8987-EEEC-97CF-5A9DA9CF5F53}"/>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25578A3-B33F-A7ED-5B06-54BD5BD12460}"/>
              </a:ext>
            </a:extLst>
          </p:cNvPr>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234C-03CA-5FD6-0656-3E6A5D97BE67}"/>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5" name="Footer Placeholder 4">
            <a:extLst>
              <a:ext uri="{FF2B5EF4-FFF2-40B4-BE49-F238E27FC236}">
                <a16:creationId xmlns:a16="http://schemas.microsoft.com/office/drawing/2014/main" id="{FA4FB2C5-77B0-54EE-3345-3E4E84680156}"/>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AC4D81D-192D-0FB1-D84F-2B2CC4805C63}"/>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637222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32256-FCE7-EE21-5988-6D202BE2E5DD}"/>
              </a:ext>
            </a:extLst>
          </p:cNvPr>
          <p:cNvSpPr>
            <a:spLocks noGrp="1"/>
          </p:cNvSpPr>
          <p:nvPr>
            <p:ph type="title"/>
          </p:nvPr>
        </p:nvSpPr>
        <p:spPr>
          <a:xfrm>
            <a:off x="623888" y="1282700"/>
            <a:ext cx="7886700" cy="2139950"/>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0B981A-1A0B-6E2C-79AB-74F5001A42BE}"/>
              </a:ext>
            </a:extLst>
          </p:cNvPr>
          <p:cNvSpPr>
            <a:spLocks noGrp="1"/>
          </p:cNvSpPr>
          <p:nvPr>
            <p:ph type="body" idx="1"/>
          </p:nvPr>
        </p:nvSpPr>
        <p:spPr>
          <a:xfrm>
            <a:off x="623888" y="3441700"/>
            <a:ext cx="7886700" cy="1125538"/>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650606-C5EF-76FF-624A-B4B6B5944694}"/>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5" name="Footer Placeholder 4">
            <a:extLst>
              <a:ext uri="{FF2B5EF4-FFF2-40B4-BE49-F238E27FC236}">
                <a16:creationId xmlns:a16="http://schemas.microsoft.com/office/drawing/2014/main" id="{2A6EBED3-6501-A26A-B0A8-A9E31514972A}"/>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479F01B-6E96-C5A3-4D3A-0AC21763F11C}"/>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1918900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12AD-1B68-C53E-0E18-EAA700AE6BBD}"/>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0991977-CEDA-E48E-002B-139AFB9077A6}"/>
              </a:ext>
            </a:extLst>
          </p:cNvPr>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38DF49-F1BB-FFDA-75A9-71BDD12765F1}"/>
              </a:ext>
            </a:extLst>
          </p:cNvPr>
          <p:cNvSpPr>
            <a:spLocks noGrp="1"/>
          </p:cNvSpPr>
          <p:nvPr>
            <p:ph sz="half" idx="2"/>
          </p:nvPr>
        </p:nvSpPr>
        <p:spPr>
          <a:xfrm>
            <a:off x="464820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30ECF6-5446-0CA0-58C7-7839496EB064}"/>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6" name="Footer Placeholder 5">
            <a:extLst>
              <a:ext uri="{FF2B5EF4-FFF2-40B4-BE49-F238E27FC236}">
                <a16:creationId xmlns:a16="http://schemas.microsoft.com/office/drawing/2014/main" id="{9981513F-59C8-AF52-452E-F7881BB8E104}"/>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F34D2E-9537-7318-B4E6-D9D65856F9DE}"/>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1906645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33C5A-314A-85B7-CD06-B28A2FEC7A3C}"/>
              </a:ext>
            </a:extLst>
          </p:cNvPr>
          <p:cNvSpPr>
            <a:spLocks noGrp="1"/>
          </p:cNvSpPr>
          <p:nvPr>
            <p:ph type="title"/>
          </p:nvPr>
        </p:nvSpPr>
        <p:spPr>
          <a:xfrm>
            <a:off x="630238" y="274638"/>
            <a:ext cx="7886700" cy="99377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549309A-3F1E-A465-FF16-DEC818BE300E}"/>
              </a:ext>
            </a:extLst>
          </p:cNvPr>
          <p:cNvSpPr>
            <a:spLocks noGrp="1"/>
          </p:cNvSpPr>
          <p:nvPr>
            <p:ph type="body" idx="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BAAC1-B8B5-7F5E-652D-030941140BCA}"/>
              </a:ext>
            </a:extLst>
          </p:cNvPr>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B69D78-756E-29FE-B278-F8B3A0DB3D04}"/>
              </a:ext>
            </a:extLst>
          </p:cNvPr>
          <p:cNvSpPr>
            <a:spLocks noGrp="1"/>
          </p:cNvSpPr>
          <p:nvPr>
            <p:ph type="body" sz="quarter" idx="3"/>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D8BC22-E60C-05EB-95D6-72ECEADCAB5B}"/>
              </a:ext>
            </a:extLst>
          </p:cNvPr>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0522A5-8584-3F62-0BEF-D02F288A927C}"/>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8" name="Footer Placeholder 7">
            <a:extLst>
              <a:ext uri="{FF2B5EF4-FFF2-40B4-BE49-F238E27FC236}">
                <a16:creationId xmlns:a16="http://schemas.microsoft.com/office/drawing/2014/main" id="{06D40A0B-A0F2-1143-A2CF-364C2D5E9671}"/>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891117B-1F6A-05AB-FB79-6794612E2736}"/>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2304259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A6634-F69C-DB18-91DE-9261E538190C}"/>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FAE6FE4-8AB8-2048-861D-A2A39438BF48}"/>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4" name="Footer Placeholder 3">
            <a:extLst>
              <a:ext uri="{FF2B5EF4-FFF2-40B4-BE49-F238E27FC236}">
                <a16:creationId xmlns:a16="http://schemas.microsoft.com/office/drawing/2014/main" id="{D1D626CA-D94E-7C7C-A47A-533BB78597CD}"/>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9F9BAA4-DD0B-59DF-61AE-73F4DFFEBF95}"/>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140250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BDB32A-DF7D-B3A8-6D35-929CD216E861}"/>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3" name="Footer Placeholder 2">
            <a:extLst>
              <a:ext uri="{FF2B5EF4-FFF2-40B4-BE49-F238E27FC236}">
                <a16:creationId xmlns:a16="http://schemas.microsoft.com/office/drawing/2014/main" id="{EBEB138E-1C66-0591-AB09-FF5ECC29CF4B}"/>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148002A-B348-CE82-3866-0CE91367759B}"/>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175565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4894A-E949-8848-2D02-B1593E6BBD7D}"/>
              </a:ext>
            </a:extLst>
          </p:cNvPr>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85631D-5D04-5FBA-467D-F810B71072F7}"/>
              </a:ext>
            </a:extLst>
          </p:cNvPr>
          <p:cNvSpPr>
            <a:spLocks noGrp="1"/>
          </p:cNvSpPr>
          <p:nvPr>
            <p:ph idx="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622461-0B69-B050-2EC2-51542CFBB652}"/>
              </a:ext>
            </a:extLst>
          </p:cNvPr>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6233B4-FF10-BB45-F03F-C86BDBD34EA5}"/>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6" name="Footer Placeholder 5">
            <a:extLst>
              <a:ext uri="{FF2B5EF4-FFF2-40B4-BE49-F238E27FC236}">
                <a16:creationId xmlns:a16="http://schemas.microsoft.com/office/drawing/2014/main" id="{17D3BED6-8525-D20C-2F6F-B28BBB4E2673}"/>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C8507E-23F0-E7DD-5CAE-90F8DD845DB8}"/>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399189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311700" y="1152475"/>
            <a:ext cx="8520600" cy="30663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E1C25-CCA6-F641-BB2F-2A49B772D2E0}"/>
              </a:ext>
            </a:extLst>
          </p:cNvPr>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5FCAF2-3CA6-1071-5ACA-8ABEE44598DC}"/>
              </a:ext>
            </a:extLst>
          </p:cNvPr>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CD8DE5-68A2-9DA0-BABC-F846F35D8260}"/>
              </a:ext>
            </a:extLst>
          </p:cNvPr>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C1BED3-5664-E1FE-BB1F-6712AAD03651}"/>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6" name="Footer Placeholder 5">
            <a:extLst>
              <a:ext uri="{FF2B5EF4-FFF2-40B4-BE49-F238E27FC236}">
                <a16:creationId xmlns:a16="http://schemas.microsoft.com/office/drawing/2014/main" id="{9EBFF6A6-00ED-E380-21BF-96B520D364DB}"/>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43F8F59-CABE-E418-2F73-BDA4F703163B}"/>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123480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DE98-2339-FF97-02F0-C2D48DE731B9}"/>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B6B66C-6F55-67C2-2E80-2C91F1C231E8}"/>
              </a:ext>
            </a:extLst>
          </p:cNvPr>
          <p:cNvSpPr>
            <a:spLocks noGrp="1"/>
          </p:cNvSpPr>
          <p:nvPr>
            <p:ph type="body" orient="vert" idx="1"/>
          </p:nvPr>
        </p:nvSpPr>
        <p:spPr>
          <a:xfrm>
            <a:off x="628650" y="1370013"/>
            <a:ext cx="7886700" cy="326231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DECEB9-D300-B4EF-7361-6DDFAB667561}"/>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5" name="Footer Placeholder 4">
            <a:extLst>
              <a:ext uri="{FF2B5EF4-FFF2-40B4-BE49-F238E27FC236}">
                <a16:creationId xmlns:a16="http://schemas.microsoft.com/office/drawing/2014/main" id="{CA2FF2B7-8D1B-9522-57FC-0E06392249C9}"/>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AD6756E-344A-A838-AC15-542F90CE0F52}"/>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954365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20527F-B32E-196C-9F5F-956A0D9A32C2}"/>
              </a:ext>
            </a:extLst>
          </p:cNvPr>
          <p:cNvSpPr>
            <a:spLocks noGrp="1"/>
          </p:cNvSpPr>
          <p:nvPr>
            <p:ph type="title" orient="vert"/>
          </p:nvPr>
        </p:nvSpPr>
        <p:spPr>
          <a:xfrm>
            <a:off x="6543675" y="274638"/>
            <a:ext cx="1971675" cy="435768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A75619-1CE7-328E-B2AC-34BAC0C9288C}"/>
              </a:ext>
            </a:extLst>
          </p:cNvPr>
          <p:cNvSpPr>
            <a:spLocks noGrp="1"/>
          </p:cNvSpPr>
          <p:nvPr>
            <p:ph type="body" orient="vert" idx="1"/>
          </p:nvPr>
        </p:nvSpPr>
        <p:spPr>
          <a:xfrm>
            <a:off x="628650" y="274638"/>
            <a:ext cx="5762625" cy="43576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E737FC-0D63-FB06-CD25-C7F020C0AB65}"/>
              </a:ext>
            </a:extLst>
          </p:cNvPr>
          <p:cNvSpPr>
            <a:spLocks noGrp="1"/>
          </p:cNvSpPr>
          <p:nvPr>
            <p:ph type="dt" sz="half" idx="10"/>
          </p:nvPr>
        </p:nvSpPr>
        <p:spPr>
          <a:xfrm>
            <a:off x="628650" y="4767263"/>
            <a:ext cx="2057400" cy="274637"/>
          </a:xfrm>
          <a:prstGeom prst="rect">
            <a:avLst/>
          </a:prstGeom>
        </p:spPr>
        <p:txBody>
          <a:bodyPr/>
          <a:lstStyle/>
          <a:p>
            <a:fld id="{B3CEFA5C-CB68-4468-B0AE-79808FBD54AA}" type="datetimeFigureOut">
              <a:rPr lang="en-US" smtClean="0"/>
              <a:t>8/12/2025</a:t>
            </a:fld>
            <a:endParaRPr lang="en-US"/>
          </a:p>
        </p:txBody>
      </p:sp>
      <p:sp>
        <p:nvSpPr>
          <p:cNvPr id="5" name="Footer Placeholder 4">
            <a:extLst>
              <a:ext uri="{FF2B5EF4-FFF2-40B4-BE49-F238E27FC236}">
                <a16:creationId xmlns:a16="http://schemas.microsoft.com/office/drawing/2014/main" id="{A4293995-F074-7652-F0AA-3A16B9560819}"/>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8A98A3-F57E-4F7D-6C4C-B92F0C449299}"/>
              </a:ext>
            </a:extLst>
          </p:cNvPr>
          <p:cNvSpPr>
            <a:spLocks noGrp="1"/>
          </p:cNvSpPr>
          <p:nvPr>
            <p:ph type="sldNum" sz="quarter" idx="12"/>
          </p:nvPr>
        </p:nvSpPr>
        <p:spPr>
          <a:xfrm>
            <a:off x="6457950" y="4767263"/>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41846533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C3C67-CB12-58B8-FC70-16BF46C5D820}"/>
              </a:ext>
            </a:extLst>
          </p:cNvPr>
          <p:cNvSpPr>
            <a:spLocks noGrp="1"/>
          </p:cNvSpPr>
          <p:nvPr>
            <p:ph type="ctrTitle"/>
          </p:nvPr>
        </p:nvSpPr>
        <p:spPr>
          <a:xfrm>
            <a:off x="1143000" y="841375"/>
            <a:ext cx="6858000" cy="17907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571F5F-92B1-4464-C68D-B74AD0F0C1AC}"/>
              </a:ext>
            </a:extLst>
          </p:cNvPr>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46A657-8A39-41A5-A0D5-703DF1295904}"/>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5" name="Footer Placeholder 4">
            <a:extLst>
              <a:ext uri="{FF2B5EF4-FFF2-40B4-BE49-F238E27FC236}">
                <a16:creationId xmlns:a16="http://schemas.microsoft.com/office/drawing/2014/main" id="{ED6F3E8D-AAA0-BFBE-D4DA-52AAFF4565C2}"/>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83ECB3-881E-AAE9-4EBF-C5A671AE96F4}"/>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9367821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A7BD3-CC09-8CD4-E6E8-5E6B1077AD4F}"/>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95AC2B1-B8F2-552C-53EE-E888DF2DE6E8}"/>
              </a:ext>
            </a:extLst>
          </p:cNvPr>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8BAB3-B319-A8D1-25F5-CF44B57C2079}"/>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5" name="Footer Placeholder 4">
            <a:extLst>
              <a:ext uri="{FF2B5EF4-FFF2-40B4-BE49-F238E27FC236}">
                <a16:creationId xmlns:a16="http://schemas.microsoft.com/office/drawing/2014/main" id="{F8CA179E-FCEB-600A-691A-B4723649657D}"/>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159CF96-24CD-8B4F-7DD2-D3957BB5CA72}"/>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1468834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923AD-01AA-37D4-73BE-C2FE0C9D5A56}"/>
              </a:ext>
            </a:extLst>
          </p:cNvPr>
          <p:cNvSpPr>
            <a:spLocks noGrp="1"/>
          </p:cNvSpPr>
          <p:nvPr>
            <p:ph type="title"/>
          </p:nvPr>
        </p:nvSpPr>
        <p:spPr>
          <a:xfrm>
            <a:off x="623888" y="1282700"/>
            <a:ext cx="7886700" cy="2139950"/>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C08308-3BB5-B62C-6AEF-BDD9E36CE3EF}"/>
              </a:ext>
            </a:extLst>
          </p:cNvPr>
          <p:cNvSpPr>
            <a:spLocks noGrp="1"/>
          </p:cNvSpPr>
          <p:nvPr>
            <p:ph type="body" idx="1"/>
          </p:nvPr>
        </p:nvSpPr>
        <p:spPr>
          <a:xfrm>
            <a:off x="623888" y="3441700"/>
            <a:ext cx="7886700" cy="1125538"/>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C7652D-BC84-36C8-10ED-70FBBF46D897}"/>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5" name="Footer Placeholder 4">
            <a:extLst>
              <a:ext uri="{FF2B5EF4-FFF2-40B4-BE49-F238E27FC236}">
                <a16:creationId xmlns:a16="http://schemas.microsoft.com/office/drawing/2014/main" id="{7CC43AE9-0D99-D5CF-CD79-44A89B79FBCB}"/>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DED66BE-328D-E577-2131-73C92BCC5A68}"/>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2494394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72329-A267-1568-AD5B-9D5B2AF42142}"/>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C728069-E818-D474-3D13-AED4D902F440}"/>
              </a:ext>
            </a:extLst>
          </p:cNvPr>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DD64FE-2451-D6E2-7AFC-3873D94DD748}"/>
              </a:ext>
            </a:extLst>
          </p:cNvPr>
          <p:cNvSpPr>
            <a:spLocks noGrp="1"/>
          </p:cNvSpPr>
          <p:nvPr>
            <p:ph sz="half" idx="2"/>
          </p:nvPr>
        </p:nvSpPr>
        <p:spPr>
          <a:xfrm>
            <a:off x="464820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D4B8B4-2E9A-FAD1-0514-9DE4BA9557F8}"/>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6" name="Footer Placeholder 5">
            <a:extLst>
              <a:ext uri="{FF2B5EF4-FFF2-40B4-BE49-F238E27FC236}">
                <a16:creationId xmlns:a16="http://schemas.microsoft.com/office/drawing/2014/main" id="{3DC29CE9-FF0D-D568-02E4-13BD855A26F9}"/>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7BA5A8-5D4B-8799-C24C-A9AC2498F731}"/>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1813010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8C17C-B87C-B755-45CF-B07A7F382031}"/>
              </a:ext>
            </a:extLst>
          </p:cNvPr>
          <p:cNvSpPr>
            <a:spLocks noGrp="1"/>
          </p:cNvSpPr>
          <p:nvPr>
            <p:ph type="title"/>
          </p:nvPr>
        </p:nvSpPr>
        <p:spPr>
          <a:xfrm>
            <a:off x="630238" y="274638"/>
            <a:ext cx="7886700" cy="99377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9BD8EAD-11F9-23C2-62B9-B5F7E35D8B5B}"/>
              </a:ext>
            </a:extLst>
          </p:cNvPr>
          <p:cNvSpPr>
            <a:spLocks noGrp="1"/>
          </p:cNvSpPr>
          <p:nvPr>
            <p:ph type="body" idx="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2F7AFE-95D1-55A1-8C98-324D4FFB5BB6}"/>
              </a:ext>
            </a:extLst>
          </p:cNvPr>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B1E7CF-57BC-2629-F3BD-E50197C850AC}"/>
              </a:ext>
            </a:extLst>
          </p:cNvPr>
          <p:cNvSpPr>
            <a:spLocks noGrp="1"/>
          </p:cNvSpPr>
          <p:nvPr>
            <p:ph type="body" sz="quarter" idx="3"/>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4C9E33-E33D-314A-5CCA-50D9E8AD5FBF}"/>
              </a:ext>
            </a:extLst>
          </p:cNvPr>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490CBC-B6D8-3798-555D-49F841D3E058}"/>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8" name="Footer Placeholder 7">
            <a:extLst>
              <a:ext uri="{FF2B5EF4-FFF2-40B4-BE49-F238E27FC236}">
                <a16:creationId xmlns:a16="http://schemas.microsoft.com/office/drawing/2014/main" id="{4739DE9E-D462-1E8B-5FDD-95433C6694F5}"/>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4B2838F-9B9A-7BA8-7334-2B6A76A195BF}"/>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3520386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72E7-45A4-9BEA-947D-39906B9CB0AD}"/>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2A0A8AA-401B-4E7A-D7D3-4FF95B204B45}"/>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4" name="Footer Placeholder 3">
            <a:extLst>
              <a:ext uri="{FF2B5EF4-FFF2-40B4-BE49-F238E27FC236}">
                <a16:creationId xmlns:a16="http://schemas.microsoft.com/office/drawing/2014/main" id="{B23B38F3-9CD1-3560-3925-21EACEAEAF59}"/>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C101676-68F9-4E0B-CF8B-4158E7506955}"/>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39201632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EB4A4E-E5B8-BA2A-23AC-9A92AB9DD8C6}"/>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3" name="Footer Placeholder 2">
            <a:extLst>
              <a:ext uri="{FF2B5EF4-FFF2-40B4-BE49-F238E27FC236}">
                <a16:creationId xmlns:a16="http://schemas.microsoft.com/office/drawing/2014/main" id="{B312072B-E2F2-859A-75DB-F1AC03A8FA35}"/>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527D617-CF95-9588-B042-F104E787A214}"/>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21289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sz="25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3999900" cy="3066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4"/>
          <p:cNvSpPr txBox="1">
            <a:spLocks noGrp="1"/>
          </p:cNvSpPr>
          <p:nvPr>
            <p:ph type="body" idx="2"/>
          </p:nvPr>
        </p:nvSpPr>
        <p:spPr>
          <a:xfrm>
            <a:off x="4832400" y="1152475"/>
            <a:ext cx="3999900" cy="3066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4"/>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27E34-C770-061A-FA66-EAF898C953D9}"/>
              </a:ext>
            </a:extLst>
          </p:cNvPr>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637A96-4138-F540-5A25-1301C1E1822B}"/>
              </a:ext>
            </a:extLst>
          </p:cNvPr>
          <p:cNvSpPr>
            <a:spLocks noGrp="1"/>
          </p:cNvSpPr>
          <p:nvPr>
            <p:ph idx="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D8C7CC-0647-54EE-7C49-2C019609DDBB}"/>
              </a:ext>
            </a:extLst>
          </p:cNvPr>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A5F960-A3E2-712B-EFFD-6B4DDFB3C17D}"/>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6" name="Footer Placeholder 5">
            <a:extLst>
              <a:ext uri="{FF2B5EF4-FFF2-40B4-BE49-F238E27FC236}">
                <a16:creationId xmlns:a16="http://schemas.microsoft.com/office/drawing/2014/main" id="{444B82F5-6C5C-9598-2115-761E807FE336}"/>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7DB3EC4-A450-7F23-9770-6668A5D2CED8}"/>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2784295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DD936-7AF5-D363-A7D6-31AE5282D0FD}"/>
              </a:ext>
            </a:extLst>
          </p:cNvPr>
          <p:cNvSpPr>
            <a:spLocks noGrp="1"/>
          </p:cNvSpPr>
          <p:nvPr>
            <p:ph type="title"/>
          </p:nvPr>
        </p:nvSpPr>
        <p:spPr>
          <a:xfrm>
            <a:off x="630238" y="342900"/>
            <a:ext cx="2949575" cy="120015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2A89F6-551A-32C7-ECF6-0FBFAE1E3773}"/>
              </a:ext>
            </a:extLst>
          </p:cNvPr>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AE9BE4-0065-09A1-F1FD-4C95B6E3B835}"/>
              </a:ext>
            </a:extLst>
          </p:cNvPr>
          <p:cNvSpPr>
            <a:spLocks noGrp="1"/>
          </p:cNvSpPr>
          <p:nvPr>
            <p:ph type="body" sz="half" idx="2"/>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5DAD91-3201-280E-2436-E6FE85DBBFF4}"/>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6" name="Footer Placeholder 5">
            <a:extLst>
              <a:ext uri="{FF2B5EF4-FFF2-40B4-BE49-F238E27FC236}">
                <a16:creationId xmlns:a16="http://schemas.microsoft.com/office/drawing/2014/main" id="{50988757-CC24-F69D-1077-07C6193D61C2}"/>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219197C-5B11-F22F-33D7-4598D9C1A9B0}"/>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2350473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4BD01-2BF1-6AB9-7A8E-8A52367F0CCE}"/>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A90235-77F6-43D5-AC66-A3E04924DA9F}"/>
              </a:ext>
            </a:extLst>
          </p:cNvPr>
          <p:cNvSpPr>
            <a:spLocks noGrp="1"/>
          </p:cNvSpPr>
          <p:nvPr>
            <p:ph type="body" orient="vert" idx="1"/>
          </p:nvPr>
        </p:nvSpPr>
        <p:spPr>
          <a:xfrm>
            <a:off x="628650" y="1370013"/>
            <a:ext cx="7886700" cy="326231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5564B-ECB6-E64C-B909-93F64F78D9EA}"/>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5" name="Footer Placeholder 4">
            <a:extLst>
              <a:ext uri="{FF2B5EF4-FFF2-40B4-BE49-F238E27FC236}">
                <a16:creationId xmlns:a16="http://schemas.microsoft.com/office/drawing/2014/main" id="{77C1A987-77FC-7FF9-0D38-5AB3DE7D5F5E}"/>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87519E1-5B26-73BF-A624-CE6460169752}"/>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2726723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6EF2BA-2592-B82A-864C-67C906166898}"/>
              </a:ext>
            </a:extLst>
          </p:cNvPr>
          <p:cNvSpPr>
            <a:spLocks noGrp="1"/>
          </p:cNvSpPr>
          <p:nvPr>
            <p:ph type="title" orient="vert"/>
          </p:nvPr>
        </p:nvSpPr>
        <p:spPr>
          <a:xfrm>
            <a:off x="6543675" y="274638"/>
            <a:ext cx="1971675" cy="435768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8CC789-CD56-64A0-2C6C-C0B1C16C0DD5}"/>
              </a:ext>
            </a:extLst>
          </p:cNvPr>
          <p:cNvSpPr>
            <a:spLocks noGrp="1"/>
          </p:cNvSpPr>
          <p:nvPr>
            <p:ph type="body" orient="vert" idx="1"/>
          </p:nvPr>
        </p:nvSpPr>
        <p:spPr>
          <a:xfrm>
            <a:off x="628650" y="274638"/>
            <a:ext cx="5762625" cy="43576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928D8-0F57-8D36-C94B-549401BEC8A5}"/>
              </a:ext>
            </a:extLst>
          </p:cNvPr>
          <p:cNvSpPr>
            <a:spLocks noGrp="1"/>
          </p:cNvSpPr>
          <p:nvPr>
            <p:ph type="dt" sz="half" idx="10"/>
          </p:nvPr>
        </p:nvSpPr>
        <p:spPr>
          <a:xfrm>
            <a:off x="628650" y="4767263"/>
            <a:ext cx="2057400" cy="274637"/>
          </a:xfrm>
          <a:prstGeom prst="rect">
            <a:avLst/>
          </a:prstGeom>
        </p:spPr>
        <p:txBody>
          <a:bodyPr/>
          <a:lstStyle/>
          <a:p>
            <a:fld id="{CB47EDDC-7AB6-4551-A793-A498185C1965}" type="datetimeFigureOut">
              <a:rPr lang="en-US" smtClean="0"/>
              <a:t>8/12/2025</a:t>
            </a:fld>
            <a:endParaRPr lang="en-US"/>
          </a:p>
        </p:txBody>
      </p:sp>
      <p:sp>
        <p:nvSpPr>
          <p:cNvPr id="5" name="Footer Placeholder 4">
            <a:extLst>
              <a:ext uri="{FF2B5EF4-FFF2-40B4-BE49-F238E27FC236}">
                <a16:creationId xmlns:a16="http://schemas.microsoft.com/office/drawing/2014/main" id="{BEAF818F-B72E-C9F8-38A2-D6364906DF23}"/>
              </a:ext>
            </a:extLst>
          </p:cNvPr>
          <p:cNvSpPr>
            <a:spLocks noGrp="1"/>
          </p:cNvSpPr>
          <p:nvPr>
            <p:ph type="ftr" sz="quarter" idx="11"/>
          </p:nvPr>
        </p:nvSpPr>
        <p:spPr>
          <a:xfrm>
            <a:off x="3028950" y="4767263"/>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C69549E-6265-6E71-62CF-FC4B999D6605}"/>
              </a:ext>
            </a:extLst>
          </p:cNvPr>
          <p:cNvSpPr>
            <a:spLocks noGrp="1"/>
          </p:cNvSpPr>
          <p:nvPr>
            <p:ph type="sldNum" sz="quarter" idx="12"/>
          </p:nvPr>
        </p:nvSpPr>
        <p:spPr>
          <a:xfrm>
            <a:off x="6457950" y="4767263"/>
            <a:ext cx="2057400" cy="274637"/>
          </a:xfrm>
          <a:prstGeom prst="rect">
            <a:avLst/>
          </a:prstGeom>
        </p:spPr>
        <p:txBody>
          <a:bodyPr/>
          <a:lstStyle/>
          <a:p>
            <a:fld id="{276CEF2F-CD80-4B32-AE57-C5A2B1E074B3}" type="slidenum">
              <a:rPr lang="en-US" smtClean="0"/>
              <a:t>‹#›</a:t>
            </a:fld>
            <a:endParaRPr lang="en-US"/>
          </a:p>
        </p:txBody>
      </p:sp>
    </p:spTree>
    <p:extLst>
      <p:ext uri="{BB962C8B-B14F-4D97-AF65-F5344CB8AC3E}">
        <p14:creationId xmlns:p14="http://schemas.microsoft.com/office/powerpoint/2010/main" val="3213806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63"/>
        <p:cNvGrpSpPr/>
        <p:nvPr/>
      </p:nvGrpSpPr>
      <p:grpSpPr>
        <a:xfrm>
          <a:off x="0" y="0"/>
          <a:ext cx="0" cy="0"/>
          <a:chOff x="0" y="0"/>
          <a:chExt cx="0" cy="0"/>
        </a:xfrm>
      </p:grpSpPr>
      <p:pic>
        <p:nvPicPr>
          <p:cNvPr id="4" name="Picture 3" descr="A person working on a machine&#10;&#10;Description automatically generated">
            <a:extLst>
              <a:ext uri="{FF2B5EF4-FFF2-40B4-BE49-F238E27FC236}">
                <a16:creationId xmlns:a16="http://schemas.microsoft.com/office/drawing/2014/main" id="{783B0981-9ADD-747F-516A-CD400DD58805}"/>
              </a:ext>
            </a:extLst>
          </p:cNvPr>
          <p:cNvPicPr>
            <a:picLocks noChangeAspect="1"/>
          </p:cNvPicPr>
          <p:nvPr userDrawn="1"/>
        </p:nvPicPr>
        <p:blipFill rotWithShape="1">
          <a:blip r:embed="rId2"/>
          <a:srcRect t="8462" r="1104" b="8462"/>
          <a:stretch/>
        </p:blipFill>
        <p:spPr>
          <a:xfrm>
            <a:off x="0" y="0"/>
            <a:ext cx="9195175" cy="5210175"/>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5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5"/>
          <p:cNvSpPr txBox="1">
            <a:spLocks noGrp="1"/>
          </p:cNvSpPr>
          <p:nvPr>
            <p:ph type="body" idx="1"/>
          </p:nvPr>
        </p:nvSpPr>
        <p:spPr>
          <a:xfrm>
            <a:off x="311700" y="1152475"/>
            <a:ext cx="8520600" cy="30663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0" name="Google Shape;70;p15"/>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 name="Google Shape;73;p16"/>
          <p:cNvSpPr txBox="1">
            <a:spLocks noGrp="1"/>
          </p:cNvSpPr>
          <p:nvPr>
            <p:ph type="body" idx="1"/>
          </p:nvPr>
        </p:nvSpPr>
        <p:spPr>
          <a:xfrm>
            <a:off x="311700" y="1152475"/>
            <a:ext cx="3999900" cy="30660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4" name="Google Shape;74;p16"/>
          <p:cNvSpPr txBox="1">
            <a:spLocks noGrp="1"/>
          </p:cNvSpPr>
          <p:nvPr>
            <p:ph type="body" idx="2"/>
          </p:nvPr>
        </p:nvSpPr>
        <p:spPr>
          <a:xfrm>
            <a:off x="4832400" y="1152475"/>
            <a:ext cx="3999900" cy="30660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5" name="Google Shape;75;p16"/>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500"/>
              <a:buNone/>
              <a:defRPr sz="25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8" name="Google Shape;78;p17"/>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490250" y="450150"/>
            <a:ext cx="6367800" cy="37686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1" name="Google Shape;81;p18"/>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2"/>
        <p:cNvGrpSpPr/>
        <p:nvPr/>
      </p:nvGrpSpPr>
      <p:grpSpPr>
        <a:xfrm>
          <a:off x="0" y="0"/>
          <a:ext cx="0" cy="0"/>
          <a:chOff x="0" y="0"/>
          <a:chExt cx="0" cy="0"/>
        </a:xfrm>
      </p:grpSpPr>
      <p:sp>
        <p:nvSpPr>
          <p:cNvPr id="83" name="Google Shape;83;p1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5" name="Google Shape;85;p1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6" name="Google Shape;86;p19"/>
          <p:cNvSpPr txBox="1">
            <a:spLocks noGrp="1"/>
          </p:cNvSpPr>
          <p:nvPr>
            <p:ph type="body" idx="2"/>
          </p:nvPr>
        </p:nvSpPr>
        <p:spPr>
          <a:xfrm>
            <a:off x="4939500" y="724075"/>
            <a:ext cx="3837000" cy="34947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87" name="Google Shape;87;p19"/>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88" name="Google Shape;88;p19"/>
          <p:cNvGrpSpPr/>
          <p:nvPr/>
        </p:nvGrpSpPr>
        <p:grpSpPr>
          <a:xfrm>
            <a:off x="0" y="4359425"/>
            <a:ext cx="9144000" cy="572700"/>
            <a:chOff x="0" y="4511825"/>
            <a:chExt cx="9144000" cy="572700"/>
          </a:xfrm>
        </p:grpSpPr>
        <p:sp>
          <p:nvSpPr>
            <p:cNvPr id="89" name="Google Shape;89;p19"/>
            <p:cNvSpPr/>
            <p:nvPr/>
          </p:nvSpPr>
          <p:spPr>
            <a:xfrm>
              <a:off x="0" y="4511825"/>
              <a:ext cx="9144000" cy="572700"/>
            </a:xfrm>
            <a:prstGeom prst="rect">
              <a:avLst/>
            </a:prstGeom>
            <a:solidFill>
              <a:srgbClr val="FFF700">
                <a:alpha val="87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0" name="Google Shape;90;p19"/>
            <p:cNvPicPr preferRelativeResize="0"/>
            <p:nvPr/>
          </p:nvPicPr>
          <p:blipFill>
            <a:blip r:embed="rId2">
              <a:alphaModFix/>
            </a:blip>
            <a:stretch>
              <a:fillRect/>
            </a:stretch>
          </p:blipFill>
          <p:spPr>
            <a:xfrm>
              <a:off x="7384926" y="4591700"/>
              <a:ext cx="1534750" cy="413050"/>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490250" y="450150"/>
            <a:ext cx="6367800" cy="37686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0" name="Google Shape;30;p6"/>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20"/>
          <p:cNvSpPr txBox="1">
            <a:spLocks noGrp="1"/>
          </p:cNvSpPr>
          <p:nvPr>
            <p:ph type="body" idx="1"/>
          </p:nvPr>
        </p:nvSpPr>
        <p:spPr>
          <a:xfrm>
            <a:off x="279150" y="3602000"/>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93" name="Google Shape;93;p20"/>
          <p:cNvSpPr txBox="1">
            <a:spLocks noGrp="1"/>
          </p:cNvSpPr>
          <p:nvPr>
            <p:ph type="sldNum" idx="12"/>
          </p:nvPr>
        </p:nvSpPr>
        <p:spPr>
          <a:xfrm>
            <a:off x="8472458" y="3860142"/>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1032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4"/>
        <p:cNvGrpSpPr/>
        <p:nvPr/>
      </p:nvGrpSpPr>
      <p:grpSpPr>
        <a:xfrm>
          <a:off x="0" y="0"/>
          <a:ext cx="0" cy="0"/>
          <a:chOff x="0" y="0"/>
          <a:chExt cx="0" cy="0"/>
        </a:xfrm>
      </p:grpSpPr>
      <p:sp>
        <p:nvSpPr>
          <p:cNvPr id="95" name="Google Shape;95;p2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6" name="Google Shape;96;p21"/>
          <p:cNvSpPr txBox="1">
            <a:spLocks noGrp="1"/>
          </p:cNvSpPr>
          <p:nvPr>
            <p:ph type="body" idx="1"/>
          </p:nvPr>
        </p:nvSpPr>
        <p:spPr>
          <a:xfrm>
            <a:off x="311700" y="3152225"/>
            <a:ext cx="8520600" cy="10665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97" name="Google Shape;97;p21"/>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00"/>
        <p:cNvGrpSpPr/>
        <p:nvPr/>
      </p:nvGrpSpPr>
      <p:grpSpPr>
        <a:xfrm>
          <a:off x="0" y="0"/>
          <a:ext cx="0" cy="0"/>
          <a:chOff x="0" y="0"/>
          <a:chExt cx="0" cy="0"/>
        </a:xfrm>
      </p:grpSpPr>
      <p:sp>
        <p:nvSpPr>
          <p:cNvPr id="101" name="Google Shape;101;p2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2" name="Google Shape;10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3"/>
        <p:cNvGrpSpPr/>
        <p:nvPr/>
      </p:nvGrpSpPr>
      <p:grpSpPr>
        <a:xfrm>
          <a:off x="0" y="0"/>
          <a:ext cx="0" cy="0"/>
          <a:chOff x="0" y="0"/>
          <a:chExt cx="0" cy="0"/>
        </a:xfrm>
      </p:grpSpPr>
      <p:sp>
        <p:nvSpPr>
          <p:cNvPr id="104" name="Google Shape;104;p2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500"/>
              <a:buNone/>
              <a:defRPr sz="2500" b="1"/>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5" name="Google Shape;105;p2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06" name="Google Shape;106;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6972299" y="4767263"/>
            <a:ext cx="2057400" cy="273844"/>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1973778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4" y="1"/>
            <a:ext cx="9135672" cy="51434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6972299" y="4767263"/>
            <a:ext cx="2057400" cy="273844"/>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16479254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4" y="1"/>
            <a:ext cx="9135672" cy="51434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6972299" y="4767263"/>
            <a:ext cx="2057400" cy="273844"/>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10898035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4" y="1"/>
            <a:ext cx="9135672" cy="51434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6972299" y="4767263"/>
            <a:ext cx="2057400" cy="273844"/>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317891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3" y="0"/>
            <a:ext cx="9135674" cy="5143500"/>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5842418" y="900606"/>
            <a:ext cx="2954741" cy="1432322"/>
          </a:xfrm>
        </p:spPr>
        <p:txBody>
          <a:bodyPr anchor="b"/>
          <a:lstStyle>
            <a:lvl1pPr algn="ctr">
              <a:defRPr sz="45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5842417" y="2401984"/>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1510982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4" name="Google Shape;34;p7"/>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5" name="Google Shape;35;p7"/>
          <p:cNvSpPr txBox="1">
            <a:spLocks noGrp="1"/>
          </p:cNvSpPr>
          <p:nvPr>
            <p:ph type="body" idx="2"/>
          </p:nvPr>
        </p:nvSpPr>
        <p:spPr>
          <a:xfrm>
            <a:off x="4939500" y="724075"/>
            <a:ext cx="3837000" cy="34947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6" name="Google Shape;36;p7"/>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8" name="Google Shape;38;p7"/>
          <p:cNvSpPr/>
          <p:nvPr/>
        </p:nvSpPr>
        <p:spPr>
          <a:xfrm>
            <a:off x="0" y="4359425"/>
            <a:ext cx="9144000" cy="572700"/>
          </a:xfrm>
          <a:prstGeom prst="rect">
            <a:avLst/>
          </a:prstGeom>
          <a:solidFill>
            <a:srgbClr val="FFF700">
              <a:alpha val="87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5842418" y="900606"/>
            <a:ext cx="2954741" cy="1432322"/>
          </a:xfrm>
        </p:spPr>
        <p:txBody>
          <a:bodyPr anchor="b"/>
          <a:lstStyle>
            <a:lvl1pPr algn="ctr">
              <a:defRPr sz="45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5842417" y="2401984"/>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5251501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5842418" y="900606"/>
            <a:ext cx="2954741" cy="1432322"/>
          </a:xfrm>
        </p:spPr>
        <p:txBody>
          <a:bodyPr anchor="b"/>
          <a:lstStyle>
            <a:lvl1pPr algn="ctr">
              <a:defRPr sz="45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5842417" y="2401984"/>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6692582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5842418" y="900606"/>
            <a:ext cx="2954741" cy="1432322"/>
          </a:xfrm>
        </p:spPr>
        <p:txBody>
          <a:bodyPr anchor="b"/>
          <a:lstStyle>
            <a:lvl1pPr algn="ctr">
              <a:defRPr sz="45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5842417" y="2401984"/>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9334860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5779357" y="1176502"/>
            <a:ext cx="2954741" cy="1432322"/>
          </a:xfrm>
        </p:spPr>
        <p:txBody>
          <a:bodyPr anchor="b"/>
          <a:lstStyle>
            <a:lvl1pPr algn="ctr">
              <a:defRPr sz="45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5779356" y="2677880"/>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564571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4" y="1"/>
            <a:ext cx="9135672" cy="51434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5779357" y="1176502"/>
            <a:ext cx="2954741" cy="1432322"/>
          </a:xfrm>
        </p:spPr>
        <p:txBody>
          <a:bodyPr anchor="b"/>
          <a:lstStyle>
            <a:lvl1pPr algn="ctr">
              <a:defRPr sz="45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5779356" y="2677880"/>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063590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4" y="1"/>
            <a:ext cx="9135672" cy="51434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5779357" y="1176502"/>
            <a:ext cx="2954741" cy="1432322"/>
          </a:xfrm>
        </p:spPr>
        <p:txBody>
          <a:bodyPr anchor="b"/>
          <a:lstStyle>
            <a:lvl1pPr algn="ctr">
              <a:defRPr sz="45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5779356" y="2677880"/>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9718512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4" y="1"/>
            <a:ext cx="9135672" cy="51434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5779357" y="1176502"/>
            <a:ext cx="2954741" cy="1432322"/>
          </a:xfrm>
        </p:spPr>
        <p:txBody>
          <a:bodyPr anchor="b"/>
          <a:lstStyle>
            <a:lvl1pPr algn="ctr">
              <a:defRPr sz="45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5779356" y="2677880"/>
            <a:ext cx="2954741"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2081970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3" y="0"/>
            <a:ext cx="9135674" cy="5143500"/>
          </a:xfrm>
          <a:prstGeom prst="rect">
            <a:avLst/>
          </a:prstGeom>
        </p:spPr>
      </p:pic>
    </p:spTree>
    <p:extLst>
      <p:ext uri="{BB962C8B-B14F-4D97-AF65-F5344CB8AC3E}">
        <p14:creationId xmlns:p14="http://schemas.microsoft.com/office/powerpoint/2010/main" val="177138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Tree>
    <p:extLst>
      <p:ext uri="{BB962C8B-B14F-4D97-AF65-F5344CB8AC3E}">
        <p14:creationId xmlns:p14="http://schemas.microsoft.com/office/powerpoint/2010/main" val="12613204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Tree>
    <p:extLst>
      <p:ext uri="{BB962C8B-B14F-4D97-AF65-F5344CB8AC3E}">
        <p14:creationId xmlns:p14="http://schemas.microsoft.com/office/powerpoint/2010/main" val="11465780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8"/>
          <p:cNvSpPr txBox="1">
            <a:spLocks noGrp="1"/>
          </p:cNvSpPr>
          <p:nvPr>
            <p:ph type="body" idx="1"/>
          </p:nvPr>
        </p:nvSpPr>
        <p:spPr>
          <a:xfrm>
            <a:off x="279150" y="3602000"/>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2" name="Google Shape;42;p8"/>
          <p:cNvSpPr txBox="1">
            <a:spLocks noGrp="1"/>
          </p:cNvSpPr>
          <p:nvPr>
            <p:ph type="sldNum" idx="12"/>
          </p:nvPr>
        </p:nvSpPr>
        <p:spPr>
          <a:xfrm>
            <a:off x="8472458" y="3860142"/>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Tree>
    <p:extLst>
      <p:ext uri="{BB962C8B-B14F-4D97-AF65-F5344CB8AC3E}">
        <p14:creationId xmlns:p14="http://schemas.microsoft.com/office/powerpoint/2010/main" val="9944855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descr="A close-up of a factory&#10;&#10;Description automatically generated">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3" y="0"/>
            <a:ext cx="9135674" cy="5143500"/>
          </a:xfrm>
          <a:prstGeom prst="rect">
            <a:avLst/>
          </a:prstGeom>
        </p:spPr>
      </p:pic>
    </p:spTree>
    <p:extLst>
      <p:ext uri="{BB962C8B-B14F-4D97-AF65-F5344CB8AC3E}">
        <p14:creationId xmlns:p14="http://schemas.microsoft.com/office/powerpoint/2010/main" val="2564147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Tree>
    <p:extLst>
      <p:ext uri="{BB962C8B-B14F-4D97-AF65-F5344CB8AC3E}">
        <p14:creationId xmlns:p14="http://schemas.microsoft.com/office/powerpoint/2010/main" val="2279746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Tree>
    <p:extLst>
      <p:ext uri="{BB962C8B-B14F-4D97-AF65-F5344CB8AC3E}">
        <p14:creationId xmlns:p14="http://schemas.microsoft.com/office/powerpoint/2010/main" val="3848506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Tree>
    <p:extLst>
      <p:ext uri="{BB962C8B-B14F-4D97-AF65-F5344CB8AC3E}">
        <p14:creationId xmlns:p14="http://schemas.microsoft.com/office/powerpoint/2010/main" val="378521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8/12/2025</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6939033" y="4426149"/>
            <a:ext cx="2057400" cy="273844"/>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167185"/>
            <a:ext cx="286603" cy="27457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165890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167185"/>
            <a:ext cx="286603" cy="27457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a:extLst>
              <a:ext uri="{FF2B5EF4-FFF2-40B4-BE49-F238E27FC236}">
                <a16:creationId xmlns:a16="http://schemas.microsoft.com/office/drawing/2014/main" id="{232D4232-47A3-5E33-7717-B3D4CB7585C1}"/>
              </a:ext>
            </a:extLst>
          </p:cNvPr>
          <p:cNvSpPr/>
          <p:nvPr userDrawn="1"/>
        </p:nvSpPr>
        <p:spPr>
          <a:xfrm>
            <a:off x="1765571" y="4632723"/>
            <a:ext cx="7186308" cy="3867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82269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8/12/2025</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6939033" y="4426149"/>
            <a:ext cx="2057400" cy="273844"/>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167185"/>
            <a:ext cx="286603" cy="2745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7874467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167185"/>
            <a:ext cx="286603" cy="2745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a:extLst>
              <a:ext uri="{FF2B5EF4-FFF2-40B4-BE49-F238E27FC236}">
                <a16:creationId xmlns:a16="http://schemas.microsoft.com/office/drawing/2014/main" id="{0531E12A-ABD3-D534-2383-1BAC631AB08F}"/>
              </a:ext>
            </a:extLst>
          </p:cNvPr>
          <p:cNvSpPr/>
          <p:nvPr userDrawn="1"/>
        </p:nvSpPr>
        <p:spPr>
          <a:xfrm>
            <a:off x="1794753" y="4683868"/>
            <a:ext cx="7076873" cy="2991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8107004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8/12/2025</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6939033" y="4426149"/>
            <a:ext cx="2057400" cy="273844"/>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167185"/>
            <a:ext cx="286603" cy="27457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492278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9"/>
          <p:cNvSpPr txBox="1">
            <a:spLocks noGrp="1"/>
          </p:cNvSpPr>
          <p:nvPr>
            <p:ph type="body" idx="1"/>
          </p:nvPr>
        </p:nvSpPr>
        <p:spPr>
          <a:xfrm>
            <a:off x="311700" y="3152225"/>
            <a:ext cx="8520600" cy="10665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6" name="Google Shape;46;p9"/>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167185"/>
            <a:ext cx="286603" cy="27457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a:extLst>
              <a:ext uri="{FF2B5EF4-FFF2-40B4-BE49-F238E27FC236}">
                <a16:creationId xmlns:a16="http://schemas.microsoft.com/office/drawing/2014/main" id="{AF5828FC-F17C-D967-FD9C-4E2C1964B01D}"/>
              </a:ext>
            </a:extLst>
          </p:cNvPr>
          <p:cNvSpPr/>
          <p:nvPr userDrawn="1"/>
        </p:nvSpPr>
        <p:spPr>
          <a:xfrm>
            <a:off x="1787458" y="4705756"/>
            <a:ext cx="7084168" cy="2918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815589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1787458" y="4705756"/>
            <a:ext cx="7084168" cy="2918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167185"/>
            <a:ext cx="286603" cy="2745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083314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628650" y="510778"/>
            <a:ext cx="7886700" cy="75723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628650" y="1473958"/>
            <a:ext cx="7886700" cy="315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1787458" y="4705756"/>
            <a:ext cx="7084168" cy="2918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63" y="1"/>
            <a:ext cx="9135674" cy="51434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167185"/>
            <a:ext cx="286603" cy="2745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C8AF6A55-662A-E695-1071-E1FBDD92890F}"/>
              </a:ext>
            </a:extLst>
          </p:cNvPr>
          <p:cNvSpPr/>
          <p:nvPr userDrawn="1"/>
        </p:nvSpPr>
        <p:spPr>
          <a:xfrm>
            <a:off x="1787458" y="4632722"/>
            <a:ext cx="7084168" cy="3648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4387215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D6A4-D42E-6C25-05F0-D67C9BFE9613}"/>
              </a:ext>
            </a:extLst>
          </p:cNvPr>
          <p:cNvSpPr>
            <a:spLocks noGrp="1"/>
          </p:cNvSpPr>
          <p:nvPr>
            <p:ph type="title"/>
          </p:nvPr>
        </p:nvSpPr>
        <p:spPr/>
        <p:txBody>
          <a:bodyPr/>
          <a:lstStyle/>
          <a:p>
            <a:r>
              <a:rPr lang="en-US"/>
              <a:t>Click to edit Master title style</a:t>
            </a:r>
          </a:p>
        </p:txBody>
      </p:sp>
      <p:pic>
        <p:nvPicPr>
          <p:cNvPr id="7" name="Picture 6" descr="A picture containing screenshot, rectangle, measuring stick, frame&#10;&#10;Description automatically generated">
            <a:extLst>
              <a:ext uri="{FF2B5EF4-FFF2-40B4-BE49-F238E27FC236}">
                <a16:creationId xmlns:a16="http://schemas.microsoft.com/office/drawing/2014/main" id="{1E52AD66-851C-CC95-D211-2DDAC9492E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63" y="0"/>
            <a:ext cx="9135674" cy="5143500"/>
          </a:xfrm>
          <a:prstGeom prst="rect">
            <a:avLst/>
          </a:prstGeom>
        </p:spPr>
      </p:pic>
    </p:spTree>
    <p:extLst>
      <p:ext uri="{BB962C8B-B14F-4D97-AF65-F5344CB8AC3E}">
        <p14:creationId xmlns:p14="http://schemas.microsoft.com/office/powerpoint/2010/main" val="41807288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9B4B64-C194-B0CE-B1E7-A0A165752D0F}"/>
              </a:ext>
            </a:extLst>
          </p:cNvPr>
          <p:cNvSpPr>
            <a:spLocks noGrp="1"/>
          </p:cNvSpPr>
          <p:nvPr>
            <p:ph type="dt" sz="half" idx="10"/>
          </p:nvPr>
        </p:nvSpPr>
        <p:spPr/>
        <p:txBody>
          <a:bodyPr/>
          <a:lstStyle/>
          <a:p>
            <a:fld id="{B54CAB9A-BABD-4AFA-BC2A-DFE1148C4945}" type="datetimeFigureOut">
              <a:rPr lang="en-US" smtClean="0"/>
              <a:t>8/12/2025</a:t>
            </a:fld>
            <a:endParaRPr lang="en-US"/>
          </a:p>
        </p:txBody>
      </p:sp>
      <p:sp>
        <p:nvSpPr>
          <p:cNvPr id="3" name="Footer Placeholder 2">
            <a:extLst>
              <a:ext uri="{FF2B5EF4-FFF2-40B4-BE49-F238E27FC236}">
                <a16:creationId xmlns:a16="http://schemas.microsoft.com/office/drawing/2014/main" id="{7A8394C5-649D-4A90-1093-9BD2871FE9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B2DEB6-54A0-ABDB-8BE1-2097A6410832}"/>
              </a:ext>
            </a:extLst>
          </p:cNvPr>
          <p:cNvSpPr>
            <a:spLocks noGrp="1"/>
          </p:cNvSpPr>
          <p:nvPr>
            <p:ph type="sldNum" sz="quarter" idx="12"/>
          </p:nvPr>
        </p:nvSpPr>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1475708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098D-50D7-E670-D1E5-D2DC394FF168}"/>
              </a:ext>
            </a:extLst>
          </p:cNvPr>
          <p:cNvSpPr>
            <a:spLocks noGrp="1"/>
          </p:cNvSpPr>
          <p:nvPr>
            <p:ph type="ctrTitle"/>
          </p:nvPr>
        </p:nvSpPr>
        <p:spPr>
          <a:xfrm>
            <a:off x="1143000" y="841375"/>
            <a:ext cx="6858000" cy="17907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9091F4-FB9B-97B6-A1D9-981792F82FDC}"/>
              </a:ext>
            </a:extLst>
          </p:cNvPr>
          <p:cNvSpPr>
            <a:spLocks noGrp="1"/>
          </p:cNvSpPr>
          <p:nvPr>
            <p:ph type="subTitle" idx="1"/>
          </p:nvPr>
        </p:nvSpPr>
        <p:spPr>
          <a:xfrm>
            <a:off x="1143000" y="2701926"/>
            <a:ext cx="6858000" cy="1241425"/>
          </a:xfrm>
          <a:prstGeom prst="rect">
            <a:avLst/>
          </a:prstGeom>
        </p:spPr>
        <p:txBody>
          <a:bodyPr/>
          <a:lstStyle>
            <a:lvl1pPr marL="0" indent="0" algn="ctr">
              <a:buNone/>
              <a:defRPr sz="2400"/>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4CB07B-54DC-FF7E-F33D-B7F4AFB8C515}"/>
              </a:ext>
            </a:extLst>
          </p:cNvPr>
          <p:cNvSpPr>
            <a:spLocks noGrp="1"/>
          </p:cNvSpPr>
          <p:nvPr>
            <p:ph type="dt" sz="half" idx="10"/>
          </p:nvPr>
        </p:nvSpPr>
        <p:spPr>
          <a:xfrm>
            <a:off x="628650" y="4767264"/>
            <a:ext cx="2057400" cy="274637"/>
          </a:xfrm>
          <a:prstGeom prst="rect">
            <a:avLst/>
          </a:prstGeom>
        </p:spPr>
        <p:txBody>
          <a:bodyPr/>
          <a:lstStyle/>
          <a:p>
            <a:fld id="{B3CEFA5C-CB68-4468-B0AE-79808FBD54AA}" type="datetimeFigureOut">
              <a:rPr lang="en-US" smtClean="0"/>
              <a:t>8/12/2025</a:t>
            </a:fld>
            <a:endParaRPr lang="en-US"/>
          </a:p>
        </p:txBody>
      </p:sp>
      <p:sp>
        <p:nvSpPr>
          <p:cNvPr id="5" name="Footer Placeholder 4">
            <a:extLst>
              <a:ext uri="{FF2B5EF4-FFF2-40B4-BE49-F238E27FC236}">
                <a16:creationId xmlns:a16="http://schemas.microsoft.com/office/drawing/2014/main" id="{69B3C1E7-DC95-53D1-0B1E-32A00A062970}"/>
              </a:ext>
            </a:extLst>
          </p:cNvPr>
          <p:cNvSpPr>
            <a:spLocks noGrp="1"/>
          </p:cNvSpPr>
          <p:nvPr>
            <p:ph type="ftr" sz="quarter" idx="11"/>
          </p:nvPr>
        </p:nvSpPr>
        <p:spPr>
          <a:xfrm>
            <a:off x="3028950" y="4767264"/>
            <a:ext cx="3086100" cy="27463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3468E8-47EE-0985-557B-CCE7911067D8}"/>
              </a:ext>
            </a:extLst>
          </p:cNvPr>
          <p:cNvSpPr>
            <a:spLocks noGrp="1"/>
          </p:cNvSpPr>
          <p:nvPr>
            <p:ph type="sldNum" sz="quarter" idx="12"/>
          </p:nvPr>
        </p:nvSpPr>
        <p:spPr>
          <a:xfrm>
            <a:off x="6457950" y="4767264"/>
            <a:ext cx="2057400" cy="274637"/>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19461952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9088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311700" y="1152475"/>
            <a:ext cx="8520600" cy="3066300"/>
          </a:xfrm>
          <a:prstGeom prst="rect">
            <a:avLst/>
          </a:prstGeom>
        </p:spPr>
        <p:txBody>
          <a:bodyPr spcFirstLastPara="1" wrap="square" lIns="91425" tIns="91425" rIns="91425" bIns="91425" anchor="t" anchorCtr="0">
            <a:normAutofit/>
          </a:bodyPr>
          <a:lstStyle>
            <a:lvl1pPr marL="457189" lvl="0" indent="-342892">
              <a:spcBef>
                <a:spcPts val="0"/>
              </a:spcBef>
              <a:spcAft>
                <a:spcPts val="0"/>
              </a:spcAft>
              <a:buSzPts val="1800"/>
              <a:buChar char="●"/>
              <a:defRPr/>
            </a:lvl1pPr>
            <a:lvl2pPr marL="914378" lvl="1" indent="-317492">
              <a:spcBef>
                <a:spcPts val="0"/>
              </a:spcBef>
              <a:spcAft>
                <a:spcPts val="0"/>
              </a:spcAft>
              <a:buSzPts val="1400"/>
              <a:buChar char="○"/>
              <a:defRPr/>
            </a:lvl2pPr>
            <a:lvl3pPr marL="1371566" lvl="2" indent="-317492">
              <a:spcBef>
                <a:spcPts val="0"/>
              </a:spcBef>
              <a:spcAft>
                <a:spcPts val="0"/>
              </a:spcAft>
              <a:buSzPts val="1400"/>
              <a:buChar char="■"/>
              <a:defRPr/>
            </a:lvl3pPr>
            <a:lvl4pPr marL="1828754" lvl="3" indent="-317492">
              <a:spcBef>
                <a:spcPts val="0"/>
              </a:spcBef>
              <a:spcAft>
                <a:spcPts val="0"/>
              </a:spcAft>
              <a:buSzPts val="1400"/>
              <a:buChar char="●"/>
              <a:defRPr/>
            </a:lvl4pPr>
            <a:lvl5pPr marL="2285943" lvl="4" indent="-317492">
              <a:spcBef>
                <a:spcPts val="0"/>
              </a:spcBef>
              <a:spcAft>
                <a:spcPts val="0"/>
              </a:spcAft>
              <a:buSzPts val="1400"/>
              <a:buChar char="○"/>
              <a:defRPr/>
            </a:lvl5pPr>
            <a:lvl6pPr marL="2743132" lvl="5" indent="-317492">
              <a:spcBef>
                <a:spcPts val="0"/>
              </a:spcBef>
              <a:spcAft>
                <a:spcPts val="0"/>
              </a:spcAft>
              <a:buSzPts val="1400"/>
              <a:buChar char="■"/>
              <a:defRPr/>
            </a:lvl6pPr>
            <a:lvl7pPr marL="3200320" lvl="6" indent="-317492">
              <a:spcBef>
                <a:spcPts val="0"/>
              </a:spcBef>
              <a:spcAft>
                <a:spcPts val="0"/>
              </a:spcAft>
              <a:buSzPts val="1400"/>
              <a:buChar char="●"/>
              <a:defRPr/>
            </a:lvl7pPr>
            <a:lvl8pPr marL="3657509" lvl="7" indent="-317492">
              <a:spcBef>
                <a:spcPts val="0"/>
              </a:spcBef>
              <a:spcAft>
                <a:spcPts val="0"/>
              </a:spcAft>
              <a:buSzPts val="1400"/>
              <a:buChar char="○"/>
              <a:defRPr/>
            </a:lvl8pPr>
            <a:lvl9pPr marL="4114697" lvl="8" indent="-317492">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8472458" y="38250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2519771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2"/>
        <p:cNvGrpSpPr/>
        <p:nvPr/>
      </p:nvGrpSpPr>
      <p:grpSpPr>
        <a:xfrm>
          <a:off x="0" y="0"/>
          <a:ext cx="0" cy="0"/>
          <a:chOff x="0" y="0"/>
          <a:chExt cx="0" cy="0"/>
        </a:xfrm>
      </p:grpSpPr>
      <p:sp>
        <p:nvSpPr>
          <p:cNvPr id="53" name="Google Shape;53;p1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500"/>
              <a:buNone/>
              <a:defRPr sz="2500" b="1"/>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 name="Google Shape;54;p12"/>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55" name="Google Shape;55;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34" Type="http://schemas.openxmlformats.org/officeDocument/2006/relationships/theme" Target="../theme/theme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500"/>
              <a:buFont typeface="Hind"/>
              <a:buNone/>
              <a:defRPr sz="2500" b="1">
                <a:solidFill>
                  <a:schemeClr val="dk1"/>
                </a:solidFill>
                <a:latin typeface="Hind"/>
                <a:ea typeface="Hind"/>
                <a:cs typeface="Hind"/>
                <a:sym typeface="Hind"/>
              </a:defRPr>
            </a:lvl1pPr>
            <a:lvl2pPr lvl="1">
              <a:spcBef>
                <a:spcPts val="0"/>
              </a:spcBef>
              <a:spcAft>
                <a:spcPts val="0"/>
              </a:spcAft>
              <a:buClr>
                <a:schemeClr val="dk1"/>
              </a:buClr>
              <a:buSzPts val="2800"/>
              <a:buFont typeface="Hind"/>
              <a:buNone/>
              <a:defRPr sz="2800">
                <a:solidFill>
                  <a:schemeClr val="dk1"/>
                </a:solidFill>
                <a:latin typeface="Hind"/>
                <a:ea typeface="Hind"/>
                <a:cs typeface="Hind"/>
                <a:sym typeface="Hind"/>
              </a:defRPr>
            </a:lvl2pPr>
            <a:lvl3pPr lvl="2">
              <a:spcBef>
                <a:spcPts val="0"/>
              </a:spcBef>
              <a:spcAft>
                <a:spcPts val="0"/>
              </a:spcAft>
              <a:buClr>
                <a:schemeClr val="dk1"/>
              </a:buClr>
              <a:buSzPts val="2800"/>
              <a:buFont typeface="Hind"/>
              <a:buNone/>
              <a:defRPr sz="2800">
                <a:solidFill>
                  <a:schemeClr val="dk1"/>
                </a:solidFill>
                <a:latin typeface="Hind"/>
                <a:ea typeface="Hind"/>
                <a:cs typeface="Hind"/>
                <a:sym typeface="Hind"/>
              </a:defRPr>
            </a:lvl3pPr>
            <a:lvl4pPr lvl="3">
              <a:spcBef>
                <a:spcPts val="0"/>
              </a:spcBef>
              <a:spcAft>
                <a:spcPts val="0"/>
              </a:spcAft>
              <a:buClr>
                <a:schemeClr val="dk1"/>
              </a:buClr>
              <a:buSzPts val="2800"/>
              <a:buFont typeface="Hind"/>
              <a:buNone/>
              <a:defRPr sz="2800">
                <a:solidFill>
                  <a:schemeClr val="dk1"/>
                </a:solidFill>
                <a:latin typeface="Hind"/>
                <a:ea typeface="Hind"/>
                <a:cs typeface="Hind"/>
                <a:sym typeface="Hind"/>
              </a:defRPr>
            </a:lvl4pPr>
            <a:lvl5pPr lvl="4">
              <a:spcBef>
                <a:spcPts val="0"/>
              </a:spcBef>
              <a:spcAft>
                <a:spcPts val="0"/>
              </a:spcAft>
              <a:buClr>
                <a:schemeClr val="dk1"/>
              </a:buClr>
              <a:buSzPts val="2800"/>
              <a:buFont typeface="Hind"/>
              <a:buNone/>
              <a:defRPr sz="2800">
                <a:solidFill>
                  <a:schemeClr val="dk1"/>
                </a:solidFill>
                <a:latin typeface="Hind"/>
                <a:ea typeface="Hind"/>
                <a:cs typeface="Hind"/>
                <a:sym typeface="Hind"/>
              </a:defRPr>
            </a:lvl5pPr>
            <a:lvl6pPr lvl="5">
              <a:spcBef>
                <a:spcPts val="0"/>
              </a:spcBef>
              <a:spcAft>
                <a:spcPts val="0"/>
              </a:spcAft>
              <a:buClr>
                <a:schemeClr val="dk1"/>
              </a:buClr>
              <a:buSzPts val="2800"/>
              <a:buFont typeface="Hind"/>
              <a:buNone/>
              <a:defRPr sz="2800">
                <a:solidFill>
                  <a:schemeClr val="dk1"/>
                </a:solidFill>
                <a:latin typeface="Hind"/>
                <a:ea typeface="Hind"/>
                <a:cs typeface="Hind"/>
                <a:sym typeface="Hind"/>
              </a:defRPr>
            </a:lvl6pPr>
            <a:lvl7pPr lvl="6">
              <a:spcBef>
                <a:spcPts val="0"/>
              </a:spcBef>
              <a:spcAft>
                <a:spcPts val="0"/>
              </a:spcAft>
              <a:buClr>
                <a:schemeClr val="dk1"/>
              </a:buClr>
              <a:buSzPts val="2800"/>
              <a:buFont typeface="Hind"/>
              <a:buNone/>
              <a:defRPr sz="2800">
                <a:solidFill>
                  <a:schemeClr val="dk1"/>
                </a:solidFill>
                <a:latin typeface="Hind"/>
                <a:ea typeface="Hind"/>
                <a:cs typeface="Hind"/>
                <a:sym typeface="Hind"/>
              </a:defRPr>
            </a:lvl7pPr>
            <a:lvl8pPr lvl="7">
              <a:spcBef>
                <a:spcPts val="0"/>
              </a:spcBef>
              <a:spcAft>
                <a:spcPts val="0"/>
              </a:spcAft>
              <a:buClr>
                <a:schemeClr val="dk1"/>
              </a:buClr>
              <a:buSzPts val="2800"/>
              <a:buFont typeface="Hind"/>
              <a:buNone/>
              <a:defRPr sz="2800">
                <a:solidFill>
                  <a:schemeClr val="dk1"/>
                </a:solidFill>
                <a:latin typeface="Hind"/>
                <a:ea typeface="Hind"/>
                <a:cs typeface="Hind"/>
                <a:sym typeface="Hind"/>
              </a:defRPr>
            </a:lvl8pPr>
            <a:lvl9pPr lvl="8">
              <a:spcBef>
                <a:spcPts val="0"/>
              </a:spcBef>
              <a:spcAft>
                <a:spcPts val="0"/>
              </a:spcAft>
              <a:buClr>
                <a:schemeClr val="dk1"/>
              </a:buClr>
              <a:buSzPts val="2800"/>
              <a:buFont typeface="Hind"/>
              <a:buNone/>
              <a:defRPr sz="2800">
                <a:solidFill>
                  <a:schemeClr val="dk1"/>
                </a:solidFill>
                <a:latin typeface="Hind"/>
                <a:ea typeface="Hind"/>
                <a:cs typeface="Hind"/>
                <a:sym typeface="Hin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Hind"/>
              <a:buChar char="●"/>
              <a:defRPr sz="1800">
                <a:solidFill>
                  <a:schemeClr val="dk2"/>
                </a:solidFill>
                <a:latin typeface="Hind"/>
                <a:ea typeface="Hind"/>
                <a:cs typeface="Hind"/>
                <a:sym typeface="Hind"/>
              </a:defRPr>
            </a:lvl1pPr>
            <a:lvl2pPr marL="914400" lvl="1"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2pPr>
            <a:lvl3pPr marL="1371600" lvl="2"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3pPr>
            <a:lvl4pPr marL="1828800" lvl="3"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4pPr>
            <a:lvl5pPr marL="2286000" lvl="4"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5pPr>
            <a:lvl6pPr marL="2743200" lvl="5"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6pPr>
            <a:lvl7pPr marL="3200400" lvl="6"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7pPr>
            <a:lvl8pPr marL="3657600" lvl="7"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8pPr>
            <a:lvl9pPr marL="4114800" lvl="8" indent="-31750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10" name="Google Shape;10;p1"/>
          <p:cNvSpPr/>
          <p:nvPr/>
        </p:nvSpPr>
        <p:spPr>
          <a:xfrm>
            <a:off x="0" y="4588025"/>
            <a:ext cx="9144000" cy="572700"/>
          </a:xfrm>
          <a:prstGeom prst="rect">
            <a:avLst/>
          </a:prstGeom>
          <a:solidFill>
            <a:schemeClr val="tx1">
              <a:alpha val="877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E85FEA72-8BB6-0451-F8AD-3B7A7A496531}"/>
              </a:ext>
            </a:extLst>
          </p:cNvPr>
          <p:cNvPicPr>
            <a:picLocks noChangeAspect="1"/>
          </p:cNvPicPr>
          <p:nvPr userDrawn="1"/>
        </p:nvPicPr>
        <p:blipFill>
          <a:blip r:embed="rId13"/>
          <a:srcRect/>
          <a:stretch/>
        </p:blipFill>
        <p:spPr>
          <a:xfrm>
            <a:off x="7350711" y="4760753"/>
            <a:ext cx="1481589" cy="296063"/>
          </a:xfrm>
          <a:prstGeom prst="rect">
            <a:avLst/>
          </a:prstGeom>
        </p:spPr>
      </p:pic>
    </p:spTree>
  </p:cSld>
  <p:clrMap bg1="lt1" tx1="dk1" bg2="dk2" tx2="lt2" accent1="accent1" accent2="accent2" accent3="accent3" accent4="accent4" accent5="accent5" accent6="accent6" hlink="hlink" folHlink="folHlink"/>
  <p:sldLayoutIdLst>
    <p:sldLayoutId id="2147483685" r:id="rId1"/>
    <p:sldLayoutId id="2147483649" r:id="rId2"/>
    <p:sldLayoutId id="2147483650" r:id="rId3"/>
    <p:sldLayoutId id="2147483652" r:id="rId4"/>
    <p:sldLayoutId id="2147483653" r:id="rId5"/>
    <p:sldLayoutId id="2147483654" r:id="rId6"/>
    <p:sldLayoutId id="2147483655" r:id="rId7"/>
    <p:sldLayoutId id="2147483657" r:id="rId8"/>
    <p:sldLayoutId id="2147483658" r:id="rId9"/>
    <p:sldLayoutId id="2147483732" r:id="rId10"/>
    <p:sldLayoutId id="214748373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oogle Shape;13;p2">
            <a:extLst>
              <a:ext uri="{FF2B5EF4-FFF2-40B4-BE49-F238E27FC236}">
                <a16:creationId xmlns:a16="http://schemas.microsoft.com/office/drawing/2014/main" id="{D5F7D345-8C0F-88E7-33A0-BCE33E8B0A62}"/>
              </a:ext>
            </a:extLst>
          </p:cNvPr>
          <p:cNvPicPr preferRelativeResize="0"/>
          <p:nvPr userDrawn="1"/>
        </p:nvPicPr>
        <p:blipFill rotWithShape="1">
          <a:blip r:embed="rId13">
            <a:extLst>
              <a:ext uri="{BEBA8EAE-BF5A-486C-A8C5-ECC9F3942E4B}">
                <a14:imgProps xmlns:a14="http://schemas.microsoft.com/office/drawing/2010/main">
                  <a14:imgLayer r:embed="rId14">
                    <a14:imgEffect>
                      <a14:brightnessContrast bright="-20000" contrast="-20000"/>
                    </a14:imgEffect>
                  </a14:imgLayer>
                </a14:imgProps>
              </a:ext>
            </a:extLst>
          </a:blip>
          <a:srcRect l="10643" t="11286" r="24135" b="12984"/>
          <a:stretch/>
        </p:blipFill>
        <p:spPr>
          <a:xfrm>
            <a:off x="1" y="-1"/>
            <a:ext cx="9143999" cy="5259977"/>
          </a:xfrm>
          <a:prstGeom prst="rect">
            <a:avLst/>
          </a:prstGeom>
          <a:noFill/>
          <a:ln>
            <a:noFill/>
          </a:ln>
        </p:spPr>
      </p:pic>
      <p:pic>
        <p:nvPicPr>
          <p:cNvPr id="8" name="Google Shape;14;p2">
            <a:extLst>
              <a:ext uri="{FF2B5EF4-FFF2-40B4-BE49-F238E27FC236}">
                <a16:creationId xmlns:a16="http://schemas.microsoft.com/office/drawing/2014/main" id="{9DD4D8F5-17F3-C07E-AC13-0C6372AFDC99}"/>
              </a:ext>
            </a:extLst>
          </p:cNvPr>
          <p:cNvPicPr preferRelativeResize="0"/>
          <p:nvPr userDrawn="1"/>
        </p:nvPicPr>
        <p:blipFill>
          <a:blip r:embed="rId15"/>
          <a:srcRect/>
          <a:stretch/>
        </p:blipFill>
        <p:spPr>
          <a:xfrm>
            <a:off x="6203800" y="3930920"/>
            <a:ext cx="2361951" cy="471984"/>
          </a:xfrm>
          <a:prstGeom prst="rect">
            <a:avLst/>
          </a:prstGeom>
          <a:noFill/>
          <a:ln>
            <a:noFill/>
          </a:ln>
          <a:effectLst>
            <a:outerShdw blurRad="50800" dist="38100" algn="l" rotWithShape="0">
              <a:prstClr val="black">
                <a:alpha val="40000"/>
              </a:prstClr>
            </a:outerShdw>
          </a:effectLst>
        </p:spPr>
      </p:pic>
    </p:spTree>
    <p:extLst>
      <p:ext uri="{BB962C8B-B14F-4D97-AF65-F5344CB8AC3E}">
        <p14:creationId xmlns:p14="http://schemas.microsoft.com/office/powerpoint/2010/main" val="19314613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008356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500"/>
              <a:buFont typeface="Hind"/>
              <a:buNone/>
              <a:defRPr sz="2500" b="1">
                <a:solidFill>
                  <a:schemeClr val="dk1"/>
                </a:solidFill>
                <a:latin typeface="Hind"/>
                <a:ea typeface="Hind"/>
                <a:cs typeface="Hind"/>
                <a:sym typeface="Hind"/>
              </a:defRPr>
            </a:lvl1pPr>
            <a:lvl2pPr lvl="1"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2pPr>
            <a:lvl3pPr lvl="2"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3pPr>
            <a:lvl4pPr lvl="3"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4pPr>
            <a:lvl5pPr lvl="4"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5pPr>
            <a:lvl6pPr lvl="5"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6pPr>
            <a:lvl7pPr lvl="6"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7pPr>
            <a:lvl8pPr lvl="7"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8pPr>
            <a:lvl9pPr lvl="8" rtl="0">
              <a:spcBef>
                <a:spcPts val="0"/>
              </a:spcBef>
              <a:spcAft>
                <a:spcPts val="0"/>
              </a:spcAft>
              <a:buClr>
                <a:schemeClr val="dk1"/>
              </a:buClr>
              <a:buSzPts val="2800"/>
              <a:buFont typeface="Hind"/>
              <a:buNone/>
              <a:defRPr sz="2800">
                <a:solidFill>
                  <a:schemeClr val="dk1"/>
                </a:solidFill>
                <a:latin typeface="Hind"/>
                <a:ea typeface="Hind"/>
                <a:cs typeface="Hind"/>
                <a:sym typeface="Hind"/>
              </a:defRPr>
            </a:lvl9pPr>
          </a:lstStyle>
          <a:p>
            <a:endParaRPr/>
          </a:p>
        </p:txBody>
      </p:sp>
      <p:sp>
        <p:nvSpPr>
          <p:cNvPr id="58" name="Google Shape;58;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Font typeface="Hind"/>
              <a:buChar char="●"/>
              <a:defRPr sz="1800">
                <a:solidFill>
                  <a:schemeClr val="dk2"/>
                </a:solidFill>
                <a:latin typeface="Hind"/>
                <a:ea typeface="Hind"/>
                <a:cs typeface="Hind"/>
                <a:sym typeface="Hind"/>
              </a:defRPr>
            </a:lvl1pPr>
            <a:lvl2pPr marL="914400" lvl="1"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2pPr>
            <a:lvl3pPr marL="1371600" lvl="2"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3pPr>
            <a:lvl4pPr marL="1828800" lvl="3"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4pPr>
            <a:lvl5pPr marL="2286000" lvl="4"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5pPr>
            <a:lvl6pPr marL="2743200" lvl="5"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6pPr>
            <a:lvl7pPr marL="3200400" lvl="6"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7pPr>
            <a:lvl8pPr marL="3657600" lvl="7"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8pPr>
            <a:lvl9pPr marL="4114800" lvl="8" indent="-317500" rtl="0">
              <a:lnSpc>
                <a:spcPct val="115000"/>
              </a:lnSpc>
              <a:spcBef>
                <a:spcPts val="0"/>
              </a:spcBef>
              <a:spcAft>
                <a:spcPts val="0"/>
              </a:spcAft>
              <a:buClr>
                <a:schemeClr val="dk2"/>
              </a:buClr>
              <a:buSzPts val="1400"/>
              <a:buFont typeface="Hind"/>
              <a:buChar char="■"/>
              <a:defRPr>
                <a:solidFill>
                  <a:schemeClr val="dk2"/>
                </a:solidFill>
                <a:latin typeface="Hind"/>
                <a:ea typeface="Hind"/>
                <a:cs typeface="Hind"/>
                <a:sym typeface="Hind"/>
              </a:defRPr>
            </a:lvl9pPr>
          </a:lstStyle>
          <a:p>
            <a:endParaRPr/>
          </a:p>
        </p:txBody>
      </p:sp>
      <p:sp>
        <p:nvSpPr>
          <p:cNvPr id="59" name="Google Shape;59;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grpSp>
        <p:nvGrpSpPr>
          <p:cNvPr id="60" name="Google Shape;60;p13"/>
          <p:cNvGrpSpPr/>
          <p:nvPr/>
        </p:nvGrpSpPr>
        <p:grpSpPr>
          <a:xfrm>
            <a:off x="0" y="4588025"/>
            <a:ext cx="9144000" cy="572700"/>
            <a:chOff x="0" y="4511825"/>
            <a:chExt cx="9144000" cy="572700"/>
          </a:xfrm>
        </p:grpSpPr>
        <p:sp>
          <p:nvSpPr>
            <p:cNvPr id="61" name="Google Shape;61;p13"/>
            <p:cNvSpPr/>
            <p:nvPr/>
          </p:nvSpPr>
          <p:spPr>
            <a:xfrm>
              <a:off x="0" y="4511825"/>
              <a:ext cx="9144000" cy="572700"/>
            </a:xfrm>
            <a:prstGeom prst="rect">
              <a:avLst/>
            </a:prstGeom>
            <a:solidFill>
              <a:srgbClr val="FFF700">
                <a:alpha val="87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2" name="Google Shape;62;p13"/>
            <p:cNvPicPr preferRelativeResize="0"/>
            <p:nvPr/>
          </p:nvPicPr>
          <p:blipFill>
            <a:blip r:embed="rId13">
              <a:alphaModFix/>
            </a:blip>
            <a:stretch>
              <a:fillRect/>
            </a:stretch>
          </p:blipFill>
          <p:spPr>
            <a:xfrm>
              <a:off x="7795300" y="4653713"/>
              <a:ext cx="1073475" cy="288925"/>
            </a:xfrm>
            <a:prstGeom prst="rect">
              <a:avLst/>
            </a:prstGeom>
            <a:noFill/>
            <a:ln>
              <a:noFill/>
            </a:ln>
          </p:spPr>
        </p:pic>
      </p:grpSp>
      <p:sp>
        <p:nvSpPr>
          <p:cNvPr id="2" name="Google Shape;10;p1">
            <a:extLst>
              <a:ext uri="{FF2B5EF4-FFF2-40B4-BE49-F238E27FC236}">
                <a16:creationId xmlns:a16="http://schemas.microsoft.com/office/drawing/2014/main" id="{92958152-8EE3-6145-7273-856F8A76AD6F}"/>
              </a:ext>
            </a:extLst>
          </p:cNvPr>
          <p:cNvSpPr/>
          <p:nvPr userDrawn="1"/>
        </p:nvSpPr>
        <p:spPr>
          <a:xfrm>
            <a:off x="0" y="4588025"/>
            <a:ext cx="9144000" cy="572700"/>
          </a:xfrm>
          <a:prstGeom prst="rect">
            <a:avLst/>
          </a:prstGeom>
          <a:solidFill>
            <a:srgbClr val="FADD06">
              <a:alpha val="87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5857C667-BAEE-DBED-6B70-041031967618}"/>
              </a:ext>
            </a:extLst>
          </p:cNvPr>
          <p:cNvPicPr>
            <a:picLocks noChangeAspect="1"/>
          </p:cNvPicPr>
          <p:nvPr userDrawn="1"/>
        </p:nvPicPr>
        <p:blipFill>
          <a:blip r:embed="rId14"/>
          <a:stretch>
            <a:fillRect/>
          </a:stretch>
        </p:blipFill>
        <p:spPr>
          <a:xfrm>
            <a:off x="7350711" y="4760753"/>
            <a:ext cx="1481589" cy="296064"/>
          </a:xfrm>
          <a:prstGeom prst="rect">
            <a:avLst/>
          </a:prstGeom>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72" r:id="rId8"/>
    <p:sldLayoutId id="2147483666"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58F27-7246-0366-CB1F-7C19460FE8C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80CF25-1C72-BA67-34AE-55DDA5BA045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20FED-8C1E-28FC-CA86-BE487B24D03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54CAB9A-BABD-4AFA-BC2A-DFE1148C4945}" type="datetimeFigureOut">
              <a:rPr lang="en-US" smtClean="0"/>
              <a:t>8/12/2025</a:t>
            </a:fld>
            <a:endParaRPr lang="en-US"/>
          </a:p>
        </p:txBody>
      </p:sp>
      <p:sp>
        <p:nvSpPr>
          <p:cNvPr id="5" name="Footer Placeholder 4">
            <a:extLst>
              <a:ext uri="{FF2B5EF4-FFF2-40B4-BE49-F238E27FC236}">
                <a16:creationId xmlns:a16="http://schemas.microsoft.com/office/drawing/2014/main" id="{9E010791-CAFB-C6B2-C621-A85A0E8FCFB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818993-15ED-8D37-6A99-FBB6F50FEF6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C40935C-98A6-4F60-8B1D-8D4D9F476DF0}" type="slidenum">
              <a:rPr lang="en-US" smtClean="0"/>
              <a:t>‹#›</a:t>
            </a:fld>
            <a:endParaRPr lang="en-US"/>
          </a:p>
        </p:txBody>
      </p:sp>
    </p:spTree>
    <p:extLst>
      <p:ext uri="{BB962C8B-B14F-4D97-AF65-F5344CB8AC3E}">
        <p14:creationId xmlns:p14="http://schemas.microsoft.com/office/powerpoint/2010/main" val="169110853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56.png"/><Relationship Id="rId5" Type="http://schemas.openxmlformats.org/officeDocument/2006/relationships/image" Target="../media/image55.jp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image" Target="../media/image29.gif"/></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9.gif"/></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jp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0.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8.xml"/><Relationship Id="rId1" Type="http://schemas.openxmlformats.org/officeDocument/2006/relationships/slideLayout" Target="../slideLayouts/slideLayout7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4" name="Google Shape;15;p2">
            <a:extLst>
              <a:ext uri="{FF2B5EF4-FFF2-40B4-BE49-F238E27FC236}">
                <a16:creationId xmlns:a16="http://schemas.microsoft.com/office/drawing/2014/main" id="{82039672-4EF3-9550-D512-8B4EC1115ECE}"/>
              </a:ext>
            </a:extLst>
          </p:cNvPr>
          <p:cNvSpPr/>
          <p:nvPr/>
        </p:nvSpPr>
        <p:spPr>
          <a:xfrm>
            <a:off x="0" y="3657600"/>
            <a:ext cx="5434149" cy="990680"/>
          </a:xfrm>
          <a:prstGeom prst="rect">
            <a:avLst/>
          </a:prstGeom>
          <a:solidFill>
            <a:srgbClr val="FFCB05">
              <a:alpha val="87451"/>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111" name="Google Shape;111;p25"/>
          <p:cNvSpPr txBox="1"/>
          <p:nvPr/>
        </p:nvSpPr>
        <p:spPr>
          <a:xfrm>
            <a:off x="169817" y="3698855"/>
            <a:ext cx="5181600" cy="923299"/>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bg1"/>
                </a:solidFill>
                <a:latin typeface="Arial" panose="020B0604020202020204" pitchFamily="34" charset="0"/>
                <a:ea typeface="Hind"/>
                <a:cs typeface="Arial" panose="020B0604020202020204" pitchFamily="34" charset="0"/>
                <a:sym typeface="Hind"/>
              </a:rPr>
              <a:t>Making </a:t>
            </a:r>
            <a:r>
              <a:rPr lang="en" sz="2400" b="1">
                <a:solidFill>
                  <a:schemeClr val="bg1"/>
                </a:solidFill>
                <a:latin typeface="Arial Black" panose="020B0A04020102020204" pitchFamily="34" charset="0"/>
                <a:ea typeface="Hind"/>
                <a:cs typeface="Arial" panose="020B0604020202020204" pitchFamily="34" charset="0"/>
                <a:sym typeface="Hind"/>
              </a:rPr>
              <a:t>Maintenance</a:t>
            </a:r>
            <a:r>
              <a:rPr lang="en" sz="2400" b="1">
                <a:solidFill>
                  <a:schemeClr val="bg1"/>
                </a:solidFill>
                <a:latin typeface="Arial" panose="020B0604020202020204" pitchFamily="34" charset="0"/>
                <a:ea typeface="Hind"/>
                <a:cs typeface="Arial" panose="020B0604020202020204" pitchFamily="34" charset="0"/>
                <a:sym typeface="Hind"/>
              </a:rPr>
              <a:t> </a:t>
            </a:r>
            <a:r>
              <a:rPr lang="en" sz="2400" b="1">
                <a:solidFill>
                  <a:schemeClr val="bg1"/>
                </a:solidFill>
                <a:latin typeface="Arial Black" panose="020B0A04020102020204" pitchFamily="34" charset="0"/>
                <a:ea typeface="Hind"/>
                <a:cs typeface="Arial" panose="020B0604020202020204" pitchFamily="34" charset="0"/>
                <a:sym typeface="Hind"/>
              </a:rPr>
              <a:t>Safer</a:t>
            </a:r>
            <a:r>
              <a:rPr lang="en" sz="2400" b="1">
                <a:solidFill>
                  <a:schemeClr val="bg1"/>
                </a:solidFill>
                <a:latin typeface="Arial" panose="020B0604020202020204" pitchFamily="34" charset="0"/>
                <a:ea typeface="Hind"/>
                <a:cs typeface="Arial" panose="020B0604020202020204" pitchFamily="34" charset="0"/>
                <a:sym typeface="Hind"/>
              </a:rPr>
              <a:t>, </a:t>
            </a:r>
            <a:r>
              <a:rPr lang="en" sz="2400" b="1">
                <a:solidFill>
                  <a:schemeClr val="bg1"/>
                </a:solidFill>
                <a:latin typeface="Arial Black" panose="020B0A04020102020204" pitchFamily="34" charset="0"/>
                <a:ea typeface="Hind"/>
                <a:cs typeface="Arial" panose="020B0604020202020204" pitchFamily="34" charset="0"/>
                <a:sym typeface="Hind"/>
              </a:rPr>
              <a:t>Smarter</a:t>
            </a:r>
            <a:r>
              <a:rPr lang="en" sz="2400" b="1">
                <a:solidFill>
                  <a:schemeClr val="bg1"/>
                </a:solidFill>
                <a:latin typeface="Arial" panose="020B0604020202020204" pitchFamily="34" charset="0"/>
                <a:ea typeface="Hind"/>
                <a:cs typeface="Arial" panose="020B0604020202020204" pitchFamily="34" charset="0"/>
                <a:sym typeface="Hind"/>
              </a:rPr>
              <a:t>, and </a:t>
            </a:r>
            <a:r>
              <a:rPr lang="en" sz="2400" b="1">
                <a:solidFill>
                  <a:schemeClr val="bg1"/>
                </a:solidFill>
                <a:latin typeface="Arial Black" panose="020B0A04020102020204" pitchFamily="34" charset="0"/>
                <a:ea typeface="Hind"/>
                <a:cs typeface="Arial" panose="020B0604020202020204" pitchFamily="34" charset="0"/>
                <a:sym typeface="Hind"/>
              </a:rPr>
              <a:t>More Productive</a:t>
            </a:r>
            <a:endParaRPr sz="2400" b="1">
              <a:solidFill>
                <a:schemeClr val="bg1"/>
              </a:solidFill>
              <a:latin typeface="Arial Black" panose="020B0A04020102020204" pitchFamily="34" charset="0"/>
              <a:ea typeface="Hind"/>
              <a:cs typeface="Arial" panose="020B0604020202020204" pitchFamily="34" charset="0"/>
              <a:sym typeface="Hi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9FBD-C0BA-3831-1ABC-DFDBE0849DA9}"/>
              </a:ext>
            </a:extLst>
          </p:cNvPr>
          <p:cNvSpPr>
            <a:spLocks noGrp="1"/>
          </p:cNvSpPr>
          <p:nvPr>
            <p:ph type="title"/>
          </p:nvPr>
        </p:nvSpPr>
        <p:spPr>
          <a:xfrm>
            <a:off x="200890" y="301210"/>
            <a:ext cx="8666019" cy="572700"/>
          </a:xfrm>
        </p:spPr>
        <p:txBody>
          <a:bodyPr>
            <a:noAutofit/>
          </a:bodyPr>
          <a:lstStyle/>
          <a:p>
            <a:r>
              <a:rPr lang="en-US" sz="3200" dirty="0">
                <a:solidFill>
                  <a:srgbClr val="FFCB05"/>
                </a:solidFill>
                <a:latin typeface="Arial Black" panose="020B0A04020102020204" pitchFamily="34" charset="0"/>
              </a:rPr>
              <a:t>Tailor Settings </a:t>
            </a:r>
            <a:r>
              <a:rPr lang="en-US" sz="3200" dirty="0">
                <a:latin typeface="Arial Black" panose="020B0A04020102020204" pitchFamily="34" charset="0"/>
              </a:rPr>
              <a:t>to </a:t>
            </a:r>
            <a:r>
              <a:rPr lang="en-US" sz="3200" dirty="0">
                <a:solidFill>
                  <a:srgbClr val="FFCB05"/>
                </a:solidFill>
                <a:latin typeface="Arial Black" panose="020B0A04020102020204" pitchFamily="34" charset="0"/>
              </a:rPr>
              <a:t>Customer </a:t>
            </a:r>
            <a:r>
              <a:rPr lang="en-US" sz="3200" dirty="0">
                <a:solidFill>
                  <a:schemeClr val="tx1"/>
                </a:solidFill>
                <a:latin typeface="Arial Black" panose="020B0A04020102020204" pitchFamily="34" charset="0"/>
              </a:rPr>
              <a:t>Usage</a:t>
            </a:r>
          </a:p>
        </p:txBody>
      </p:sp>
      <p:sp>
        <p:nvSpPr>
          <p:cNvPr id="3" name="Text Placeholder 2">
            <a:extLst>
              <a:ext uri="{FF2B5EF4-FFF2-40B4-BE49-F238E27FC236}">
                <a16:creationId xmlns:a16="http://schemas.microsoft.com/office/drawing/2014/main" id="{894F5AB3-7B82-ED52-599F-272AD9ED9068}"/>
              </a:ext>
            </a:extLst>
          </p:cNvPr>
          <p:cNvSpPr>
            <a:spLocks noGrp="1"/>
          </p:cNvSpPr>
          <p:nvPr>
            <p:ph type="body" idx="1"/>
          </p:nvPr>
        </p:nvSpPr>
        <p:spPr>
          <a:xfrm>
            <a:off x="311700" y="1152475"/>
            <a:ext cx="5652682" cy="3066300"/>
          </a:xfrm>
        </p:spPr>
        <p:txBody>
          <a:bodyPr>
            <a:normAutofit/>
          </a:bodyPr>
          <a:lstStyle/>
          <a:p>
            <a:pPr marL="114300" indent="0">
              <a:buNone/>
            </a:pPr>
            <a:r>
              <a:rPr lang="en-US" sz="1400" b="1" dirty="0">
                <a:solidFill>
                  <a:schemeClr val="tx1"/>
                </a:solidFill>
                <a:latin typeface="+mj-lt"/>
              </a:rPr>
              <a:t>We can customize the following with the customer:</a:t>
            </a:r>
          </a:p>
          <a:p>
            <a:pPr marL="114300" indent="0">
              <a:buNone/>
            </a:pPr>
            <a:endParaRPr lang="en-US" sz="1400" dirty="0">
              <a:latin typeface="+mn-lt"/>
            </a:endParaRPr>
          </a:p>
          <a:p>
            <a:pPr>
              <a:buClr>
                <a:srgbClr val="FFCB05"/>
              </a:buClr>
              <a:buSzPct val="165000"/>
              <a:buFont typeface="Wingdings" panose="05000000000000000000" pitchFamily="2" charset="2"/>
              <a:buChar char="ü"/>
            </a:pPr>
            <a:r>
              <a:rPr lang="en-US" sz="1400" dirty="0">
                <a:solidFill>
                  <a:schemeClr val="tx1"/>
                </a:solidFill>
                <a:latin typeface="+mn-lt"/>
              </a:rPr>
              <a:t>Create custom voltage sensitivity settings for different use cases</a:t>
            </a:r>
          </a:p>
          <a:p>
            <a:pPr>
              <a:buClr>
                <a:srgbClr val="FFCB05"/>
              </a:buClr>
              <a:buSzPct val="165000"/>
              <a:buFont typeface="Wingdings" panose="05000000000000000000" pitchFamily="2" charset="2"/>
              <a:buChar char="ü"/>
            </a:pPr>
            <a:endParaRPr lang="en-US" sz="1200" dirty="0">
              <a:solidFill>
                <a:schemeClr val="tx1"/>
              </a:solidFill>
              <a:latin typeface="+mn-lt"/>
            </a:endParaRPr>
          </a:p>
          <a:p>
            <a:pPr>
              <a:buClr>
                <a:srgbClr val="FFCB05"/>
              </a:buClr>
              <a:buSzPct val="165000"/>
              <a:buFont typeface="Wingdings" panose="05000000000000000000" pitchFamily="2" charset="2"/>
              <a:buChar char="ü"/>
            </a:pPr>
            <a:r>
              <a:rPr lang="en-US" sz="1400" dirty="0">
                <a:solidFill>
                  <a:schemeClr val="tx1"/>
                </a:solidFill>
                <a:latin typeface="+mn-lt"/>
              </a:rPr>
              <a:t>Rename the voltage sensitivity settings on the app</a:t>
            </a:r>
          </a:p>
          <a:p>
            <a:pPr>
              <a:buClr>
                <a:srgbClr val="FFCB05"/>
              </a:buClr>
              <a:buSzPct val="165000"/>
              <a:buFont typeface="Wingdings" panose="05000000000000000000" pitchFamily="2" charset="2"/>
              <a:buChar char="ü"/>
            </a:pPr>
            <a:endParaRPr lang="en-US" sz="1200" dirty="0">
              <a:solidFill>
                <a:schemeClr val="tx1"/>
              </a:solidFill>
              <a:latin typeface="+mn-lt"/>
            </a:endParaRPr>
          </a:p>
          <a:p>
            <a:pPr>
              <a:buClr>
                <a:srgbClr val="FFCB05"/>
              </a:buClr>
              <a:buSzPct val="165000"/>
              <a:buFont typeface="Wingdings" panose="05000000000000000000" pitchFamily="2" charset="2"/>
              <a:buChar char="ü"/>
            </a:pPr>
            <a:r>
              <a:rPr lang="en-US" sz="1400" dirty="0">
                <a:solidFill>
                  <a:schemeClr val="tx1"/>
                </a:solidFill>
                <a:latin typeface="+mn-lt"/>
              </a:rPr>
              <a:t>Adjust default settings</a:t>
            </a:r>
          </a:p>
          <a:p>
            <a:pPr>
              <a:buClr>
                <a:srgbClr val="FFCB05"/>
              </a:buClr>
              <a:buSzPct val="165000"/>
              <a:buFont typeface="Wingdings" panose="05000000000000000000" pitchFamily="2" charset="2"/>
              <a:buChar char="ü"/>
            </a:pPr>
            <a:endParaRPr lang="en-US" sz="1200" dirty="0">
              <a:solidFill>
                <a:schemeClr val="tx1"/>
              </a:solidFill>
              <a:latin typeface="+mn-lt"/>
            </a:endParaRPr>
          </a:p>
          <a:p>
            <a:pPr>
              <a:buClr>
                <a:srgbClr val="FFCB05"/>
              </a:buClr>
              <a:buSzPct val="165000"/>
              <a:buFont typeface="Wingdings" panose="05000000000000000000" pitchFamily="2" charset="2"/>
              <a:buChar char="ü"/>
            </a:pPr>
            <a:r>
              <a:rPr lang="en-US" sz="1400" dirty="0">
                <a:solidFill>
                  <a:schemeClr val="tx1"/>
                </a:solidFill>
                <a:latin typeface="+mn-lt"/>
              </a:rPr>
              <a:t>Add/Remove settings entirely</a:t>
            </a:r>
          </a:p>
        </p:txBody>
      </p:sp>
      <p:pic>
        <p:nvPicPr>
          <p:cNvPr id="5" name="Picture 4">
            <a:extLst>
              <a:ext uri="{FF2B5EF4-FFF2-40B4-BE49-F238E27FC236}">
                <a16:creationId xmlns:a16="http://schemas.microsoft.com/office/drawing/2014/main" id="{ADCBF2CE-3725-5E30-7A90-A39C44AFB53C}"/>
              </a:ext>
            </a:extLst>
          </p:cNvPr>
          <p:cNvPicPr>
            <a:picLocks noChangeAspect="1"/>
          </p:cNvPicPr>
          <p:nvPr/>
        </p:nvPicPr>
        <p:blipFill>
          <a:blip r:embed="rId2"/>
          <a:srcRect/>
          <a:stretch/>
        </p:blipFill>
        <p:spPr>
          <a:xfrm>
            <a:off x="5813363" y="568510"/>
            <a:ext cx="3018937" cy="4329817"/>
          </a:xfrm>
          <a:prstGeom prst="rect">
            <a:avLst/>
          </a:prstGeom>
        </p:spPr>
      </p:pic>
    </p:spTree>
    <p:extLst>
      <p:ext uri="{BB962C8B-B14F-4D97-AF65-F5344CB8AC3E}">
        <p14:creationId xmlns:p14="http://schemas.microsoft.com/office/powerpoint/2010/main" val="3241260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292649" y="185708"/>
            <a:ext cx="8468173" cy="58474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sz="2600" b="1" dirty="0">
                <a:latin typeface="Arial Black" panose="020B0A04020102020204" pitchFamily="34" charset="0"/>
                <a:ea typeface="Hind"/>
                <a:cs typeface="Hind"/>
                <a:sym typeface="Hind"/>
              </a:rPr>
              <a:t>Proxxi Dashboard - </a:t>
            </a:r>
            <a:r>
              <a:rPr lang="en-US" sz="2600" b="1" dirty="0">
                <a:solidFill>
                  <a:srgbClr val="FFCB05"/>
                </a:solidFill>
                <a:latin typeface="Arial Black" panose="020B0A04020102020204" pitchFamily="34" charset="0"/>
                <a:ea typeface="Hind"/>
                <a:cs typeface="Hind"/>
                <a:sym typeface="Hind"/>
              </a:rPr>
              <a:t>Data Analytics &amp; Insights</a:t>
            </a:r>
          </a:p>
        </p:txBody>
      </p:sp>
      <p:sp>
        <p:nvSpPr>
          <p:cNvPr id="2" name="TextBox 1">
            <a:extLst>
              <a:ext uri="{FF2B5EF4-FFF2-40B4-BE49-F238E27FC236}">
                <a16:creationId xmlns:a16="http://schemas.microsoft.com/office/drawing/2014/main" id="{CC5A050D-A5F0-9F08-6438-E8EB4C35C416}"/>
              </a:ext>
            </a:extLst>
          </p:cNvPr>
          <p:cNvSpPr txBox="1"/>
          <p:nvPr/>
        </p:nvSpPr>
        <p:spPr>
          <a:xfrm>
            <a:off x="1230331" y="1376336"/>
            <a:ext cx="2638698" cy="307777"/>
          </a:xfrm>
          <a:prstGeom prst="rect">
            <a:avLst/>
          </a:prstGeom>
          <a:noFill/>
        </p:spPr>
        <p:txBody>
          <a:bodyPr wrap="square" rtlCol="0">
            <a:spAutoFit/>
          </a:bodyPr>
          <a:lstStyle/>
          <a:p>
            <a:r>
              <a:rPr lang="en-US" b="1" dirty="0"/>
              <a:t>Identify precursor incidents</a:t>
            </a:r>
            <a:endParaRPr lang="en-US" dirty="0"/>
          </a:p>
        </p:txBody>
      </p:sp>
      <p:sp>
        <p:nvSpPr>
          <p:cNvPr id="3" name="TextBox 2">
            <a:extLst>
              <a:ext uri="{FF2B5EF4-FFF2-40B4-BE49-F238E27FC236}">
                <a16:creationId xmlns:a16="http://schemas.microsoft.com/office/drawing/2014/main" id="{08875930-8B46-56E2-4AAA-2CFA29F20964}"/>
              </a:ext>
            </a:extLst>
          </p:cNvPr>
          <p:cNvSpPr txBox="1"/>
          <p:nvPr/>
        </p:nvSpPr>
        <p:spPr>
          <a:xfrm>
            <a:off x="1230331" y="3571403"/>
            <a:ext cx="2638698" cy="523220"/>
          </a:xfrm>
          <a:prstGeom prst="rect">
            <a:avLst/>
          </a:prstGeom>
          <a:noFill/>
        </p:spPr>
        <p:txBody>
          <a:bodyPr wrap="square" rtlCol="0">
            <a:spAutoFit/>
          </a:bodyPr>
          <a:lstStyle/>
          <a:p>
            <a:r>
              <a:rPr lang="en-US" b="1" dirty="0"/>
              <a:t>See interactions with energized equipment</a:t>
            </a:r>
            <a:endParaRPr lang="en-US" dirty="0"/>
          </a:p>
        </p:txBody>
      </p:sp>
      <p:sp>
        <p:nvSpPr>
          <p:cNvPr id="6" name="TextBox 5">
            <a:extLst>
              <a:ext uri="{FF2B5EF4-FFF2-40B4-BE49-F238E27FC236}">
                <a16:creationId xmlns:a16="http://schemas.microsoft.com/office/drawing/2014/main" id="{774BB7FA-9953-EB56-BDB6-BB610339DF6C}"/>
              </a:ext>
            </a:extLst>
          </p:cNvPr>
          <p:cNvSpPr txBox="1"/>
          <p:nvPr/>
        </p:nvSpPr>
        <p:spPr>
          <a:xfrm>
            <a:off x="1230331" y="2330422"/>
            <a:ext cx="2638698" cy="523220"/>
          </a:xfrm>
          <a:prstGeom prst="rect">
            <a:avLst/>
          </a:prstGeom>
          <a:noFill/>
        </p:spPr>
        <p:txBody>
          <a:bodyPr wrap="square" rtlCol="0">
            <a:spAutoFit/>
          </a:bodyPr>
          <a:lstStyle/>
          <a:p>
            <a:r>
              <a:rPr lang="en-US" b="1" dirty="0"/>
              <a:t>Track usage and drive compliance</a:t>
            </a:r>
            <a:endParaRPr lang="en-US" dirty="0"/>
          </a:p>
        </p:txBody>
      </p:sp>
      <p:pic>
        <p:nvPicPr>
          <p:cNvPr id="9" name="Google Shape;139;p29">
            <a:extLst>
              <a:ext uri="{FF2B5EF4-FFF2-40B4-BE49-F238E27FC236}">
                <a16:creationId xmlns:a16="http://schemas.microsoft.com/office/drawing/2014/main" id="{6A24821A-D78D-4CBC-9BDE-A4C9411D5B09}"/>
              </a:ext>
            </a:extLst>
          </p:cNvPr>
          <p:cNvPicPr preferRelativeResize="0"/>
          <p:nvPr/>
        </p:nvPicPr>
        <p:blipFill>
          <a:blip r:embed="rId3"/>
          <a:srcRect l="3295" r="3295"/>
          <a:stretch/>
        </p:blipFill>
        <p:spPr>
          <a:xfrm>
            <a:off x="4652935" y="832008"/>
            <a:ext cx="4683281" cy="2903768"/>
          </a:xfrm>
          <a:prstGeom prst="rect">
            <a:avLst/>
          </a:prstGeom>
          <a:noFill/>
          <a:ln w="9525" cap="flat" cmpd="sng">
            <a:noFill/>
            <a:prstDash val="solid"/>
            <a:round/>
            <a:headEnd type="none" w="sm" len="sm"/>
            <a:tailEnd type="none" w="sm" len="sm"/>
          </a:ln>
        </p:spPr>
      </p:pic>
      <p:pic>
        <p:nvPicPr>
          <p:cNvPr id="5" name="Google Shape;139;p29">
            <a:extLst>
              <a:ext uri="{FF2B5EF4-FFF2-40B4-BE49-F238E27FC236}">
                <a16:creationId xmlns:a16="http://schemas.microsoft.com/office/drawing/2014/main" id="{3D3E5BD2-6A55-F678-0F5C-DCD2907A0A57}"/>
              </a:ext>
            </a:extLst>
          </p:cNvPr>
          <p:cNvPicPr preferRelativeResize="0"/>
          <p:nvPr/>
        </p:nvPicPr>
        <p:blipFill>
          <a:blip r:embed="rId4"/>
          <a:srcRect t="32433" b="32433"/>
          <a:stretch/>
        </p:blipFill>
        <p:spPr>
          <a:xfrm>
            <a:off x="2481235" y="1786094"/>
            <a:ext cx="4683281" cy="2903768"/>
          </a:xfrm>
          <a:prstGeom prst="rect">
            <a:avLst/>
          </a:prstGeom>
          <a:noFill/>
          <a:ln w="9525" cap="flat" cmpd="sng">
            <a:noFill/>
            <a:prstDash val="solid"/>
            <a:round/>
            <a:headEnd type="none" w="sm" len="sm"/>
            <a:tailEnd type="none" w="sm" len="sm"/>
          </a:ln>
        </p:spPr>
      </p:pic>
      <p:pic>
        <p:nvPicPr>
          <p:cNvPr id="10" name="Picture 9" descr="A yellow line art of a black background&#10;&#10;Description automatically generated with medium confidence">
            <a:extLst>
              <a:ext uri="{FF2B5EF4-FFF2-40B4-BE49-F238E27FC236}">
                <a16:creationId xmlns:a16="http://schemas.microsoft.com/office/drawing/2014/main" id="{BCB9D897-5E63-BDE4-1313-8C2E7EDAA855}"/>
              </a:ext>
            </a:extLst>
          </p:cNvPr>
          <p:cNvPicPr>
            <a:picLocks noChangeAspect="1"/>
          </p:cNvPicPr>
          <p:nvPr/>
        </p:nvPicPr>
        <p:blipFill rotWithShape="1">
          <a:blip r:embed="rId5"/>
          <a:srcRect l="77783" t="71181"/>
          <a:stretch/>
        </p:blipFill>
        <p:spPr>
          <a:xfrm>
            <a:off x="588594" y="3407988"/>
            <a:ext cx="631380" cy="709968"/>
          </a:xfrm>
          <a:prstGeom prst="rect">
            <a:avLst/>
          </a:prstGeom>
        </p:spPr>
      </p:pic>
      <p:pic>
        <p:nvPicPr>
          <p:cNvPr id="12" name="Picture 11" descr="A yellow line art of a black background&#10;&#10;Description automatically generated with medium confidence">
            <a:extLst>
              <a:ext uri="{FF2B5EF4-FFF2-40B4-BE49-F238E27FC236}">
                <a16:creationId xmlns:a16="http://schemas.microsoft.com/office/drawing/2014/main" id="{07040AC3-9CD6-7F09-8DFB-BDDBA83D2A53}"/>
              </a:ext>
            </a:extLst>
          </p:cNvPr>
          <p:cNvPicPr>
            <a:picLocks noChangeAspect="1"/>
          </p:cNvPicPr>
          <p:nvPr/>
        </p:nvPicPr>
        <p:blipFill rotWithShape="1">
          <a:blip r:embed="rId5"/>
          <a:srcRect l="76171" t="35649" b="35462"/>
          <a:stretch/>
        </p:blipFill>
        <p:spPr>
          <a:xfrm>
            <a:off x="542771" y="2264485"/>
            <a:ext cx="677204" cy="711679"/>
          </a:xfrm>
          <a:prstGeom prst="rect">
            <a:avLst/>
          </a:prstGeom>
        </p:spPr>
      </p:pic>
      <p:pic>
        <p:nvPicPr>
          <p:cNvPr id="14" name="Picture 13" descr="A yellow line art of a black background&#10;&#10;Description automatically generated with medium confidence">
            <a:extLst>
              <a:ext uri="{FF2B5EF4-FFF2-40B4-BE49-F238E27FC236}">
                <a16:creationId xmlns:a16="http://schemas.microsoft.com/office/drawing/2014/main" id="{DFB04C65-10A0-3860-FED0-4DDC05919C32}"/>
              </a:ext>
            </a:extLst>
          </p:cNvPr>
          <p:cNvPicPr>
            <a:picLocks noChangeAspect="1"/>
          </p:cNvPicPr>
          <p:nvPr/>
        </p:nvPicPr>
        <p:blipFill rotWithShape="1">
          <a:blip r:embed="rId5"/>
          <a:srcRect l="77783" b="73765"/>
          <a:stretch/>
        </p:blipFill>
        <p:spPr>
          <a:xfrm>
            <a:off x="588594" y="1186361"/>
            <a:ext cx="631381" cy="646300"/>
          </a:xfrm>
          <a:prstGeom prst="rect">
            <a:avLst/>
          </a:prstGeom>
        </p:spPr>
      </p:pic>
      <p:cxnSp>
        <p:nvCxnSpPr>
          <p:cNvPr id="16" name="Connector: Elbow 15">
            <a:extLst>
              <a:ext uri="{FF2B5EF4-FFF2-40B4-BE49-F238E27FC236}">
                <a16:creationId xmlns:a16="http://schemas.microsoft.com/office/drawing/2014/main" id="{0AF95A28-3F2D-044F-60B8-32138C2A6F38}"/>
              </a:ext>
            </a:extLst>
          </p:cNvPr>
          <p:cNvCxnSpPr>
            <a:cxnSpLocks/>
          </p:cNvCxnSpPr>
          <p:nvPr/>
        </p:nvCxnSpPr>
        <p:spPr>
          <a:xfrm>
            <a:off x="3733800" y="1530224"/>
            <a:ext cx="1276350" cy="450976"/>
          </a:xfrm>
          <a:prstGeom prst="bentConnector3">
            <a:avLst>
              <a:gd name="adj1" fmla="val 100000"/>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75A96B-A13F-5A5D-5CA0-D42EBF93EA13}"/>
              </a:ext>
            </a:extLst>
          </p:cNvPr>
          <p:cNvCxnSpPr/>
          <p:nvPr/>
        </p:nvCxnSpPr>
        <p:spPr>
          <a:xfrm>
            <a:off x="3219450" y="2495550"/>
            <a:ext cx="514350"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93EFE95-1F68-223F-14E5-2CECA69DC4E7}"/>
              </a:ext>
            </a:extLst>
          </p:cNvPr>
          <p:cNvCxnSpPr/>
          <p:nvPr/>
        </p:nvCxnSpPr>
        <p:spPr>
          <a:xfrm>
            <a:off x="3162300" y="3735776"/>
            <a:ext cx="514350"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024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183573" y="254981"/>
            <a:ext cx="8776854" cy="553968"/>
          </a:xfrm>
          <a:prstGeom prst="rect">
            <a:avLst/>
          </a:prstGeom>
          <a:noFill/>
          <a:ln>
            <a:noFill/>
          </a:ln>
        </p:spPr>
        <p:txBody>
          <a:bodyPr spcFirstLastPara="1" wrap="square" lIns="91425" tIns="91425" rIns="91425" bIns="91425" anchor="t" anchorCtr="0">
            <a:spAutoFit/>
          </a:bodyPr>
          <a:lstStyle/>
          <a:p>
            <a:pPr lvl="0"/>
            <a:r>
              <a:rPr lang="en-US" sz="2300" b="1" dirty="0">
                <a:latin typeface="Arial Black" panose="020B0A04020102020204" pitchFamily="34" charset="0"/>
                <a:ea typeface="Hind"/>
                <a:cs typeface="Hind"/>
                <a:sym typeface="Hind"/>
              </a:rPr>
              <a:t>Proxxi Dashboard</a:t>
            </a:r>
            <a:r>
              <a:rPr lang="en-US" sz="2300" b="1" dirty="0">
                <a:latin typeface="Arial Black" panose="020B0A04020102020204" pitchFamily="34" charset="0"/>
                <a:ea typeface="Hind"/>
                <a:cs typeface="Arial" panose="020B0604020202020204" pitchFamily="34" charset="0"/>
                <a:sym typeface="Hind"/>
              </a:rPr>
              <a:t> </a:t>
            </a:r>
            <a:r>
              <a:rPr lang="en-US" sz="2400" b="1" dirty="0">
                <a:latin typeface="Arial Black" panose="020B0A04020102020204" pitchFamily="34" charset="0"/>
                <a:ea typeface="Hind"/>
                <a:cs typeface="Hind"/>
                <a:sym typeface="Hind"/>
              </a:rPr>
              <a:t>-</a:t>
            </a:r>
            <a:r>
              <a:rPr lang="en-US" sz="2300" b="1" dirty="0">
                <a:latin typeface="Arial Black" panose="020B0A04020102020204" pitchFamily="34" charset="0"/>
                <a:ea typeface="Hind"/>
                <a:cs typeface="Arial" panose="020B0604020202020204" pitchFamily="34" charset="0"/>
                <a:sym typeface="Hind"/>
              </a:rPr>
              <a:t> </a:t>
            </a:r>
            <a:r>
              <a:rPr lang="en-US" sz="2300" b="1" i="0" u="none" strike="noStrike" dirty="0">
                <a:solidFill>
                  <a:srgbClr val="FFCB05"/>
                </a:solidFill>
                <a:effectLst/>
                <a:latin typeface="Arial Black" panose="020B0A04020102020204" pitchFamily="34" charset="0"/>
                <a:cs typeface="Arial" panose="020B0604020202020204" pitchFamily="34" charset="0"/>
              </a:rPr>
              <a:t>What Does the Wristband Record?</a:t>
            </a:r>
            <a:endParaRPr lang="en-US" sz="2300" b="1" dirty="0">
              <a:solidFill>
                <a:srgbClr val="FFCB05"/>
              </a:solidFill>
              <a:latin typeface="Arial Black" panose="020B0A04020102020204" pitchFamily="34" charset="0"/>
              <a:ea typeface="Hind"/>
              <a:cs typeface="Arial" panose="020B0604020202020204" pitchFamily="34" charset="0"/>
              <a:sym typeface="Hind"/>
            </a:endParaRPr>
          </a:p>
        </p:txBody>
      </p:sp>
      <p:sp>
        <p:nvSpPr>
          <p:cNvPr id="8" name="TextBox 7">
            <a:extLst>
              <a:ext uri="{FF2B5EF4-FFF2-40B4-BE49-F238E27FC236}">
                <a16:creationId xmlns:a16="http://schemas.microsoft.com/office/drawing/2014/main" id="{27CED023-171D-E3D7-C2BA-434D10794D75}"/>
              </a:ext>
            </a:extLst>
          </p:cNvPr>
          <p:cNvSpPr txBox="1"/>
          <p:nvPr/>
        </p:nvSpPr>
        <p:spPr>
          <a:xfrm>
            <a:off x="739498" y="1199530"/>
            <a:ext cx="3212674" cy="2893100"/>
          </a:xfrm>
          <a:prstGeom prst="rect">
            <a:avLst/>
          </a:prstGeom>
          <a:noFill/>
        </p:spPr>
        <p:txBody>
          <a:bodyPr wrap="square">
            <a:spAutoFit/>
          </a:bodyPr>
          <a:lstStyle/>
          <a:p>
            <a:pPr rtl="0">
              <a:spcAft>
                <a:spcPts val="1200"/>
              </a:spcAft>
              <a:buNone/>
            </a:pPr>
            <a:r>
              <a:rPr lang="en-US" sz="1800" b="1" i="0" u="none" strike="noStrike" dirty="0">
                <a:solidFill>
                  <a:srgbClr val="000000"/>
                </a:solidFill>
                <a:effectLst/>
                <a:latin typeface="+mj-lt"/>
              </a:rPr>
              <a:t>What </a:t>
            </a:r>
            <a:r>
              <a:rPr lang="en-US" sz="1800" b="1" i="0" u="sng" strike="noStrike" dirty="0">
                <a:solidFill>
                  <a:srgbClr val="FFCB05"/>
                </a:solidFill>
                <a:effectLst/>
                <a:latin typeface="+mj-lt"/>
              </a:rPr>
              <a:t>is</a:t>
            </a:r>
            <a:r>
              <a:rPr lang="en-US" sz="1800" b="1" i="0" u="none" strike="noStrike" dirty="0">
                <a:solidFill>
                  <a:srgbClr val="000000"/>
                </a:solidFill>
                <a:effectLst/>
                <a:latin typeface="+mj-lt"/>
              </a:rPr>
              <a:t> recorded:</a:t>
            </a:r>
            <a:endParaRPr lang="en-US" sz="1800" b="0" dirty="0">
              <a:effectLst/>
              <a:latin typeface="+mj-lt"/>
            </a:endParaRPr>
          </a:p>
          <a:p>
            <a:pPr rtl="0" fontAlgn="base">
              <a:buFont typeface="Arial" panose="020B0604020202020204" pitchFamily="34" charset="0"/>
              <a:buChar char="•"/>
            </a:pPr>
            <a:r>
              <a:rPr lang="en-US" sz="1400" b="0" i="0" u="none" strike="noStrike" dirty="0">
                <a:solidFill>
                  <a:srgbClr val="000000"/>
                </a:solidFill>
                <a:effectLst/>
                <a:latin typeface="+mn-lt"/>
              </a:rPr>
              <a:t> Assignment status and assignee</a:t>
            </a: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buFont typeface="Arial" panose="020B0604020202020204" pitchFamily="34" charset="0"/>
              <a:buChar char="•"/>
            </a:pPr>
            <a:r>
              <a:rPr lang="en-US" sz="1400" b="0" i="0" u="none" strike="noStrike" dirty="0">
                <a:solidFill>
                  <a:srgbClr val="000000"/>
                </a:solidFill>
                <a:effectLst/>
                <a:latin typeface="+mn-lt"/>
              </a:rPr>
              <a:t> Sync status</a:t>
            </a: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buFont typeface="Arial" panose="020B0604020202020204" pitchFamily="34" charset="0"/>
              <a:buChar char="•"/>
            </a:pPr>
            <a:r>
              <a:rPr lang="en-US" sz="1400" b="0" i="0" u="none" strike="noStrike" dirty="0">
                <a:solidFill>
                  <a:srgbClr val="000000"/>
                </a:solidFill>
                <a:effectLst/>
                <a:latin typeface="+mn-lt"/>
              </a:rPr>
              <a:t> Firmware version</a:t>
            </a: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buFont typeface="Arial" panose="020B0604020202020204" pitchFamily="34" charset="0"/>
              <a:buChar char="•"/>
            </a:pPr>
            <a:r>
              <a:rPr lang="en-US" sz="1400" b="0" i="0" u="none" strike="noStrike" dirty="0">
                <a:solidFill>
                  <a:srgbClr val="000000"/>
                </a:solidFill>
                <a:effectLst/>
                <a:latin typeface="+mn-lt"/>
              </a:rPr>
              <a:t> Charge and use information</a:t>
            </a: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buFont typeface="Arial" panose="020B0604020202020204" pitchFamily="34" charset="0"/>
              <a:buChar char="•"/>
            </a:pPr>
            <a:r>
              <a:rPr lang="en-US" sz="1400" b="0" i="0" u="none" strike="noStrike" dirty="0">
                <a:solidFill>
                  <a:srgbClr val="000000"/>
                </a:solidFill>
                <a:effectLst/>
                <a:latin typeface="+mn-lt"/>
              </a:rPr>
              <a:t> Setting and mute information</a:t>
            </a: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spcAft>
                <a:spcPts val="1200"/>
              </a:spcAft>
              <a:buFont typeface="Arial" panose="020B0604020202020204" pitchFamily="34" charset="0"/>
              <a:buChar char="•"/>
            </a:pPr>
            <a:r>
              <a:rPr lang="en-US" sz="1400" b="0" i="0" u="none" strike="noStrike" dirty="0">
                <a:solidFill>
                  <a:srgbClr val="000000"/>
                </a:solidFill>
                <a:effectLst/>
                <a:latin typeface="+mn-lt"/>
              </a:rPr>
              <a:t> Alert and voltage sensing information</a:t>
            </a:r>
          </a:p>
        </p:txBody>
      </p:sp>
      <p:sp>
        <p:nvSpPr>
          <p:cNvPr id="13" name="TextBox 12">
            <a:extLst>
              <a:ext uri="{FF2B5EF4-FFF2-40B4-BE49-F238E27FC236}">
                <a16:creationId xmlns:a16="http://schemas.microsoft.com/office/drawing/2014/main" id="{4F83F0DC-C112-185A-A350-4609FD97A878}"/>
              </a:ext>
            </a:extLst>
          </p:cNvPr>
          <p:cNvSpPr txBox="1"/>
          <p:nvPr/>
        </p:nvSpPr>
        <p:spPr>
          <a:xfrm>
            <a:off x="4572000" y="1199530"/>
            <a:ext cx="3598333" cy="2246769"/>
          </a:xfrm>
          <a:prstGeom prst="rect">
            <a:avLst/>
          </a:prstGeom>
          <a:noFill/>
        </p:spPr>
        <p:txBody>
          <a:bodyPr wrap="square">
            <a:spAutoFit/>
          </a:bodyPr>
          <a:lstStyle/>
          <a:p>
            <a:pPr rtl="0">
              <a:spcAft>
                <a:spcPts val="1200"/>
              </a:spcAft>
              <a:buNone/>
            </a:pPr>
            <a:r>
              <a:rPr lang="en-US" sz="1800" b="1" i="0" u="none" strike="noStrike" dirty="0">
                <a:solidFill>
                  <a:srgbClr val="000000"/>
                </a:solidFill>
                <a:effectLst/>
                <a:latin typeface="+mj-lt"/>
              </a:rPr>
              <a:t>What </a:t>
            </a:r>
            <a:r>
              <a:rPr lang="en-US" sz="1800" b="1" i="0" u="sng" strike="noStrike" dirty="0">
                <a:solidFill>
                  <a:srgbClr val="FFCB05"/>
                </a:solidFill>
                <a:effectLst/>
                <a:latin typeface="+mj-lt"/>
              </a:rPr>
              <a:t>is not </a:t>
            </a:r>
            <a:r>
              <a:rPr lang="en-US" sz="1800" b="1" i="0" u="none" strike="noStrike" dirty="0">
                <a:solidFill>
                  <a:srgbClr val="000000"/>
                </a:solidFill>
                <a:effectLst/>
                <a:latin typeface="+mj-lt"/>
              </a:rPr>
              <a:t>recorded:</a:t>
            </a:r>
            <a:endParaRPr lang="en-US" sz="1800" b="1" dirty="0">
              <a:effectLst/>
              <a:latin typeface="+mj-lt"/>
            </a:endParaRPr>
          </a:p>
          <a:p>
            <a:pPr rtl="0" fontAlgn="base">
              <a:buFont typeface="Arial" panose="020B0604020202020204" pitchFamily="34" charset="0"/>
              <a:buChar char="•"/>
            </a:pPr>
            <a:r>
              <a:rPr lang="en-US" sz="1400" b="0" i="0" u="none" strike="noStrike" dirty="0">
                <a:solidFill>
                  <a:srgbClr val="000000"/>
                </a:solidFill>
                <a:effectLst/>
                <a:latin typeface="+mn-lt"/>
              </a:rPr>
              <a:t> GPS/location data</a:t>
            </a:r>
          </a:p>
          <a:p>
            <a:pPr rtl="0" fontAlgn="base"/>
            <a:endParaRPr lang="en-US" sz="1400" b="0" i="0" u="none" strike="noStrike" dirty="0">
              <a:solidFill>
                <a:srgbClr val="000000"/>
              </a:solidFill>
              <a:effectLst/>
              <a:latin typeface="+mn-lt"/>
            </a:endParaRPr>
          </a:p>
          <a:p>
            <a:pPr rtl="0" fontAlgn="base">
              <a:buFont typeface="Arial" panose="020B0604020202020204" pitchFamily="34" charset="0"/>
              <a:buChar char="•"/>
            </a:pPr>
            <a:r>
              <a:rPr lang="en-US" sz="1400" b="0" i="0" u="none" strike="noStrike" dirty="0">
                <a:solidFill>
                  <a:srgbClr val="000000"/>
                </a:solidFill>
                <a:effectLst/>
                <a:latin typeface="+mn-lt"/>
              </a:rPr>
              <a:t> Health metrics (ex. heart rate)</a:t>
            </a: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buFont typeface="Arial" panose="020B0604020202020204" pitchFamily="34" charset="0"/>
              <a:buChar char="•"/>
            </a:pPr>
            <a:r>
              <a:rPr lang="en-US" sz="1400" b="0" i="0" u="none" strike="noStrike" dirty="0">
                <a:solidFill>
                  <a:srgbClr val="000000"/>
                </a:solidFill>
                <a:effectLst/>
                <a:latin typeface="+mn-lt"/>
              </a:rPr>
              <a:t> Step count</a:t>
            </a:r>
            <a:endParaRPr lang="en-US" dirty="0">
              <a:latin typeface="+mn-lt"/>
            </a:endParaRPr>
          </a:p>
          <a:p>
            <a:pPr rtl="0" fontAlgn="base">
              <a:buFont typeface="Arial" panose="020B0604020202020204" pitchFamily="34" charset="0"/>
              <a:buChar char="•"/>
            </a:pPr>
            <a:endParaRPr lang="en-US" sz="1400" b="0" i="0" u="none" strike="noStrike" dirty="0">
              <a:solidFill>
                <a:srgbClr val="000000"/>
              </a:solidFill>
              <a:effectLst/>
              <a:latin typeface="+mn-lt"/>
            </a:endParaRPr>
          </a:p>
          <a:p>
            <a:pPr rtl="0" fontAlgn="base">
              <a:spcAft>
                <a:spcPts val="1200"/>
              </a:spcAft>
              <a:buFont typeface="Arial" panose="020B0604020202020204" pitchFamily="34" charset="0"/>
              <a:buChar char="•"/>
            </a:pPr>
            <a:r>
              <a:rPr lang="en-US" sz="1400" b="0" i="0" u="none" strike="noStrike" dirty="0">
                <a:solidFill>
                  <a:srgbClr val="000000"/>
                </a:solidFill>
                <a:effectLst/>
                <a:latin typeface="+mn-lt"/>
              </a:rPr>
              <a:t> Context (ex: whether an alert  was a near miss or a known source)</a:t>
            </a:r>
          </a:p>
        </p:txBody>
      </p:sp>
    </p:spTree>
    <p:extLst>
      <p:ext uri="{BB962C8B-B14F-4D97-AF65-F5344CB8AC3E}">
        <p14:creationId xmlns:p14="http://schemas.microsoft.com/office/powerpoint/2010/main" val="196350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a:extLst>
            <a:ext uri="{FF2B5EF4-FFF2-40B4-BE49-F238E27FC236}">
              <a16:creationId xmlns:a16="http://schemas.microsoft.com/office/drawing/2014/main" id="{F06E94D2-36CC-8018-BB7E-88B81778DC2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C06E60-213A-EE83-6ED4-E34A02EE1010}"/>
              </a:ext>
            </a:extLst>
          </p:cNvPr>
          <p:cNvPicPr>
            <a:picLocks noChangeAspect="1"/>
          </p:cNvPicPr>
          <p:nvPr/>
        </p:nvPicPr>
        <p:blipFill>
          <a:blip r:embed="rId3"/>
          <a:stretch>
            <a:fillRect/>
          </a:stretch>
        </p:blipFill>
        <p:spPr>
          <a:xfrm>
            <a:off x="0" y="128851"/>
            <a:ext cx="9144000" cy="4378681"/>
          </a:xfrm>
          <a:prstGeom prst="rect">
            <a:avLst/>
          </a:prstGeom>
        </p:spPr>
      </p:pic>
    </p:spTree>
    <p:extLst>
      <p:ext uri="{BB962C8B-B14F-4D97-AF65-F5344CB8AC3E}">
        <p14:creationId xmlns:p14="http://schemas.microsoft.com/office/powerpoint/2010/main" val="178757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C658D-2B76-8652-18E2-A744AE150204}"/>
              </a:ext>
            </a:extLst>
          </p:cNvPr>
          <p:cNvSpPr>
            <a:spLocks noGrp="1"/>
          </p:cNvSpPr>
          <p:nvPr>
            <p:ph type="title"/>
          </p:nvPr>
        </p:nvSpPr>
        <p:spPr>
          <a:xfrm>
            <a:off x="155850" y="445025"/>
            <a:ext cx="8832300" cy="572700"/>
          </a:xfrm>
        </p:spPr>
        <p:txBody>
          <a:bodyPr>
            <a:normAutofit fontScale="90000"/>
          </a:bodyPr>
          <a:lstStyle/>
          <a:p>
            <a:br>
              <a:rPr lang="en-US" dirty="0"/>
            </a:br>
            <a:endParaRPr lang="en-US" dirty="0"/>
          </a:p>
        </p:txBody>
      </p:sp>
      <p:sp>
        <p:nvSpPr>
          <p:cNvPr id="5" name="TextBox 4">
            <a:extLst>
              <a:ext uri="{FF2B5EF4-FFF2-40B4-BE49-F238E27FC236}">
                <a16:creationId xmlns:a16="http://schemas.microsoft.com/office/drawing/2014/main" id="{ACD90389-1962-86D8-642B-4CFED8FF1FEC}"/>
              </a:ext>
            </a:extLst>
          </p:cNvPr>
          <p:cNvSpPr txBox="1"/>
          <p:nvPr/>
        </p:nvSpPr>
        <p:spPr>
          <a:xfrm>
            <a:off x="336489" y="252157"/>
            <a:ext cx="6934199" cy="492443"/>
          </a:xfrm>
          <a:prstGeom prst="rect">
            <a:avLst/>
          </a:prstGeom>
          <a:noFill/>
        </p:spPr>
        <p:txBody>
          <a:bodyPr wrap="square">
            <a:spAutoFit/>
          </a:bodyPr>
          <a:lstStyle/>
          <a:p>
            <a:r>
              <a:rPr lang="en-US" sz="2500" b="1" dirty="0">
                <a:latin typeface="Arial Black" panose="020B0A04020102020204" pitchFamily="34" charset="0"/>
                <a:ea typeface="Hind"/>
                <a:cs typeface="Hind"/>
                <a:sym typeface="Hind"/>
              </a:rPr>
              <a:t>Proxxi Dashboard</a:t>
            </a:r>
            <a:r>
              <a:rPr lang="en-US" sz="2500" b="1" dirty="0">
                <a:latin typeface="Arial Black" panose="020B0A04020102020204" pitchFamily="34" charset="0"/>
                <a:ea typeface="Hind"/>
                <a:cs typeface="Arial" panose="020B0604020202020204" pitchFamily="34" charset="0"/>
                <a:sym typeface="Hind"/>
              </a:rPr>
              <a:t> </a:t>
            </a:r>
            <a:r>
              <a:rPr lang="en-US" sz="2400" b="1" dirty="0">
                <a:latin typeface="Arial Black" panose="020B0A04020102020204" pitchFamily="34" charset="0"/>
                <a:ea typeface="Hind"/>
                <a:cs typeface="Hind"/>
                <a:sym typeface="Hind"/>
              </a:rPr>
              <a:t>-</a:t>
            </a:r>
            <a:r>
              <a:rPr lang="en-US" sz="2500" b="1" dirty="0">
                <a:latin typeface="Arial Black" panose="020B0A04020102020204" pitchFamily="34" charset="0"/>
                <a:ea typeface="Hind"/>
                <a:cs typeface="Arial" panose="020B0604020202020204" pitchFamily="34" charset="0"/>
                <a:sym typeface="Hind"/>
              </a:rPr>
              <a:t> </a:t>
            </a:r>
            <a:r>
              <a:rPr lang="en-US" sz="2500" b="1" dirty="0">
                <a:solidFill>
                  <a:srgbClr val="FFCB05"/>
                </a:solidFill>
                <a:latin typeface="Arial Black" panose="020B0A04020102020204" pitchFamily="34" charset="0"/>
                <a:ea typeface="Hind"/>
                <a:cs typeface="Arial" panose="020B0604020202020204" pitchFamily="34" charset="0"/>
                <a:sym typeface="Hind"/>
              </a:rPr>
              <a:t>Key Benefits</a:t>
            </a:r>
            <a:endParaRPr lang="en-US" sz="2500" dirty="0"/>
          </a:p>
        </p:txBody>
      </p:sp>
      <p:sp>
        <p:nvSpPr>
          <p:cNvPr id="4" name="TextBox 3">
            <a:extLst>
              <a:ext uri="{FF2B5EF4-FFF2-40B4-BE49-F238E27FC236}">
                <a16:creationId xmlns:a16="http://schemas.microsoft.com/office/drawing/2014/main" id="{C0394570-0E21-1816-750F-37B6614E79EB}"/>
              </a:ext>
            </a:extLst>
          </p:cNvPr>
          <p:cNvSpPr txBox="1"/>
          <p:nvPr/>
        </p:nvSpPr>
        <p:spPr>
          <a:xfrm>
            <a:off x="296333" y="1799367"/>
            <a:ext cx="2055223" cy="2477601"/>
          </a:xfrm>
          <a:prstGeom prst="rect">
            <a:avLst/>
          </a:prstGeom>
          <a:noFill/>
        </p:spPr>
        <p:txBody>
          <a:bodyPr wrap="square" rtlCol="0">
            <a:spAutoFit/>
          </a:bodyPr>
          <a:lstStyle/>
          <a:p>
            <a:pPr algn="ctr"/>
            <a:r>
              <a:rPr lang="en-US" b="1" dirty="0">
                <a:solidFill>
                  <a:schemeClr val="tx1"/>
                </a:solidFill>
              </a:rPr>
              <a:t>Uncover Hidden </a:t>
            </a:r>
          </a:p>
          <a:p>
            <a:pPr algn="ctr">
              <a:spcAft>
                <a:spcPts val="600"/>
              </a:spcAft>
            </a:pPr>
            <a:r>
              <a:rPr lang="en-US" b="1" dirty="0">
                <a:solidFill>
                  <a:schemeClr val="tx1"/>
                </a:solidFill>
              </a:rPr>
              <a:t>Near Misses</a:t>
            </a:r>
          </a:p>
          <a:p>
            <a:pPr algn="ctr"/>
            <a:r>
              <a:rPr lang="en-US" sz="1200" dirty="0"/>
              <a:t>Alert data captures instances where workers come dangerously close to energized equipment—providing critical insights into near misses that often go unnoticed. Use this to proactively mitigate risks and refine safety training.</a:t>
            </a:r>
          </a:p>
          <a:p>
            <a:pPr algn="ctr"/>
            <a:endParaRPr lang="en-US" dirty="0"/>
          </a:p>
        </p:txBody>
      </p:sp>
      <p:sp>
        <p:nvSpPr>
          <p:cNvPr id="6" name="TextBox 5">
            <a:extLst>
              <a:ext uri="{FF2B5EF4-FFF2-40B4-BE49-F238E27FC236}">
                <a16:creationId xmlns:a16="http://schemas.microsoft.com/office/drawing/2014/main" id="{7595384E-75FC-C54D-FC4E-C519B2A4353E}"/>
              </a:ext>
            </a:extLst>
          </p:cNvPr>
          <p:cNvSpPr txBox="1"/>
          <p:nvPr/>
        </p:nvSpPr>
        <p:spPr>
          <a:xfrm>
            <a:off x="2386149" y="1805375"/>
            <a:ext cx="2055223" cy="2292935"/>
          </a:xfrm>
          <a:prstGeom prst="rect">
            <a:avLst/>
          </a:prstGeom>
          <a:noFill/>
        </p:spPr>
        <p:txBody>
          <a:bodyPr wrap="square" rtlCol="0">
            <a:spAutoFit/>
          </a:bodyPr>
          <a:lstStyle/>
          <a:p>
            <a:pPr marL="114300" indent="0" algn="ctr">
              <a:buNone/>
            </a:pPr>
            <a:r>
              <a:rPr lang="en-US" b="1" dirty="0">
                <a:solidFill>
                  <a:schemeClr val="tx1"/>
                </a:solidFill>
              </a:rPr>
              <a:t>Identify High-Risk Environments </a:t>
            </a:r>
          </a:p>
          <a:p>
            <a:pPr marL="114300" indent="0" algn="ctr">
              <a:spcAft>
                <a:spcPts val="600"/>
              </a:spcAft>
              <a:buNone/>
            </a:pPr>
            <a:r>
              <a:rPr lang="en-US" b="1" dirty="0">
                <a:solidFill>
                  <a:schemeClr val="tx1"/>
                </a:solidFill>
              </a:rPr>
              <a:t>and Behaviors</a:t>
            </a:r>
          </a:p>
          <a:p>
            <a:pPr marL="114300" indent="0" algn="ctr">
              <a:buNone/>
            </a:pPr>
            <a:r>
              <a:rPr lang="en-US" sz="1200" dirty="0"/>
              <a:t>Analyze patterns in alerts to uncover high-risk locations, tasks, or individuals. This enables you to take focused, data-driven steps to reduce exposure and improve procedures.</a:t>
            </a:r>
          </a:p>
        </p:txBody>
      </p:sp>
      <p:sp>
        <p:nvSpPr>
          <p:cNvPr id="7" name="TextBox 6">
            <a:extLst>
              <a:ext uri="{FF2B5EF4-FFF2-40B4-BE49-F238E27FC236}">
                <a16:creationId xmlns:a16="http://schemas.microsoft.com/office/drawing/2014/main" id="{A6B35200-9A56-5CA1-292E-1D1B2A96A109}"/>
              </a:ext>
            </a:extLst>
          </p:cNvPr>
          <p:cNvSpPr txBox="1"/>
          <p:nvPr/>
        </p:nvSpPr>
        <p:spPr>
          <a:xfrm>
            <a:off x="4702630" y="1799367"/>
            <a:ext cx="2055223" cy="2693045"/>
          </a:xfrm>
          <a:prstGeom prst="rect">
            <a:avLst/>
          </a:prstGeom>
          <a:noFill/>
        </p:spPr>
        <p:txBody>
          <a:bodyPr wrap="square" rtlCol="0">
            <a:spAutoFit/>
          </a:bodyPr>
          <a:lstStyle/>
          <a:p>
            <a:pPr algn="ctr">
              <a:spcAft>
                <a:spcPts val="600"/>
              </a:spcAft>
            </a:pPr>
            <a:r>
              <a:rPr lang="en-US" b="1" dirty="0">
                <a:solidFill>
                  <a:schemeClr val="tx1"/>
                </a:solidFill>
              </a:rPr>
              <a:t>Drive Safety Compliance and Accountability</a:t>
            </a:r>
            <a:r>
              <a:rPr lang="en-US" dirty="0">
                <a:solidFill>
                  <a:schemeClr val="tx1"/>
                </a:solidFill>
              </a:rPr>
              <a:t> </a:t>
            </a:r>
          </a:p>
          <a:p>
            <a:pPr algn="ctr"/>
            <a:r>
              <a:rPr lang="en-US" sz="1200" dirty="0"/>
              <a:t>Usage reports offer visibility into how the bands are configured and used—including voltage settings and mute status—supporting regulatory compliance, identifying training gaps, and reinforcing accountability.</a:t>
            </a:r>
          </a:p>
          <a:p>
            <a:pPr algn="ctr"/>
            <a:endParaRPr lang="en-US" dirty="0"/>
          </a:p>
        </p:txBody>
      </p:sp>
      <p:sp>
        <p:nvSpPr>
          <p:cNvPr id="8" name="TextBox 7">
            <a:extLst>
              <a:ext uri="{FF2B5EF4-FFF2-40B4-BE49-F238E27FC236}">
                <a16:creationId xmlns:a16="http://schemas.microsoft.com/office/drawing/2014/main" id="{C07E63C6-D3E2-3A9F-C357-26441841FAF7}"/>
              </a:ext>
            </a:extLst>
          </p:cNvPr>
          <p:cNvSpPr txBox="1"/>
          <p:nvPr/>
        </p:nvSpPr>
        <p:spPr>
          <a:xfrm>
            <a:off x="6932927" y="1805375"/>
            <a:ext cx="2055223" cy="2477601"/>
          </a:xfrm>
          <a:prstGeom prst="rect">
            <a:avLst/>
          </a:prstGeom>
          <a:noFill/>
        </p:spPr>
        <p:txBody>
          <a:bodyPr wrap="square" rtlCol="0">
            <a:spAutoFit/>
          </a:bodyPr>
          <a:lstStyle/>
          <a:p>
            <a:pPr algn="ctr"/>
            <a:r>
              <a:rPr lang="en-US" b="1" dirty="0">
                <a:solidFill>
                  <a:schemeClr val="tx1"/>
                </a:solidFill>
              </a:rPr>
              <a:t>Customize </a:t>
            </a:r>
          </a:p>
          <a:p>
            <a:pPr algn="ctr">
              <a:spcAft>
                <a:spcPts val="600"/>
              </a:spcAft>
            </a:pPr>
            <a:r>
              <a:rPr lang="en-US" b="1" dirty="0">
                <a:solidFill>
                  <a:schemeClr val="tx1"/>
                </a:solidFill>
              </a:rPr>
              <a:t>Your Insights</a:t>
            </a:r>
          </a:p>
          <a:p>
            <a:pPr algn="ctr"/>
            <a:r>
              <a:rPr lang="en-US" sz="1200" dirty="0"/>
              <a:t>Tailor notifications to your specific safety priorities. Whether tracking frequent alerts, monitoring usage behavior, or focusing on critical voltage thresholds, the platform delivers insights aligned to your goals.</a:t>
            </a:r>
          </a:p>
          <a:p>
            <a:pPr algn="ctr"/>
            <a:endParaRPr lang="en-US" dirty="0"/>
          </a:p>
        </p:txBody>
      </p:sp>
      <p:pic>
        <p:nvPicPr>
          <p:cNvPr id="24" name="Graphic 23" descr="Warning outline">
            <a:extLst>
              <a:ext uri="{FF2B5EF4-FFF2-40B4-BE49-F238E27FC236}">
                <a16:creationId xmlns:a16="http://schemas.microsoft.com/office/drawing/2014/main" id="{78B03E8F-1C09-BFAC-626D-64989B8887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6744" y="793625"/>
            <a:ext cx="914400" cy="914400"/>
          </a:xfrm>
          <a:prstGeom prst="rect">
            <a:avLst/>
          </a:prstGeom>
        </p:spPr>
      </p:pic>
      <p:pic>
        <p:nvPicPr>
          <p:cNvPr id="26" name="Graphic 25" descr="Settings outline">
            <a:extLst>
              <a:ext uri="{FF2B5EF4-FFF2-40B4-BE49-F238E27FC236}">
                <a16:creationId xmlns:a16="http://schemas.microsoft.com/office/drawing/2014/main" id="{DD1E4730-CFE8-73F1-D088-D53117CB3C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88670" y="834407"/>
            <a:ext cx="914400" cy="914400"/>
          </a:xfrm>
          <a:prstGeom prst="rect">
            <a:avLst/>
          </a:prstGeom>
        </p:spPr>
      </p:pic>
      <p:pic>
        <p:nvPicPr>
          <p:cNvPr id="28" name="Graphic 27" descr="Bar graph with upward trend outline">
            <a:extLst>
              <a:ext uri="{FF2B5EF4-FFF2-40B4-BE49-F238E27FC236}">
                <a16:creationId xmlns:a16="http://schemas.microsoft.com/office/drawing/2014/main" id="{01225AA7-34E5-E250-4405-E7A289F60C5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57412" y="834407"/>
            <a:ext cx="914400" cy="914400"/>
          </a:xfrm>
          <a:prstGeom prst="rect">
            <a:avLst/>
          </a:prstGeom>
        </p:spPr>
      </p:pic>
      <p:pic>
        <p:nvPicPr>
          <p:cNvPr id="30" name="Graphic 29" descr="Clipboard Partially Checked outline">
            <a:extLst>
              <a:ext uri="{FF2B5EF4-FFF2-40B4-BE49-F238E27FC236}">
                <a16:creationId xmlns:a16="http://schemas.microsoft.com/office/drawing/2014/main" id="{DAF5ED47-5420-6BEE-AA79-0549BC969F9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73041" y="793625"/>
            <a:ext cx="914400" cy="914400"/>
          </a:xfrm>
          <a:prstGeom prst="rect">
            <a:avLst/>
          </a:prstGeom>
        </p:spPr>
      </p:pic>
    </p:spTree>
    <p:extLst>
      <p:ext uri="{BB962C8B-B14F-4D97-AF65-F5344CB8AC3E}">
        <p14:creationId xmlns:p14="http://schemas.microsoft.com/office/powerpoint/2010/main" val="182354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641E3-01DF-2019-2B32-454996D5EA5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3084615-3363-8D20-378C-A7ED5B3D5D61}"/>
              </a:ext>
            </a:extLst>
          </p:cNvPr>
          <p:cNvSpPr txBox="1">
            <a:spLocks/>
          </p:cNvSpPr>
          <p:nvPr/>
        </p:nvSpPr>
        <p:spPr>
          <a:xfrm>
            <a:off x="225735" y="157456"/>
            <a:ext cx="8848596" cy="100965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3200" dirty="0">
                <a:latin typeface="Arial Black" panose="020B0A04020102020204" pitchFamily="34" charset="0"/>
              </a:rPr>
              <a:t>Proxxi by Grace </a:t>
            </a:r>
            <a:r>
              <a:rPr lang="en" sz="3200" dirty="0">
                <a:solidFill>
                  <a:srgbClr val="FFCB05"/>
                </a:solidFill>
                <a:latin typeface="Arial Black" panose="020B0A04020102020204" pitchFamily="34" charset="0"/>
              </a:rPr>
              <a:t>Pilot Program</a:t>
            </a:r>
            <a:endParaRPr lang="en-US" sz="3200" dirty="0">
              <a:solidFill>
                <a:srgbClr val="FFCB05"/>
              </a:solidFill>
              <a:latin typeface="Arial Black" panose="020B0A04020102020204" pitchFamily="34" charset="0"/>
            </a:endParaRPr>
          </a:p>
        </p:txBody>
      </p:sp>
      <p:sp>
        <p:nvSpPr>
          <p:cNvPr id="5" name="Oval 4">
            <a:extLst>
              <a:ext uri="{FF2B5EF4-FFF2-40B4-BE49-F238E27FC236}">
                <a16:creationId xmlns:a16="http://schemas.microsoft.com/office/drawing/2014/main" id="{9002BF95-74C2-85E9-239F-C409D82DF130}"/>
              </a:ext>
            </a:extLst>
          </p:cNvPr>
          <p:cNvSpPr/>
          <p:nvPr/>
        </p:nvSpPr>
        <p:spPr>
          <a:xfrm>
            <a:off x="1595014" y="1020182"/>
            <a:ext cx="1184366" cy="1184366"/>
          </a:xfrm>
          <a:prstGeom prst="ellipse">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Oval 8">
            <a:extLst>
              <a:ext uri="{FF2B5EF4-FFF2-40B4-BE49-F238E27FC236}">
                <a16:creationId xmlns:a16="http://schemas.microsoft.com/office/drawing/2014/main" id="{AB0A0F32-3DCB-5625-2EC1-83CC0A712337}"/>
              </a:ext>
            </a:extLst>
          </p:cNvPr>
          <p:cNvSpPr/>
          <p:nvPr/>
        </p:nvSpPr>
        <p:spPr>
          <a:xfrm>
            <a:off x="6508982" y="1020182"/>
            <a:ext cx="1184366" cy="1184366"/>
          </a:xfrm>
          <a:prstGeom prst="ellipse">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 name="TextBox 10">
            <a:extLst>
              <a:ext uri="{FF2B5EF4-FFF2-40B4-BE49-F238E27FC236}">
                <a16:creationId xmlns:a16="http://schemas.microsoft.com/office/drawing/2014/main" id="{D237555B-C506-9E2F-8395-AD3540BA5B27}"/>
              </a:ext>
            </a:extLst>
          </p:cNvPr>
          <p:cNvSpPr txBox="1"/>
          <p:nvPr/>
        </p:nvSpPr>
        <p:spPr>
          <a:xfrm>
            <a:off x="3358501" y="2317760"/>
            <a:ext cx="2438400" cy="261610"/>
          </a:xfrm>
          <a:prstGeom prst="rect">
            <a:avLst/>
          </a:prstGeom>
          <a:noFill/>
        </p:spPr>
        <p:txBody>
          <a:bodyPr wrap="square" rtlCol="0">
            <a:spAutoFit/>
          </a:bodyPr>
          <a:lstStyle/>
          <a:p>
            <a:pPr algn="ctr"/>
            <a:r>
              <a:rPr lang="en-US" sz="1100" b="1" dirty="0"/>
              <a:t>White Glove Onboarding</a:t>
            </a:r>
          </a:p>
        </p:txBody>
      </p:sp>
      <p:sp>
        <p:nvSpPr>
          <p:cNvPr id="12" name="TextBox 11">
            <a:extLst>
              <a:ext uri="{FF2B5EF4-FFF2-40B4-BE49-F238E27FC236}">
                <a16:creationId xmlns:a16="http://schemas.microsoft.com/office/drawing/2014/main" id="{B4070E09-C8D6-87D6-87E2-A40E231B06A2}"/>
              </a:ext>
            </a:extLst>
          </p:cNvPr>
          <p:cNvSpPr txBox="1"/>
          <p:nvPr/>
        </p:nvSpPr>
        <p:spPr>
          <a:xfrm>
            <a:off x="6378406" y="2328470"/>
            <a:ext cx="1457451" cy="261610"/>
          </a:xfrm>
          <a:prstGeom prst="rect">
            <a:avLst/>
          </a:prstGeom>
          <a:noFill/>
        </p:spPr>
        <p:txBody>
          <a:bodyPr wrap="none" rtlCol="0">
            <a:spAutoFit/>
          </a:bodyPr>
          <a:lstStyle/>
          <a:p>
            <a:pPr algn="ctr"/>
            <a:r>
              <a:rPr lang="en-US" sz="1100" b="1" dirty="0"/>
              <a:t>Dashboard Access</a:t>
            </a:r>
          </a:p>
        </p:txBody>
      </p:sp>
      <p:sp>
        <p:nvSpPr>
          <p:cNvPr id="13" name="TextBox 12">
            <a:extLst>
              <a:ext uri="{FF2B5EF4-FFF2-40B4-BE49-F238E27FC236}">
                <a16:creationId xmlns:a16="http://schemas.microsoft.com/office/drawing/2014/main" id="{CC616B58-F517-94AF-17FF-44CE58812571}"/>
              </a:ext>
            </a:extLst>
          </p:cNvPr>
          <p:cNvSpPr txBox="1"/>
          <p:nvPr/>
        </p:nvSpPr>
        <p:spPr>
          <a:xfrm>
            <a:off x="966546" y="2317760"/>
            <a:ext cx="2438400" cy="261610"/>
          </a:xfrm>
          <a:prstGeom prst="rect">
            <a:avLst/>
          </a:prstGeom>
          <a:noFill/>
        </p:spPr>
        <p:txBody>
          <a:bodyPr wrap="square" rtlCol="0">
            <a:spAutoFit/>
          </a:bodyPr>
          <a:lstStyle/>
          <a:p>
            <a:pPr algn="ctr"/>
            <a:r>
              <a:rPr lang="en-US" sz="1100" b="1" dirty="0"/>
              <a:t>6 </a:t>
            </a:r>
            <a:r>
              <a:rPr lang="en-US" sz="1100" b="1" dirty="0" err="1"/>
              <a:t>Proxxi</a:t>
            </a:r>
            <a:r>
              <a:rPr lang="en-US" sz="1100" b="1" dirty="0"/>
              <a:t> Wristbands</a:t>
            </a:r>
          </a:p>
        </p:txBody>
      </p:sp>
      <p:sp>
        <p:nvSpPr>
          <p:cNvPr id="14" name="TextBox 13">
            <a:extLst>
              <a:ext uri="{FF2B5EF4-FFF2-40B4-BE49-F238E27FC236}">
                <a16:creationId xmlns:a16="http://schemas.microsoft.com/office/drawing/2014/main" id="{B225C220-9FDF-D5CE-9E7E-308699B47BA2}"/>
              </a:ext>
            </a:extLst>
          </p:cNvPr>
          <p:cNvSpPr txBox="1"/>
          <p:nvPr/>
        </p:nvSpPr>
        <p:spPr>
          <a:xfrm>
            <a:off x="225735" y="2954202"/>
            <a:ext cx="8473441" cy="1933863"/>
          </a:xfrm>
          <a:prstGeom prst="rect">
            <a:avLst/>
          </a:prstGeom>
          <a:noFill/>
        </p:spPr>
        <p:txBody>
          <a:bodyPr wrap="square" rtlCol="0">
            <a:spAutoFit/>
          </a:bodyPr>
          <a:lstStyle/>
          <a:p>
            <a:pPr marL="285750" indent="-285750">
              <a:lnSpc>
                <a:spcPct val="200000"/>
              </a:lnSpc>
              <a:buClr>
                <a:srgbClr val="FFCB05"/>
              </a:buClr>
              <a:buSzPct val="165000"/>
              <a:buFont typeface="Wingdings" panose="05000000000000000000" pitchFamily="2" charset="2"/>
              <a:buChar char="ü"/>
            </a:pPr>
            <a:r>
              <a:rPr lang="en-US" sz="1800" b="1" baseline="30000" dirty="0"/>
              <a:t>Try It On Your Terms:</a:t>
            </a:r>
            <a:r>
              <a:rPr lang="en-US" sz="1800" baseline="30000" dirty="0"/>
              <a:t> Test </a:t>
            </a:r>
            <a:r>
              <a:rPr lang="en-US" sz="1800" baseline="30000" dirty="0" err="1"/>
              <a:t>Proxxi</a:t>
            </a:r>
            <a:r>
              <a:rPr lang="en-US" sz="1800" baseline="30000" dirty="0"/>
              <a:t> in your environment before a full rollout. </a:t>
            </a:r>
          </a:p>
          <a:p>
            <a:pPr marL="285750" indent="-285750">
              <a:lnSpc>
                <a:spcPct val="200000"/>
              </a:lnSpc>
              <a:buClr>
                <a:srgbClr val="FFCB05"/>
              </a:buClr>
              <a:buSzPct val="165000"/>
              <a:buFont typeface="Wingdings" panose="05000000000000000000" pitchFamily="2" charset="2"/>
              <a:buChar char="ü"/>
            </a:pPr>
            <a:r>
              <a:rPr lang="en-US" sz="1800" b="1" baseline="30000" dirty="0"/>
              <a:t>Spot Safety Gaps Sooner:</a:t>
            </a:r>
            <a:r>
              <a:rPr lang="en-US" sz="1800" baseline="30000" dirty="0"/>
              <a:t> Use dashboard insights to flag exposure trends and training needs. </a:t>
            </a:r>
          </a:p>
          <a:p>
            <a:pPr marL="285750" indent="-285750">
              <a:lnSpc>
                <a:spcPct val="200000"/>
              </a:lnSpc>
              <a:buClr>
                <a:srgbClr val="FFCB05"/>
              </a:buClr>
              <a:buSzPct val="165000"/>
              <a:buFont typeface="Wingdings" panose="05000000000000000000" pitchFamily="2" charset="2"/>
              <a:buChar char="ü"/>
            </a:pPr>
            <a:r>
              <a:rPr lang="en-US" sz="1800" b="1" baseline="30000" dirty="0"/>
              <a:t>Easy, Expert Onboarding: </a:t>
            </a:r>
            <a:r>
              <a:rPr lang="en-US" sz="1800" baseline="30000" dirty="0"/>
              <a:t>Setup and training with four weeks of included support. </a:t>
            </a:r>
          </a:p>
          <a:p>
            <a:pPr marL="285750" indent="-285750">
              <a:lnSpc>
                <a:spcPct val="200000"/>
              </a:lnSpc>
              <a:buClr>
                <a:srgbClr val="FFCB05"/>
              </a:buClr>
              <a:buSzPct val="165000"/>
              <a:buFont typeface="Wingdings" panose="05000000000000000000" pitchFamily="2" charset="2"/>
              <a:buChar char="ü"/>
            </a:pPr>
            <a:r>
              <a:rPr lang="en-US" sz="1800" b="1" baseline="30000" dirty="0"/>
              <a:t>Add a Smart Layer of Protection: </a:t>
            </a:r>
            <a:r>
              <a:rPr lang="en-US" sz="1800" baseline="30000" dirty="0"/>
              <a:t>Real-time alerts add a critical layer to your safety program.</a:t>
            </a:r>
          </a:p>
          <a:p>
            <a:pPr>
              <a:lnSpc>
                <a:spcPct val="150000"/>
              </a:lnSpc>
            </a:pPr>
            <a:endParaRPr lang="en-US" sz="1800" dirty="0"/>
          </a:p>
        </p:txBody>
      </p:sp>
      <p:sp>
        <p:nvSpPr>
          <p:cNvPr id="15" name="TextBox 14">
            <a:extLst>
              <a:ext uri="{FF2B5EF4-FFF2-40B4-BE49-F238E27FC236}">
                <a16:creationId xmlns:a16="http://schemas.microsoft.com/office/drawing/2014/main" id="{2589936D-31E5-C280-E3B5-428D9A835BCE}"/>
              </a:ext>
            </a:extLst>
          </p:cNvPr>
          <p:cNvSpPr txBox="1"/>
          <p:nvPr/>
        </p:nvSpPr>
        <p:spPr>
          <a:xfrm>
            <a:off x="373284" y="814137"/>
            <a:ext cx="8375281" cy="492443"/>
          </a:xfrm>
          <a:prstGeom prst="rect">
            <a:avLst/>
          </a:prstGeom>
          <a:noFill/>
        </p:spPr>
        <p:txBody>
          <a:bodyPr wrap="square" rtlCol="0">
            <a:spAutoFit/>
          </a:bodyPr>
          <a:lstStyle/>
          <a:p>
            <a:pPr algn="ctr"/>
            <a:r>
              <a:rPr lang="en-US" sz="1800" b="1" baseline="30000" dirty="0"/>
              <a:t>What’s Included in the Pilot? (Part No. W-PRX-PLT6)</a:t>
            </a:r>
          </a:p>
          <a:p>
            <a:endParaRPr lang="en-US" dirty="0"/>
          </a:p>
        </p:txBody>
      </p:sp>
      <p:pic>
        <p:nvPicPr>
          <p:cNvPr id="19" name="Picture 18" descr="A black wristwatches with yellow and red lightnings&#10;&#10;AI-generated content may be incorrect.">
            <a:extLst>
              <a:ext uri="{FF2B5EF4-FFF2-40B4-BE49-F238E27FC236}">
                <a16:creationId xmlns:a16="http://schemas.microsoft.com/office/drawing/2014/main" id="{F4B7A121-112D-51BE-6C68-3609B24F5782}"/>
              </a:ext>
            </a:extLst>
          </p:cNvPr>
          <p:cNvPicPr>
            <a:picLocks noChangeAspect="1"/>
          </p:cNvPicPr>
          <p:nvPr/>
        </p:nvPicPr>
        <p:blipFill>
          <a:blip r:embed="rId3"/>
          <a:stretch>
            <a:fillRect/>
          </a:stretch>
        </p:blipFill>
        <p:spPr>
          <a:xfrm rot="219168">
            <a:off x="1792680" y="957246"/>
            <a:ext cx="1164931" cy="1119546"/>
          </a:xfrm>
          <a:prstGeom prst="rect">
            <a:avLst/>
          </a:prstGeom>
        </p:spPr>
      </p:pic>
      <p:pic>
        <p:nvPicPr>
          <p:cNvPr id="21" name="Picture 20" descr="A tablet with a graph on the screen&#10;&#10;AI-generated content may be incorrect.">
            <a:extLst>
              <a:ext uri="{FF2B5EF4-FFF2-40B4-BE49-F238E27FC236}">
                <a16:creationId xmlns:a16="http://schemas.microsoft.com/office/drawing/2014/main" id="{A08AD763-9E50-B82B-05E1-F906DB8EB8B4}"/>
              </a:ext>
            </a:extLst>
          </p:cNvPr>
          <p:cNvPicPr>
            <a:picLocks noChangeAspect="1"/>
          </p:cNvPicPr>
          <p:nvPr/>
        </p:nvPicPr>
        <p:blipFill>
          <a:blip r:embed="rId4"/>
          <a:stretch>
            <a:fillRect/>
          </a:stretch>
        </p:blipFill>
        <p:spPr>
          <a:xfrm>
            <a:off x="6530201" y="729139"/>
            <a:ext cx="1153860" cy="1378887"/>
          </a:xfrm>
          <a:prstGeom prst="rect">
            <a:avLst/>
          </a:prstGeom>
        </p:spPr>
      </p:pic>
      <p:pic>
        <p:nvPicPr>
          <p:cNvPr id="23" name="Picture 22" descr="A group of people standing around a whiteboard&#10;&#10;AI-generated content may be incorrect.">
            <a:extLst>
              <a:ext uri="{FF2B5EF4-FFF2-40B4-BE49-F238E27FC236}">
                <a16:creationId xmlns:a16="http://schemas.microsoft.com/office/drawing/2014/main" id="{C054A8A0-6309-8E73-B292-C0EFFF45B6B2}"/>
              </a:ext>
            </a:extLst>
          </p:cNvPr>
          <p:cNvPicPr>
            <a:picLocks noChangeAspect="1"/>
          </p:cNvPicPr>
          <p:nvPr/>
        </p:nvPicPr>
        <p:blipFill rotWithShape="1">
          <a:blip r:embed="rId5"/>
          <a:srcRect l="13630" t="2149" r="21567" b="639"/>
          <a:stretch>
            <a:fillRect/>
          </a:stretch>
        </p:blipFill>
        <p:spPr>
          <a:xfrm>
            <a:off x="3991301" y="1092706"/>
            <a:ext cx="1161397" cy="1161397"/>
          </a:xfrm>
          <a:prstGeom prst="ellipse">
            <a:avLst/>
          </a:prstGeom>
        </p:spPr>
      </p:pic>
      <p:pic>
        <p:nvPicPr>
          <p:cNvPr id="17" name="Picture 16" descr="A yellow and grey shield with white text&#10;&#10;AI-generated content may be incorrect.">
            <a:extLst>
              <a:ext uri="{FF2B5EF4-FFF2-40B4-BE49-F238E27FC236}">
                <a16:creationId xmlns:a16="http://schemas.microsoft.com/office/drawing/2014/main" id="{260AA8DC-9A2D-A5E8-CA55-4DF74DBD60D8}"/>
              </a:ext>
            </a:extLst>
          </p:cNvPr>
          <p:cNvPicPr>
            <a:picLocks noChangeAspect="1"/>
          </p:cNvPicPr>
          <p:nvPr/>
        </p:nvPicPr>
        <p:blipFill>
          <a:blip r:embed="rId6"/>
          <a:stretch>
            <a:fillRect/>
          </a:stretch>
        </p:blipFill>
        <p:spPr>
          <a:xfrm>
            <a:off x="7319953" y="2590080"/>
            <a:ext cx="1598312" cy="1598312"/>
          </a:xfrm>
          <a:prstGeom prst="rect">
            <a:avLst/>
          </a:prstGeom>
        </p:spPr>
      </p:pic>
      <p:sp>
        <p:nvSpPr>
          <p:cNvPr id="24" name="TextBox 23">
            <a:extLst>
              <a:ext uri="{FF2B5EF4-FFF2-40B4-BE49-F238E27FC236}">
                <a16:creationId xmlns:a16="http://schemas.microsoft.com/office/drawing/2014/main" id="{9A5B1B41-60DB-347C-1F49-4B15256D00A2}"/>
              </a:ext>
            </a:extLst>
          </p:cNvPr>
          <p:cNvSpPr txBox="1"/>
          <p:nvPr/>
        </p:nvSpPr>
        <p:spPr>
          <a:xfrm>
            <a:off x="7366527" y="4115273"/>
            <a:ext cx="1505164" cy="646331"/>
          </a:xfrm>
          <a:prstGeom prst="rect">
            <a:avLst/>
          </a:prstGeom>
          <a:noFill/>
        </p:spPr>
        <p:txBody>
          <a:bodyPr wrap="square" rtlCol="0">
            <a:spAutoFit/>
          </a:bodyPr>
          <a:lstStyle/>
          <a:p>
            <a:pPr algn="ctr"/>
            <a:r>
              <a:rPr lang="en-US" sz="1100" i="1" baseline="30000" dirty="0"/>
              <a:t>*Return for full hardware </a:t>
            </a:r>
          </a:p>
          <a:p>
            <a:pPr algn="ctr"/>
            <a:r>
              <a:rPr lang="en-US" sz="1100" i="1" baseline="30000" dirty="0"/>
              <a:t>refund ($2,500); does not include setup and service fees.</a:t>
            </a:r>
          </a:p>
          <a:p>
            <a:endParaRPr lang="en-US" dirty="0"/>
          </a:p>
        </p:txBody>
      </p:sp>
    </p:spTree>
    <p:extLst>
      <p:ext uri="{BB962C8B-B14F-4D97-AF65-F5344CB8AC3E}">
        <p14:creationId xmlns:p14="http://schemas.microsoft.com/office/powerpoint/2010/main" val="3300653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0A0FA579-E86E-55C2-87CD-5B6D0A9B18A9}"/>
            </a:ext>
          </a:extLst>
        </p:cNvPr>
        <p:cNvGrpSpPr/>
        <p:nvPr/>
      </p:nvGrpSpPr>
      <p:grpSpPr>
        <a:xfrm>
          <a:off x="0" y="0"/>
          <a:ext cx="0" cy="0"/>
          <a:chOff x="0" y="0"/>
          <a:chExt cx="0" cy="0"/>
        </a:xfrm>
      </p:grpSpPr>
      <p:sp>
        <p:nvSpPr>
          <p:cNvPr id="154" name="Google Shape;154;p31">
            <a:extLst>
              <a:ext uri="{FF2B5EF4-FFF2-40B4-BE49-F238E27FC236}">
                <a16:creationId xmlns:a16="http://schemas.microsoft.com/office/drawing/2014/main" id="{DB5CAC8B-99B8-6DAF-0C2D-CE073E64F754}"/>
              </a:ext>
            </a:extLst>
          </p:cNvPr>
          <p:cNvSpPr txBox="1"/>
          <p:nvPr/>
        </p:nvSpPr>
        <p:spPr>
          <a:xfrm>
            <a:off x="235500" y="169487"/>
            <a:ext cx="7232100" cy="750945"/>
          </a:xfrm>
          <a:prstGeom prst="rect">
            <a:avLst/>
          </a:prstGeom>
          <a:noFill/>
          <a:ln>
            <a:noFill/>
          </a:ln>
        </p:spPr>
        <p:txBody>
          <a:bodyPr spcFirstLastPara="1" wrap="square" lIns="91425" tIns="91425" rIns="91425" bIns="91425" anchor="t" anchorCtr="0">
            <a:spAutoFit/>
          </a:bodyPr>
          <a:lstStyle/>
          <a:p>
            <a:pPr lvl="0">
              <a:lnSpc>
                <a:spcPct val="115000"/>
              </a:lnSpc>
            </a:pPr>
            <a:r>
              <a:rPr lang="en" sz="3000" b="1" dirty="0">
                <a:solidFill>
                  <a:schemeClr val="tx1"/>
                </a:solidFill>
                <a:highlight>
                  <a:schemeClr val="lt1"/>
                </a:highlight>
                <a:latin typeface="Arial Black" panose="020B0A04020102020204" pitchFamily="34" charset="0"/>
                <a:ea typeface="Hind"/>
                <a:cs typeface="Hind"/>
                <a:sym typeface="Hind"/>
              </a:rPr>
              <a:t>Proxxi</a:t>
            </a:r>
            <a:r>
              <a:rPr lang="en" sz="3000" b="1" dirty="0">
                <a:solidFill>
                  <a:srgbClr val="202124"/>
                </a:solidFill>
                <a:highlight>
                  <a:schemeClr val="lt1"/>
                </a:highlight>
                <a:latin typeface="Arial Black" panose="020B0A04020102020204" pitchFamily="34" charset="0"/>
                <a:ea typeface="Hind"/>
                <a:cs typeface="Hind"/>
                <a:sym typeface="Hind"/>
              </a:rPr>
              <a:t> by Grace </a:t>
            </a:r>
            <a:r>
              <a:rPr lang="en-US" sz="3200" b="1" dirty="0">
                <a:highlight>
                  <a:schemeClr val="lt1"/>
                </a:highlight>
                <a:latin typeface="Arial Black" panose="020B0A04020102020204" pitchFamily="34" charset="0"/>
                <a:ea typeface="Hind"/>
                <a:cs typeface="Hind"/>
                <a:sym typeface="Hind"/>
              </a:rPr>
              <a:t>-</a:t>
            </a:r>
            <a:r>
              <a:rPr lang="en" sz="3000" b="1" dirty="0">
                <a:solidFill>
                  <a:srgbClr val="202124"/>
                </a:solidFill>
                <a:highlight>
                  <a:schemeClr val="lt1"/>
                </a:highlight>
                <a:latin typeface="Arial Black" panose="020B0A04020102020204" pitchFamily="34" charset="0"/>
                <a:ea typeface="Hind"/>
                <a:cs typeface="Hind"/>
                <a:sym typeface="Hind"/>
              </a:rPr>
              <a:t> </a:t>
            </a:r>
            <a:r>
              <a:rPr lang="en" sz="3000" b="1" dirty="0">
                <a:solidFill>
                  <a:srgbClr val="FFCB05"/>
                </a:solidFill>
                <a:highlight>
                  <a:schemeClr val="lt1"/>
                </a:highlight>
                <a:latin typeface="Arial Black" panose="020B0A04020102020204" pitchFamily="34" charset="0"/>
                <a:ea typeface="Hind"/>
                <a:cs typeface="Hind"/>
                <a:sym typeface="Hind"/>
              </a:rPr>
              <a:t>Specifications</a:t>
            </a:r>
            <a:endParaRPr sz="3000" b="1" dirty="0">
              <a:solidFill>
                <a:srgbClr val="FFCB05"/>
              </a:solidFill>
              <a:latin typeface="Arial Black" panose="020B0A04020102020204" pitchFamily="34" charset="0"/>
              <a:ea typeface="Hind"/>
              <a:cs typeface="Hind"/>
              <a:sym typeface="Hind"/>
            </a:endParaRPr>
          </a:p>
        </p:txBody>
      </p:sp>
      <p:pic>
        <p:nvPicPr>
          <p:cNvPr id="5" name="Picture 4">
            <a:extLst>
              <a:ext uri="{FF2B5EF4-FFF2-40B4-BE49-F238E27FC236}">
                <a16:creationId xmlns:a16="http://schemas.microsoft.com/office/drawing/2014/main" id="{96306883-B274-00EE-B8B3-03DDE85B60E4}"/>
              </a:ext>
            </a:extLst>
          </p:cNvPr>
          <p:cNvPicPr>
            <a:picLocks noChangeAspect="1"/>
          </p:cNvPicPr>
          <p:nvPr/>
        </p:nvPicPr>
        <p:blipFill>
          <a:blip r:embed="rId3"/>
          <a:stretch>
            <a:fillRect/>
          </a:stretch>
        </p:blipFill>
        <p:spPr>
          <a:xfrm>
            <a:off x="1917654" y="971229"/>
            <a:ext cx="6368881" cy="3333890"/>
          </a:xfrm>
          <a:prstGeom prst="rect">
            <a:avLst/>
          </a:prstGeom>
        </p:spPr>
      </p:pic>
      <p:pic>
        <p:nvPicPr>
          <p:cNvPr id="2" name="Google Shape;243;p43">
            <a:extLst>
              <a:ext uri="{FF2B5EF4-FFF2-40B4-BE49-F238E27FC236}">
                <a16:creationId xmlns:a16="http://schemas.microsoft.com/office/drawing/2014/main" id="{E7CCFE6B-1240-917C-9DB9-3278373C70B1}"/>
              </a:ext>
            </a:extLst>
          </p:cNvPr>
          <p:cNvPicPr preferRelativeResize="0"/>
          <p:nvPr/>
        </p:nvPicPr>
        <p:blipFill rotWithShape="1">
          <a:blip r:embed="rId4">
            <a:alphaModFix/>
          </a:blip>
          <a:srcRect l="573" r="563"/>
          <a:stretch/>
        </p:blipFill>
        <p:spPr>
          <a:xfrm>
            <a:off x="0" y="1560711"/>
            <a:ext cx="2238148" cy="2022077"/>
          </a:xfrm>
          <a:prstGeom prst="rect">
            <a:avLst/>
          </a:prstGeom>
          <a:noFill/>
          <a:ln>
            <a:noFill/>
          </a:ln>
          <a:effectLst/>
        </p:spPr>
      </p:pic>
    </p:spTree>
    <p:extLst>
      <p:ext uri="{BB962C8B-B14F-4D97-AF65-F5344CB8AC3E}">
        <p14:creationId xmlns:p14="http://schemas.microsoft.com/office/powerpoint/2010/main" val="1423471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20" name="Google Shape;220;p40"/>
          <p:cNvPicPr preferRelativeResize="0"/>
          <p:nvPr/>
        </p:nvPicPr>
        <p:blipFill>
          <a:blip r:embed="rId3">
            <a:alphaModFix/>
          </a:blip>
          <a:stretch>
            <a:fillRect/>
          </a:stretch>
        </p:blipFill>
        <p:spPr>
          <a:xfrm>
            <a:off x="1223865" y="2329541"/>
            <a:ext cx="1709591" cy="467479"/>
          </a:xfrm>
          <a:prstGeom prst="rect">
            <a:avLst/>
          </a:prstGeom>
          <a:noFill/>
          <a:ln>
            <a:noFill/>
          </a:ln>
        </p:spPr>
      </p:pic>
      <p:pic>
        <p:nvPicPr>
          <p:cNvPr id="221" name="Google Shape;221;p40"/>
          <p:cNvPicPr preferRelativeResize="0"/>
          <p:nvPr/>
        </p:nvPicPr>
        <p:blipFill>
          <a:blip r:embed="rId4">
            <a:alphaModFix/>
          </a:blip>
          <a:stretch>
            <a:fillRect/>
          </a:stretch>
        </p:blipFill>
        <p:spPr>
          <a:xfrm>
            <a:off x="5818628" y="2329541"/>
            <a:ext cx="2358801" cy="467479"/>
          </a:xfrm>
          <a:prstGeom prst="rect">
            <a:avLst/>
          </a:prstGeom>
          <a:noFill/>
          <a:ln>
            <a:noFill/>
          </a:ln>
        </p:spPr>
      </p:pic>
      <p:pic>
        <p:nvPicPr>
          <p:cNvPr id="222" name="Google Shape;222;p40"/>
          <p:cNvPicPr preferRelativeResize="0"/>
          <p:nvPr/>
        </p:nvPicPr>
        <p:blipFill>
          <a:blip r:embed="rId5">
            <a:alphaModFix/>
          </a:blip>
          <a:stretch>
            <a:fillRect/>
          </a:stretch>
        </p:blipFill>
        <p:spPr>
          <a:xfrm>
            <a:off x="3343765" y="2359404"/>
            <a:ext cx="2017115" cy="467479"/>
          </a:xfrm>
          <a:prstGeom prst="rect">
            <a:avLst/>
          </a:prstGeom>
          <a:noFill/>
          <a:ln>
            <a:noFill/>
          </a:ln>
        </p:spPr>
      </p:pic>
      <p:pic>
        <p:nvPicPr>
          <p:cNvPr id="223" name="Google Shape;223;p40"/>
          <p:cNvPicPr preferRelativeResize="0"/>
          <p:nvPr/>
        </p:nvPicPr>
        <p:blipFill rotWithShape="1">
          <a:blip r:embed="rId6">
            <a:alphaModFix/>
          </a:blip>
          <a:srcRect b="29750"/>
          <a:stretch/>
        </p:blipFill>
        <p:spPr>
          <a:xfrm>
            <a:off x="3547262" y="3259165"/>
            <a:ext cx="1610120" cy="978526"/>
          </a:xfrm>
          <a:prstGeom prst="rect">
            <a:avLst/>
          </a:prstGeom>
          <a:noFill/>
          <a:ln>
            <a:noFill/>
          </a:ln>
        </p:spPr>
      </p:pic>
      <p:pic>
        <p:nvPicPr>
          <p:cNvPr id="219" name="Google Shape;219;p40"/>
          <p:cNvPicPr preferRelativeResize="0"/>
          <p:nvPr/>
        </p:nvPicPr>
        <p:blipFill>
          <a:blip r:embed="rId7">
            <a:alphaModFix/>
          </a:blip>
          <a:stretch>
            <a:fillRect/>
          </a:stretch>
        </p:blipFill>
        <p:spPr>
          <a:xfrm>
            <a:off x="910388" y="45254"/>
            <a:ext cx="7462087" cy="2121843"/>
          </a:xfrm>
          <a:prstGeom prst="rect">
            <a:avLst/>
          </a:prstGeom>
          <a:noFill/>
          <a:ln>
            <a:noFill/>
          </a:ln>
        </p:spPr>
      </p:pic>
      <p:sp>
        <p:nvSpPr>
          <p:cNvPr id="2" name="Rectangle 1">
            <a:extLst>
              <a:ext uri="{FF2B5EF4-FFF2-40B4-BE49-F238E27FC236}">
                <a16:creationId xmlns:a16="http://schemas.microsoft.com/office/drawing/2014/main" id="{8E046A92-F6C9-556A-57C2-1486A369B499}"/>
              </a:ext>
            </a:extLst>
          </p:cNvPr>
          <p:cNvSpPr/>
          <p:nvPr/>
        </p:nvSpPr>
        <p:spPr>
          <a:xfrm>
            <a:off x="2933456" y="248462"/>
            <a:ext cx="3398153" cy="8321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212;p39">
            <a:extLst>
              <a:ext uri="{FF2B5EF4-FFF2-40B4-BE49-F238E27FC236}">
                <a16:creationId xmlns:a16="http://schemas.microsoft.com/office/drawing/2014/main" id="{33B0DC82-A274-953E-D97B-9FEA5D71876A}"/>
              </a:ext>
            </a:extLst>
          </p:cNvPr>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a:latin typeface="Arial Black" panose="020B0A04020102020204" pitchFamily="34" charset="0"/>
              </a:rPr>
              <a:t>Trusted By:</a:t>
            </a:r>
            <a:endParaRPr sz="2400" b="1">
              <a:latin typeface="Arial Black" panose="020B0A040201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5" name="Google Shape;15;p2">
            <a:extLst>
              <a:ext uri="{FF2B5EF4-FFF2-40B4-BE49-F238E27FC236}">
                <a16:creationId xmlns:a16="http://schemas.microsoft.com/office/drawing/2014/main" id="{B96BCDDD-6690-BF6F-9A75-E97178A4A1C2}"/>
              </a:ext>
            </a:extLst>
          </p:cNvPr>
          <p:cNvSpPr/>
          <p:nvPr/>
        </p:nvSpPr>
        <p:spPr>
          <a:xfrm>
            <a:off x="3905250" y="645036"/>
            <a:ext cx="5321482" cy="990680"/>
          </a:xfrm>
          <a:prstGeom prst="rect">
            <a:avLst/>
          </a:prstGeom>
          <a:solidFill>
            <a:srgbClr val="FFCB05">
              <a:alpha val="87451"/>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6" name="Google Shape;111;p25">
            <a:extLst>
              <a:ext uri="{FF2B5EF4-FFF2-40B4-BE49-F238E27FC236}">
                <a16:creationId xmlns:a16="http://schemas.microsoft.com/office/drawing/2014/main" id="{A1443AAD-1242-6672-48DB-8A8E904DC1E2}"/>
              </a:ext>
            </a:extLst>
          </p:cNvPr>
          <p:cNvSpPr txBox="1"/>
          <p:nvPr/>
        </p:nvSpPr>
        <p:spPr>
          <a:xfrm>
            <a:off x="3905250" y="678727"/>
            <a:ext cx="5181600" cy="923299"/>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spAutoFit/>
          </a:bodyPr>
          <a:lstStyle/>
          <a:p>
            <a:pPr marL="0" lvl="0" indent="0" algn="r" rtl="0">
              <a:spcBef>
                <a:spcPts val="0"/>
              </a:spcBef>
              <a:spcAft>
                <a:spcPts val="0"/>
              </a:spcAft>
              <a:buNone/>
            </a:pPr>
            <a:r>
              <a:rPr lang="en" sz="2400" b="1">
                <a:solidFill>
                  <a:schemeClr val="bg1"/>
                </a:solidFill>
                <a:latin typeface="Arial" panose="020B0604020202020204" pitchFamily="34" charset="0"/>
                <a:ea typeface="Hind"/>
                <a:cs typeface="Arial" panose="020B0604020202020204" pitchFamily="34" charset="0"/>
                <a:sym typeface="Hind"/>
              </a:rPr>
              <a:t>Making </a:t>
            </a:r>
            <a:r>
              <a:rPr lang="en" sz="2400" b="1">
                <a:solidFill>
                  <a:schemeClr val="bg1"/>
                </a:solidFill>
                <a:latin typeface="Arial Black" panose="020B0A04020102020204" pitchFamily="34" charset="0"/>
                <a:ea typeface="Hind"/>
                <a:cs typeface="Arial" panose="020B0604020202020204" pitchFamily="34" charset="0"/>
                <a:sym typeface="Hind"/>
              </a:rPr>
              <a:t>Maintenance</a:t>
            </a:r>
            <a:r>
              <a:rPr lang="en" sz="2400" b="1">
                <a:solidFill>
                  <a:schemeClr val="bg1"/>
                </a:solidFill>
                <a:latin typeface="Arial" panose="020B0604020202020204" pitchFamily="34" charset="0"/>
                <a:ea typeface="Hind"/>
                <a:cs typeface="Arial" panose="020B0604020202020204" pitchFamily="34" charset="0"/>
                <a:sym typeface="Hind"/>
              </a:rPr>
              <a:t> </a:t>
            </a:r>
            <a:r>
              <a:rPr lang="en" sz="2400" b="1">
                <a:solidFill>
                  <a:schemeClr val="bg1"/>
                </a:solidFill>
                <a:latin typeface="Arial Black" panose="020B0A04020102020204" pitchFamily="34" charset="0"/>
                <a:ea typeface="Hind"/>
                <a:cs typeface="Arial" panose="020B0604020202020204" pitchFamily="34" charset="0"/>
                <a:sym typeface="Hind"/>
              </a:rPr>
              <a:t>Safer</a:t>
            </a:r>
            <a:r>
              <a:rPr lang="en" sz="2400" b="1">
                <a:solidFill>
                  <a:schemeClr val="bg1"/>
                </a:solidFill>
                <a:latin typeface="Arial" panose="020B0604020202020204" pitchFamily="34" charset="0"/>
                <a:ea typeface="Hind"/>
                <a:cs typeface="Arial" panose="020B0604020202020204" pitchFamily="34" charset="0"/>
                <a:sym typeface="Hind"/>
              </a:rPr>
              <a:t>, </a:t>
            </a:r>
            <a:r>
              <a:rPr lang="en" sz="2400" b="1">
                <a:solidFill>
                  <a:schemeClr val="bg1"/>
                </a:solidFill>
                <a:latin typeface="Arial Black" panose="020B0A04020102020204" pitchFamily="34" charset="0"/>
                <a:ea typeface="Hind"/>
                <a:cs typeface="Arial" panose="020B0604020202020204" pitchFamily="34" charset="0"/>
                <a:sym typeface="Hind"/>
              </a:rPr>
              <a:t>Smarter</a:t>
            </a:r>
            <a:r>
              <a:rPr lang="en" sz="2400" b="1">
                <a:solidFill>
                  <a:schemeClr val="bg1"/>
                </a:solidFill>
                <a:latin typeface="Arial" panose="020B0604020202020204" pitchFamily="34" charset="0"/>
                <a:ea typeface="Hind"/>
                <a:cs typeface="Arial" panose="020B0604020202020204" pitchFamily="34" charset="0"/>
                <a:sym typeface="Hind"/>
              </a:rPr>
              <a:t>, and </a:t>
            </a:r>
            <a:r>
              <a:rPr lang="en" sz="2400" b="1">
                <a:solidFill>
                  <a:schemeClr val="bg1"/>
                </a:solidFill>
                <a:latin typeface="Arial Black" panose="020B0A04020102020204" pitchFamily="34" charset="0"/>
                <a:ea typeface="Hind"/>
                <a:cs typeface="Arial" panose="020B0604020202020204" pitchFamily="34" charset="0"/>
                <a:sym typeface="Hind"/>
              </a:rPr>
              <a:t>More Productive</a:t>
            </a:r>
            <a:endParaRPr sz="2400" b="1">
              <a:solidFill>
                <a:schemeClr val="bg1"/>
              </a:solidFill>
              <a:latin typeface="Arial Black" panose="020B0A04020102020204" pitchFamily="34" charset="0"/>
              <a:ea typeface="Hind"/>
              <a:cs typeface="Arial" panose="020B0604020202020204" pitchFamily="34" charset="0"/>
              <a:sym typeface="Hind"/>
            </a:endParaRPr>
          </a:p>
        </p:txBody>
      </p:sp>
      <p:sp>
        <p:nvSpPr>
          <p:cNvPr id="230" name="Google Shape;230;p41"/>
          <p:cNvSpPr/>
          <p:nvPr/>
        </p:nvSpPr>
        <p:spPr>
          <a:xfrm>
            <a:off x="4978140" y="1822325"/>
            <a:ext cx="4165860" cy="55380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sz="2400" dirty="0">
              <a:solidFill>
                <a:schemeClr val="bg1"/>
              </a:solidFill>
            </a:endParaRPr>
          </a:p>
        </p:txBody>
      </p:sp>
      <p:pic>
        <p:nvPicPr>
          <p:cNvPr id="7" name="Google Shape;14;p2">
            <a:extLst>
              <a:ext uri="{FF2B5EF4-FFF2-40B4-BE49-F238E27FC236}">
                <a16:creationId xmlns:a16="http://schemas.microsoft.com/office/drawing/2014/main" id="{94841BAE-1A15-561C-F741-4DF4F0E7CB3F}"/>
              </a:ext>
            </a:extLst>
          </p:cNvPr>
          <p:cNvPicPr preferRelativeResize="0"/>
          <p:nvPr/>
        </p:nvPicPr>
        <p:blipFill>
          <a:blip r:embed="rId3"/>
          <a:srcRect/>
          <a:stretch/>
        </p:blipFill>
        <p:spPr>
          <a:xfrm>
            <a:off x="6565991" y="4447475"/>
            <a:ext cx="2361951" cy="471984"/>
          </a:xfrm>
          <a:prstGeom prst="rect">
            <a:avLst/>
          </a:prstGeom>
          <a:noFill/>
          <a:ln>
            <a:noFill/>
          </a:ln>
          <a:effectLst>
            <a:outerShdw blurRad="50800" dist="38100" algn="l"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9" name="Picture 38">
            <a:extLst>
              <a:ext uri="{FF2B5EF4-FFF2-40B4-BE49-F238E27FC236}">
                <a16:creationId xmlns:a16="http://schemas.microsoft.com/office/drawing/2014/main" id="{E8370659-92A0-714E-9F07-8BCA68BB9CF7}"/>
              </a:ext>
            </a:extLst>
          </p:cNvPr>
          <p:cNvPicPr>
            <a:picLocks noChangeAspect="1"/>
          </p:cNvPicPr>
          <p:nvPr/>
        </p:nvPicPr>
        <p:blipFill rotWithShape="1">
          <a:blip r:embed="rId3"/>
          <a:srcRect r="22977"/>
          <a:stretch/>
        </p:blipFill>
        <p:spPr>
          <a:xfrm>
            <a:off x="5358761" y="133704"/>
            <a:ext cx="3785239" cy="4395434"/>
          </a:xfrm>
          <a:prstGeom prst="rect">
            <a:avLst/>
          </a:prstGeom>
        </p:spPr>
      </p:pic>
      <p:sp>
        <p:nvSpPr>
          <p:cNvPr id="5" name="TextBox 4">
            <a:extLst>
              <a:ext uri="{FF2B5EF4-FFF2-40B4-BE49-F238E27FC236}">
                <a16:creationId xmlns:a16="http://schemas.microsoft.com/office/drawing/2014/main" id="{B219E855-06CD-221B-685B-A72D2BD2726E}"/>
              </a:ext>
            </a:extLst>
          </p:cNvPr>
          <p:cNvSpPr txBox="1"/>
          <p:nvPr/>
        </p:nvSpPr>
        <p:spPr>
          <a:xfrm>
            <a:off x="5768273" y="454070"/>
            <a:ext cx="4139252" cy="307777"/>
          </a:xfrm>
          <a:prstGeom prst="rect">
            <a:avLst/>
          </a:prstGeom>
          <a:noFill/>
        </p:spPr>
        <p:txBody>
          <a:bodyPr wrap="square" rtlCol="0">
            <a:spAutoFit/>
          </a:bodyPr>
          <a:lstStyle/>
          <a:p>
            <a:pPr algn="ctr"/>
            <a:r>
              <a:rPr lang="en-US" b="1">
                <a:solidFill>
                  <a:schemeClr val="bg1"/>
                </a:solidFill>
              </a:rPr>
              <a:t>Elimination</a:t>
            </a:r>
          </a:p>
        </p:txBody>
      </p:sp>
      <p:sp>
        <p:nvSpPr>
          <p:cNvPr id="6" name="TextBox 5">
            <a:extLst>
              <a:ext uri="{FF2B5EF4-FFF2-40B4-BE49-F238E27FC236}">
                <a16:creationId xmlns:a16="http://schemas.microsoft.com/office/drawing/2014/main" id="{689385E1-AA68-1C83-54A2-5D7E30B0FBB7}"/>
              </a:ext>
            </a:extLst>
          </p:cNvPr>
          <p:cNvSpPr txBox="1"/>
          <p:nvPr/>
        </p:nvSpPr>
        <p:spPr>
          <a:xfrm>
            <a:off x="5804810" y="1183780"/>
            <a:ext cx="3993750" cy="307777"/>
          </a:xfrm>
          <a:prstGeom prst="rect">
            <a:avLst/>
          </a:prstGeom>
          <a:noFill/>
        </p:spPr>
        <p:txBody>
          <a:bodyPr wrap="square" rtlCol="0">
            <a:spAutoFit/>
          </a:bodyPr>
          <a:lstStyle/>
          <a:p>
            <a:pPr algn="ctr"/>
            <a:r>
              <a:rPr lang="en-US" b="1">
                <a:solidFill>
                  <a:schemeClr val="bg1"/>
                </a:solidFill>
              </a:rPr>
              <a:t>Substitution</a:t>
            </a:r>
          </a:p>
        </p:txBody>
      </p:sp>
      <p:sp>
        <p:nvSpPr>
          <p:cNvPr id="7" name="TextBox 6">
            <a:extLst>
              <a:ext uri="{FF2B5EF4-FFF2-40B4-BE49-F238E27FC236}">
                <a16:creationId xmlns:a16="http://schemas.microsoft.com/office/drawing/2014/main" id="{1F6FBC93-0A38-F3F6-A383-2B9B66B29D87}"/>
              </a:ext>
            </a:extLst>
          </p:cNvPr>
          <p:cNvSpPr txBox="1"/>
          <p:nvPr/>
        </p:nvSpPr>
        <p:spPr>
          <a:xfrm>
            <a:off x="5819113" y="1819896"/>
            <a:ext cx="3993750" cy="307777"/>
          </a:xfrm>
          <a:prstGeom prst="rect">
            <a:avLst/>
          </a:prstGeom>
          <a:noFill/>
        </p:spPr>
        <p:txBody>
          <a:bodyPr wrap="square" rtlCol="0">
            <a:spAutoFit/>
          </a:bodyPr>
          <a:lstStyle/>
          <a:p>
            <a:pPr algn="ctr"/>
            <a:r>
              <a:rPr lang="en-US" b="1">
                <a:solidFill>
                  <a:schemeClr val="bg1"/>
                </a:solidFill>
              </a:rPr>
              <a:t>Engineering Controls</a:t>
            </a:r>
          </a:p>
        </p:txBody>
      </p:sp>
      <p:sp>
        <p:nvSpPr>
          <p:cNvPr id="8" name="TextBox 7">
            <a:extLst>
              <a:ext uri="{FF2B5EF4-FFF2-40B4-BE49-F238E27FC236}">
                <a16:creationId xmlns:a16="http://schemas.microsoft.com/office/drawing/2014/main" id="{5C77EE28-F94B-C4AF-708C-E80E699FF1F8}"/>
              </a:ext>
            </a:extLst>
          </p:cNvPr>
          <p:cNvSpPr txBox="1"/>
          <p:nvPr/>
        </p:nvSpPr>
        <p:spPr>
          <a:xfrm>
            <a:off x="5819118" y="2935075"/>
            <a:ext cx="3993745" cy="523220"/>
          </a:xfrm>
          <a:prstGeom prst="rect">
            <a:avLst/>
          </a:prstGeom>
          <a:noFill/>
        </p:spPr>
        <p:txBody>
          <a:bodyPr wrap="square" rtlCol="0">
            <a:spAutoFit/>
          </a:bodyPr>
          <a:lstStyle/>
          <a:p>
            <a:pPr algn="ctr"/>
            <a:r>
              <a:rPr lang="en-US" b="1">
                <a:solidFill>
                  <a:schemeClr val="bg1"/>
                </a:solidFill>
              </a:rPr>
              <a:t>Administrative </a:t>
            </a:r>
          </a:p>
          <a:p>
            <a:pPr algn="ctr"/>
            <a:r>
              <a:rPr lang="en-US" b="1">
                <a:solidFill>
                  <a:schemeClr val="bg1"/>
                </a:solidFill>
              </a:rPr>
              <a:t>Controls</a:t>
            </a:r>
          </a:p>
        </p:txBody>
      </p:sp>
      <p:sp>
        <p:nvSpPr>
          <p:cNvPr id="9" name="TextBox 8">
            <a:extLst>
              <a:ext uri="{FF2B5EF4-FFF2-40B4-BE49-F238E27FC236}">
                <a16:creationId xmlns:a16="http://schemas.microsoft.com/office/drawing/2014/main" id="{6DF2DD9B-DBE9-FB48-8657-6A8F8B4FE469}"/>
              </a:ext>
            </a:extLst>
          </p:cNvPr>
          <p:cNvSpPr txBox="1"/>
          <p:nvPr/>
        </p:nvSpPr>
        <p:spPr>
          <a:xfrm>
            <a:off x="5804810" y="2448373"/>
            <a:ext cx="3993750" cy="307777"/>
          </a:xfrm>
          <a:prstGeom prst="rect">
            <a:avLst/>
          </a:prstGeom>
          <a:noFill/>
        </p:spPr>
        <p:txBody>
          <a:bodyPr wrap="square" rtlCol="0">
            <a:spAutoFit/>
          </a:bodyPr>
          <a:lstStyle/>
          <a:p>
            <a:pPr algn="ctr"/>
            <a:r>
              <a:rPr lang="en-US" b="1">
                <a:solidFill>
                  <a:schemeClr val="bg1"/>
                </a:solidFill>
              </a:rPr>
              <a:t>Awareness</a:t>
            </a:r>
          </a:p>
        </p:txBody>
      </p:sp>
      <p:sp>
        <p:nvSpPr>
          <p:cNvPr id="10" name="TextBox 9">
            <a:extLst>
              <a:ext uri="{FF2B5EF4-FFF2-40B4-BE49-F238E27FC236}">
                <a16:creationId xmlns:a16="http://schemas.microsoft.com/office/drawing/2014/main" id="{551D5DD0-C817-F576-7D11-B2BFC9AF7253}"/>
              </a:ext>
            </a:extLst>
          </p:cNvPr>
          <p:cNvSpPr txBox="1"/>
          <p:nvPr/>
        </p:nvSpPr>
        <p:spPr>
          <a:xfrm>
            <a:off x="5804810" y="3635120"/>
            <a:ext cx="3993750" cy="307777"/>
          </a:xfrm>
          <a:prstGeom prst="rect">
            <a:avLst/>
          </a:prstGeom>
          <a:noFill/>
        </p:spPr>
        <p:txBody>
          <a:bodyPr wrap="square" rtlCol="0">
            <a:spAutoFit/>
          </a:bodyPr>
          <a:lstStyle/>
          <a:p>
            <a:pPr algn="ctr"/>
            <a:r>
              <a:rPr lang="en-US" b="1">
                <a:solidFill>
                  <a:schemeClr val="bg1"/>
                </a:solidFill>
              </a:rPr>
              <a:t>PPE</a:t>
            </a:r>
          </a:p>
        </p:txBody>
      </p:sp>
      <p:sp>
        <p:nvSpPr>
          <p:cNvPr id="11" name="Title 1">
            <a:extLst>
              <a:ext uri="{FF2B5EF4-FFF2-40B4-BE49-F238E27FC236}">
                <a16:creationId xmlns:a16="http://schemas.microsoft.com/office/drawing/2014/main" id="{9B0290E0-A968-67E2-DFFA-5463FFE58E0C}"/>
              </a:ext>
            </a:extLst>
          </p:cNvPr>
          <p:cNvSpPr>
            <a:spLocks noGrp="1"/>
          </p:cNvSpPr>
          <p:nvPr>
            <p:ph type="title"/>
          </p:nvPr>
        </p:nvSpPr>
        <p:spPr>
          <a:xfrm>
            <a:off x="257600" y="85723"/>
            <a:ext cx="5917442" cy="1009651"/>
          </a:xfrm>
        </p:spPr>
        <p:txBody>
          <a:bodyPr>
            <a:noAutofit/>
          </a:bodyPr>
          <a:lstStyle/>
          <a:p>
            <a:r>
              <a:rPr lang="en" sz="3000" dirty="0">
                <a:latin typeface="Arial Black" panose="020B0A04020102020204" pitchFamily="34" charset="0"/>
              </a:rPr>
              <a:t>What Are Workers </a:t>
            </a:r>
            <a:br>
              <a:rPr lang="en" sz="3000" dirty="0">
                <a:latin typeface="Arial Black" panose="020B0A04020102020204" pitchFamily="34" charset="0"/>
              </a:rPr>
            </a:br>
            <a:r>
              <a:rPr lang="en" sz="3000" dirty="0">
                <a:latin typeface="Arial Black" panose="020B0A04020102020204" pitchFamily="34" charset="0"/>
              </a:rPr>
              <a:t>Saying </a:t>
            </a:r>
            <a:r>
              <a:rPr lang="en" sz="3000" dirty="0">
                <a:solidFill>
                  <a:srgbClr val="FFCB05"/>
                </a:solidFill>
                <a:latin typeface="Arial Black" panose="020B0A04020102020204" pitchFamily="34" charset="0"/>
              </a:rPr>
              <a:t>About Risk?</a:t>
            </a:r>
            <a:endParaRPr lang="en-US" sz="3000" dirty="0">
              <a:solidFill>
                <a:srgbClr val="FFCB05"/>
              </a:solidFill>
              <a:latin typeface="Arial Black" panose="020B0A04020102020204" pitchFamily="34" charset="0"/>
            </a:endParaRPr>
          </a:p>
        </p:txBody>
      </p:sp>
      <p:sp>
        <p:nvSpPr>
          <p:cNvPr id="16" name="Connector: Elbow 15">
            <a:extLst>
              <a:ext uri="{FF2B5EF4-FFF2-40B4-BE49-F238E27FC236}">
                <a16:creationId xmlns:a16="http://schemas.microsoft.com/office/drawing/2014/main" id="{05D1F2B2-EDC6-4E13-2846-6199F3ABA2E2}"/>
              </a:ext>
            </a:extLst>
          </p:cNvPr>
          <p:cNvSpPr/>
          <p:nvPr/>
        </p:nvSpPr>
        <p:spPr>
          <a:xfrm rot="10800000" flipV="1">
            <a:off x="5115530" y="767060"/>
            <a:ext cx="652743" cy="374041"/>
          </a:xfrm>
          <a:prstGeom prst="bentConnector2">
            <a:avLst/>
          </a:prstGeom>
          <a:solidFill>
            <a:srgbClr val="000000">
              <a:alpha val="5000"/>
            </a:srgbClr>
          </a:solidFill>
          <a:ln w="15875">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7" name="Picture 16">
            <a:extLst>
              <a:ext uri="{FF2B5EF4-FFF2-40B4-BE49-F238E27FC236}">
                <a16:creationId xmlns:a16="http://schemas.microsoft.com/office/drawing/2014/main" id="{64F87903-F1D2-C40F-9CD4-3744DF014099}"/>
              </a:ext>
            </a:extLst>
          </p:cNvPr>
          <p:cNvPicPr>
            <a:picLocks noChangeAspect="1"/>
          </p:cNvPicPr>
          <p:nvPr/>
        </p:nvPicPr>
        <p:blipFill>
          <a:blip r:embed="rId4">
            <a:extLst>
              <a:ext uri="{28A0092B-C50C-407E-A947-70E740481C1C}">
                <a14:useLocalDpi xmlns:a14="http://schemas.microsoft.com/office/drawing/2010/main" val="0"/>
              </a:ext>
            </a:extLst>
          </a:blip>
          <a:srcRect t="12412" b="12412"/>
          <a:stretch/>
        </p:blipFill>
        <p:spPr>
          <a:xfrm>
            <a:off x="4554022" y="306542"/>
            <a:ext cx="1111867" cy="1253774"/>
          </a:xfrm>
          <a:prstGeom prst="rect">
            <a:avLst/>
          </a:prstGeom>
        </p:spPr>
      </p:pic>
      <p:pic>
        <p:nvPicPr>
          <p:cNvPr id="18" name="Google Shape;243;p43">
            <a:extLst>
              <a:ext uri="{FF2B5EF4-FFF2-40B4-BE49-F238E27FC236}">
                <a16:creationId xmlns:a16="http://schemas.microsoft.com/office/drawing/2014/main" id="{5633EA07-1DCE-195C-2838-D081EE1668A1}"/>
              </a:ext>
            </a:extLst>
          </p:cNvPr>
          <p:cNvPicPr preferRelativeResize="0"/>
          <p:nvPr/>
        </p:nvPicPr>
        <p:blipFill rotWithShape="1">
          <a:blip r:embed="rId5">
            <a:alphaModFix/>
          </a:blip>
          <a:srcRect l="573" r="563"/>
          <a:stretch/>
        </p:blipFill>
        <p:spPr>
          <a:xfrm>
            <a:off x="5116772" y="2812079"/>
            <a:ext cx="1647762" cy="1488687"/>
          </a:xfrm>
          <a:prstGeom prst="rect">
            <a:avLst/>
          </a:prstGeom>
          <a:noFill/>
          <a:ln>
            <a:noFill/>
          </a:ln>
          <a:effectLst/>
        </p:spPr>
      </p:pic>
      <p:sp>
        <p:nvSpPr>
          <p:cNvPr id="19" name="TextBox 18">
            <a:extLst>
              <a:ext uri="{FF2B5EF4-FFF2-40B4-BE49-F238E27FC236}">
                <a16:creationId xmlns:a16="http://schemas.microsoft.com/office/drawing/2014/main" id="{E0CDFDC4-9C8F-97A5-3129-8D1E4AB34296}"/>
              </a:ext>
            </a:extLst>
          </p:cNvPr>
          <p:cNvSpPr txBox="1"/>
          <p:nvPr/>
        </p:nvSpPr>
        <p:spPr>
          <a:xfrm>
            <a:off x="4754548" y="1496149"/>
            <a:ext cx="652743" cy="230832"/>
          </a:xfrm>
          <a:prstGeom prst="rect">
            <a:avLst/>
          </a:prstGeom>
          <a:noFill/>
        </p:spPr>
        <p:txBody>
          <a:bodyPr wrap="none" rtlCol="0">
            <a:spAutoFit/>
          </a:bodyPr>
          <a:lstStyle/>
          <a:p>
            <a:r>
              <a:rPr lang="en-US" sz="900" err="1">
                <a:solidFill>
                  <a:schemeClr val="bg1">
                    <a:lumMod val="50000"/>
                  </a:schemeClr>
                </a:solidFill>
                <a:latin typeface="Arial" panose="020B0604020202020204" pitchFamily="34" charset="0"/>
                <a:cs typeface="Arial" panose="020B0604020202020204" pitchFamily="34" charset="0"/>
              </a:rPr>
              <a:t>ChekVolt</a:t>
            </a:r>
            <a:endParaRPr lang="en-US" sz="900">
              <a:solidFill>
                <a:schemeClr val="bg1">
                  <a:lumMod val="5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D08152F-6DB0-DE4F-85BB-A55F8074F268}"/>
              </a:ext>
            </a:extLst>
          </p:cNvPr>
          <p:cNvSpPr txBox="1"/>
          <p:nvPr/>
        </p:nvSpPr>
        <p:spPr>
          <a:xfrm>
            <a:off x="5080920" y="2493751"/>
            <a:ext cx="105028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Voltage Indicator</a:t>
            </a:r>
          </a:p>
        </p:txBody>
      </p:sp>
      <p:sp>
        <p:nvSpPr>
          <p:cNvPr id="23" name="TextBox 22">
            <a:extLst>
              <a:ext uri="{FF2B5EF4-FFF2-40B4-BE49-F238E27FC236}">
                <a16:creationId xmlns:a16="http://schemas.microsoft.com/office/drawing/2014/main" id="{115F5273-FE20-0F1C-ED1F-491BB8C87C5E}"/>
              </a:ext>
            </a:extLst>
          </p:cNvPr>
          <p:cNvSpPr txBox="1"/>
          <p:nvPr/>
        </p:nvSpPr>
        <p:spPr>
          <a:xfrm>
            <a:off x="5606064" y="4293975"/>
            <a:ext cx="806631" cy="230832"/>
          </a:xfrm>
          <a:prstGeom prst="rect">
            <a:avLst/>
          </a:prstGeom>
          <a:noFill/>
        </p:spPr>
        <p:txBody>
          <a:bodyPr wrap="none" rtlCol="0">
            <a:spAutoFit/>
          </a:bodyPr>
          <a:lstStyle/>
          <a:p>
            <a:r>
              <a:rPr lang="en-US" sz="900" err="1">
                <a:solidFill>
                  <a:schemeClr val="bg1">
                    <a:lumMod val="50000"/>
                  </a:schemeClr>
                </a:solidFill>
                <a:latin typeface="Arial" panose="020B0604020202020204" pitchFamily="34" charset="0"/>
                <a:cs typeface="Arial" panose="020B0604020202020204" pitchFamily="34" charset="0"/>
              </a:rPr>
              <a:t>Proxxi</a:t>
            </a:r>
            <a:r>
              <a:rPr lang="en-US" sz="900">
                <a:solidFill>
                  <a:schemeClr val="bg1">
                    <a:lumMod val="50000"/>
                  </a:schemeClr>
                </a:solidFill>
                <a:latin typeface="Arial" panose="020B0604020202020204" pitchFamily="34" charset="0"/>
                <a:cs typeface="Arial" panose="020B0604020202020204" pitchFamily="34" charset="0"/>
              </a:rPr>
              <a:t> Band</a:t>
            </a:r>
          </a:p>
        </p:txBody>
      </p:sp>
      <p:sp>
        <p:nvSpPr>
          <p:cNvPr id="24" name="TextBox 23">
            <a:extLst>
              <a:ext uri="{FF2B5EF4-FFF2-40B4-BE49-F238E27FC236}">
                <a16:creationId xmlns:a16="http://schemas.microsoft.com/office/drawing/2014/main" id="{524902CD-7835-0193-3495-3E27DB88E70E}"/>
              </a:ext>
            </a:extLst>
          </p:cNvPr>
          <p:cNvSpPr txBox="1"/>
          <p:nvPr/>
        </p:nvSpPr>
        <p:spPr>
          <a:xfrm>
            <a:off x="304158" y="3016838"/>
            <a:ext cx="4633809" cy="1754326"/>
          </a:xfrm>
          <a:prstGeom prst="rect">
            <a:avLst/>
          </a:prstGeom>
          <a:noFill/>
        </p:spPr>
        <p:txBody>
          <a:bodyPr wrap="square" rtlCol="0">
            <a:spAutoFit/>
          </a:bodyPr>
          <a:lstStyle/>
          <a:p>
            <a:r>
              <a:rPr lang="en-US" sz="2400" b="0" i="0" u="none" strike="noStrike" baseline="30000" dirty="0">
                <a:latin typeface="Arial" panose="020B0604020202020204" pitchFamily="34" charset="0"/>
              </a:rPr>
              <a:t>Grace realizes PESDs can’t be in every location, although we wish they could. </a:t>
            </a:r>
          </a:p>
          <a:p>
            <a:endParaRPr lang="en-US" sz="2400" b="0" i="0" u="none" strike="noStrike" baseline="30000" dirty="0">
              <a:latin typeface="Arial" panose="020B0604020202020204" pitchFamily="34" charset="0"/>
            </a:endParaRPr>
          </a:p>
          <a:p>
            <a:r>
              <a:rPr lang="en-US" sz="2400" b="0" i="0" u="none" strike="noStrike" baseline="30000" dirty="0">
                <a:latin typeface="Arial" panose="020B0604020202020204" pitchFamily="34" charset="0"/>
              </a:rPr>
              <a:t>Proxxi Band adds an </a:t>
            </a:r>
            <a:r>
              <a:rPr lang="en-US" sz="2400" b="0" i="0" u="none" strike="noStrike" baseline="30000" dirty="0">
                <a:solidFill>
                  <a:srgbClr val="FFCB05"/>
                </a:solidFill>
                <a:latin typeface="Arial Black" panose="020B0A04020102020204" pitchFamily="34" charset="0"/>
              </a:rPr>
              <a:t>extra layer of protection </a:t>
            </a:r>
            <a:r>
              <a:rPr lang="en-US" sz="2400" b="0" i="0" u="none" strike="noStrike" baseline="30000" dirty="0">
                <a:latin typeface="Arial" panose="020B0604020202020204" pitchFamily="34" charset="0"/>
              </a:rPr>
              <a:t>when the </a:t>
            </a:r>
            <a:r>
              <a:rPr lang="en-US" sz="2400" b="0" i="0" u="none" strike="noStrike" baseline="30000" dirty="0">
                <a:solidFill>
                  <a:srgbClr val="FFCB05"/>
                </a:solidFill>
                <a:latin typeface="Arial Black" panose="020B0A04020102020204" pitchFamily="34" charset="0"/>
              </a:rPr>
              <a:t>unexpected happens         </a:t>
            </a:r>
          </a:p>
          <a:p>
            <a:endParaRPr lang="en-US" sz="2800" dirty="0"/>
          </a:p>
        </p:txBody>
      </p:sp>
      <p:sp>
        <p:nvSpPr>
          <p:cNvPr id="25" name="Google Shape;176;p33">
            <a:extLst>
              <a:ext uri="{FF2B5EF4-FFF2-40B4-BE49-F238E27FC236}">
                <a16:creationId xmlns:a16="http://schemas.microsoft.com/office/drawing/2014/main" id="{C69DE10D-1C78-454B-414E-D53A874CB166}"/>
              </a:ext>
            </a:extLst>
          </p:cNvPr>
          <p:cNvSpPr txBox="1">
            <a:spLocks/>
          </p:cNvSpPr>
          <p:nvPr/>
        </p:nvSpPr>
        <p:spPr>
          <a:xfrm>
            <a:off x="304158" y="1203893"/>
            <a:ext cx="4146900" cy="2120100"/>
          </a:xfrm>
          <a:prstGeom prst="rect">
            <a:avLst/>
          </a:prstGeom>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17500">
              <a:lnSpc>
                <a:spcPct val="105000"/>
              </a:lnSpc>
              <a:spcBef>
                <a:spcPts val="1200"/>
              </a:spcBef>
              <a:buSzPts val="1400"/>
              <a:buFont typeface="Arial" panose="020B0604020202020204" pitchFamily="34" charset="0"/>
              <a:buChar char="•"/>
            </a:pPr>
            <a:r>
              <a:rPr lang="en-US" sz="1200" dirty="0"/>
              <a:t>Lack of confidence in the electrical diagrams provided</a:t>
            </a:r>
          </a:p>
          <a:p>
            <a:pPr marL="457200" indent="-317500">
              <a:lnSpc>
                <a:spcPct val="105000"/>
              </a:lnSpc>
              <a:buSzPts val="1400"/>
              <a:buFont typeface="Arial" panose="020B0604020202020204" pitchFamily="34" charset="0"/>
              <a:buChar char="•"/>
            </a:pPr>
            <a:r>
              <a:rPr lang="en-US" sz="1200" dirty="0"/>
              <a:t>Lack of confidence in those performing LOTO</a:t>
            </a:r>
          </a:p>
          <a:p>
            <a:pPr marL="457200" indent="-317500">
              <a:lnSpc>
                <a:spcPct val="105000"/>
              </a:lnSpc>
              <a:buSzPts val="1400"/>
              <a:buFont typeface="Arial" panose="020B0604020202020204" pitchFamily="34" charset="0"/>
              <a:buChar char="•"/>
            </a:pPr>
            <a:r>
              <a:rPr lang="en-US" sz="1200" dirty="0"/>
              <a:t>Previous experience with mistakes made by themselves or others</a:t>
            </a:r>
          </a:p>
        </p:txBody>
      </p:sp>
      <p:sp>
        <p:nvSpPr>
          <p:cNvPr id="26" name="Connector: Elbow 25">
            <a:extLst>
              <a:ext uri="{FF2B5EF4-FFF2-40B4-BE49-F238E27FC236}">
                <a16:creationId xmlns:a16="http://schemas.microsoft.com/office/drawing/2014/main" id="{D2CE4017-ED2D-5CFB-3A10-E3EC8FC356DC}"/>
              </a:ext>
            </a:extLst>
          </p:cNvPr>
          <p:cNvSpPr/>
          <p:nvPr/>
        </p:nvSpPr>
        <p:spPr>
          <a:xfrm rot="10800000" flipV="1">
            <a:off x="5606063" y="2005573"/>
            <a:ext cx="806631" cy="288634"/>
          </a:xfrm>
          <a:prstGeom prst="bentConnector2">
            <a:avLst/>
          </a:prstGeom>
          <a:solidFill>
            <a:srgbClr val="000000">
              <a:alpha val="5000"/>
            </a:srgbClr>
          </a:solidFill>
          <a:ln w="15875">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22" name="Picture 21">
            <a:extLst>
              <a:ext uri="{FF2B5EF4-FFF2-40B4-BE49-F238E27FC236}">
                <a16:creationId xmlns:a16="http://schemas.microsoft.com/office/drawing/2014/main" id="{FC83ECE5-05CA-537E-596A-B007F9F9E7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5790" y="1754562"/>
            <a:ext cx="771699" cy="771015"/>
          </a:xfrm>
          <a:prstGeom prst="flowChartConnector">
            <a:avLst/>
          </a:prstGeom>
        </p:spPr>
      </p:pic>
      <p:cxnSp>
        <p:nvCxnSpPr>
          <p:cNvPr id="28" name="Connector: Elbow 27">
            <a:extLst>
              <a:ext uri="{FF2B5EF4-FFF2-40B4-BE49-F238E27FC236}">
                <a16:creationId xmlns:a16="http://schemas.microsoft.com/office/drawing/2014/main" id="{8CAB4265-EF67-85A2-8224-0488F847441A}"/>
              </a:ext>
            </a:extLst>
          </p:cNvPr>
          <p:cNvCxnSpPr>
            <a:cxnSpLocks/>
          </p:cNvCxnSpPr>
          <p:nvPr/>
        </p:nvCxnSpPr>
        <p:spPr>
          <a:xfrm rot="5400000">
            <a:off x="5909541" y="2493694"/>
            <a:ext cx="943680" cy="211639"/>
          </a:xfrm>
          <a:prstGeom prst="bentConnector3">
            <a:avLst>
              <a:gd name="adj1" fmla="val 50000"/>
            </a:avLst>
          </a:prstGeom>
          <a:ln w="15875"/>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10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xEl>
                                              <p:pRg st="1" end="1"/>
                                            </p:txEl>
                                          </p:spTgt>
                                        </p:tgtEl>
                                        <p:attrNameLst>
                                          <p:attrName>style.visibility</p:attrName>
                                        </p:attrNameLst>
                                      </p:cBhvr>
                                      <p:to>
                                        <p:strVal val="visible"/>
                                      </p:to>
                                    </p:set>
                                    <p:animEffect transition="in" filter="fade">
                                      <p:cBhvr>
                                        <p:cTn id="12" dur="1000"/>
                                        <p:tgtEl>
                                          <p:spTgt spid="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xEl>
                                              <p:pRg st="2" end="2"/>
                                            </p:txEl>
                                          </p:spTgt>
                                        </p:tgtEl>
                                        <p:attrNameLst>
                                          <p:attrName>style.visibility</p:attrName>
                                        </p:attrNameLst>
                                      </p:cBhvr>
                                      <p:to>
                                        <p:strVal val="visible"/>
                                      </p:to>
                                    </p:set>
                                    <p:animEffect transition="in" filter="fade">
                                      <p:cBhvr>
                                        <p:cTn id="17" dur="10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1" name="Title 1">
            <a:extLst>
              <a:ext uri="{FF2B5EF4-FFF2-40B4-BE49-F238E27FC236}">
                <a16:creationId xmlns:a16="http://schemas.microsoft.com/office/drawing/2014/main" id="{9B0290E0-A968-67E2-DFFA-5463FFE58E0C}"/>
              </a:ext>
            </a:extLst>
          </p:cNvPr>
          <p:cNvSpPr>
            <a:spLocks noGrp="1"/>
          </p:cNvSpPr>
          <p:nvPr>
            <p:ph type="title"/>
          </p:nvPr>
        </p:nvSpPr>
        <p:spPr>
          <a:xfrm>
            <a:off x="257600" y="60451"/>
            <a:ext cx="8747842" cy="1009651"/>
          </a:xfrm>
        </p:spPr>
        <p:txBody>
          <a:bodyPr>
            <a:noAutofit/>
          </a:bodyPr>
          <a:lstStyle/>
          <a:p>
            <a:r>
              <a:rPr lang="en" sz="3000">
                <a:latin typeface="Arial Black" panose="020B0A04020102020204" pitchFamily="34" charset="0"/>
              </a:rPr>
              <a:t>Synergy of LOTO, PESDs, </a:t>
            </a:r>
            <a:br>
              <a:rPr lang="en" sz="3000">
                <a:latin typeface="Arial Black" panose="020B0A04020102020204" pitchFamily="34" charset="0"/>
              </a:rPr>
            </a:br>
            <a:r>
              <a:rPr lang="en" sz="3000">
                <a:latin typeface="Arial Black" panose="020B0A04020102020204" pitchFamily="34" charset="0"/>
              </a:rPr>
              <a:t>and </a:t>
            </a:r>
            <a:r>
              <a:rPr lang="en" sz="3000">
                <a:solidFill>
                  <a:srgbClr val="FFCB05"/>
                </a:solidFill>
                <a:latin typeface="Arial Black" panose="020B0A04020102020204" pitchFamily="34" charset="0"/>
              </a:rPr>
              <a:t>Proxxi Band</a:t>
            </a:r>
            <a:endParaRPr lang="en-US" sz="3000">
              <a:solidFill>
                <a:srgbClr val="FFCB05"/>
              </a:solidFill>
              <a:latin typeface="Arial Black" panose="020B0A04020102020204" pitchFamily="34" charset="0"/>
            </a:endParaRPr>
          </a:p>
        </p:txBody>
      </p:sp>
      <p:pic>
        <p:nvPicPr>
          <p:cNvPr id="18" name="Google Shape;243;p43">
            <a:extLst>
              <a:ext uri="{FF2B5EF4-FFF2-40B4-BE49-F238E27FC236}">
                <a16:creationId xmlns:a16="http://schemas.microsoft.com/office/drawing/2014/main" id="{5633EA07-1DCE-195C-2838-D081EE1668A1}"/>
              </a:ext>
            </a:extLst>
          </p:cNvPr>
          <p:cNvPicPr preferRelativeResize="0"/>
          <p:nvPr/>
        </p:nvPicPr>
        <p:blipFill rotWithShape="1">
          <a:blip r:embed="rId3">
            <a:alphaModFix/>
          </a:blip>
          <a:srcRect l="573" r="563"/>
          <a:stretch/>
        </p:blipFill>
        <p:spPr>
          <a:xfrm>
            <a:off x="7547439" y="268626"/>
            <a:ext cx="1338961" cy="1209698"/>
          </a:xfrm>
          <a:prstGeom prst="rect">
            <a:avLst/>
          </a:prstGeom>
          <a:noFill/>
          <a:ln>
            <a:noFill/>
          </a:ln>
          <a:effectLst/>
        </p:spPr>
      </p:pic>
      <p:sp>
        <p:nvSpPr>
          <p:cNvPr id="25" name="Google Shape;176;p33">
            <a:extLst>
              <a:ext uri="{FF2B5EF4-FFF2-40B4-BE49-F238E27FC236}">
                <a16:creationId xmlns:a16="http://schemas.microsoft.com/office/drawing/2014/main" id="{C69DE10D-1C78-454B-414E-D53A874CB166}"/>
              </a:ext>
            </a:extLst>
          </p:cNvPr>
          <p:cNvSpPr txBox="1">
            <a:spLocks/>
          </p:cNvSpPr>
          <p:nvPr/>
        </p:nvSpPr>
        <p:spPr>
          <a:xfrm>
            <a:off x="138558" y="873520"/>
            <a:ext cx="6139842" cy="952180"/>
          </a:xfrm>
          <a:prstGeom prst="rect">
            <a:avLst/>
          </a:prstGeom>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39700">
              <a:lnSpc>
                <a:spcPct val="105000"/>
              </a:lnSpc>
              <a:spcBef>
                <a:spcPts val="1200"/>
              </a:spcBef>
              <a:buSzPts val="1400"/>
            </a:pPr>
            <a:r>
              <a:rPr lang="en-US" i="1"/>
              <a:t>Enhance LOTO procedures by verifying voltage absence with PESDs and monitoring voltage presence with the </a:t>
            </a:r>
            <a:r>
              <a:rPr lang="en-US" i="1" err="1"/>
              <a:t>Proxxi</a:t>
            </a:r>
            <a:r>
              <a:rPr lang="en-US" i="1"/>
              <a:t> Band.</a:t>
            </a:r>
            <a:r>
              <a:rPr lang="en-US"/>
              <a:t> </a:t>
            </a:r>
            <a:endParaRPr lang="en-US" sz="1200"/>
          </a:p>
        </p:txBody>
      </p:sp>
      <p:sp>
        <p:nvSpPr>
          <p:cNvPr id="2" name="Google Shape;176;p33">
            <a:extLst>
              <a:ext uri="{FF2B5EF4-FFF2-40B4-BE49-F238E27FC236}">
                <a16:creationId xmlns:a16="http://schemas.microsoft.com/office/drawing/2014/main" id="{0EDFA123-44F9-BFAF-4586-EA3FCE7B85D6}"/>
              </a:ext>
            </a:extLst>
          </p:cNvPr>
          <p:cNvSpPr txBox="1">
            <a:spLocks/>
          </p:cNvSpPr>
          <p:nvPr/>
        </p:nvSpPr>
        <p:spPr>
          <a:xfrm>
            <a:off x="257600" y="3793890"/>
            <a:ext cx="8425600" cy="952180"/>
          </a:xfrm>
          <a:prstGeom prst="rect">
            <a:avLst/>
          </a:prstGeom>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39700" algn="ctr">
              <a:lnSpc>
                <a:spcPct val="105000"/>
              </a:lnSpc>
              <a:spcBef>
                <a:spcPts val="1200"/>
              </a:spcBef>
              <a:buSzPts val="1400"/>
            </a:pPr>
            <a:r>
              <a:rPr lang="en-US"/>
              <a:t>Integrating these three steps creates a layered safety protocol that </a:t>
            </a:r>
            <a:r>
              <a:rPr lang="en-US">
                <a:solidFill>
                  <a:srgbClr val="FFCB05"/>
                </a:solidFill>
                <a:latin typeface="Arial Black" panose="020B0A04020102020204" pitchFamily="34" charset="0"/>
              </a:rPr>
              <a:t>enhances worker protection </a:t>
            </a:r>
            <a:r>
              <a:rPr lang="en-US"/>
              <a:t>and </a:t>
            </a:r>
            <a:r>
              <a:rPr lang="en-US">
                <a:solidFill>
                  <a:srgbClr val="FFCB05"/>
                </a:solidFill>
                <a:latin typeface="Arial Black" panose="020B0A04020102020204" pitchFamily="34" charset="0"/>
              </a:rPr>
              <a:t>compliance with OSHA, NFPA 70E, and CSA Z462 safety standards</a:t>
            </a:r>
            <a:r>
              <a:rPr lang="en-US">
                <a:solidFill>
                  <a:srgbClr val="FFCB05"/>
                </a:solidFill>
              </a:rPr>
              <a:t>. </a:t>
            </a:r>
            <a:endParaRPr lang="en-US" sz="1200">
              <a:solidFill>
                <a:srgbClr val="FFCB05"/>
              </a:solidFill>
            </a:endParaRPr>
          </a:p>
        </p:txBody>
      </p:sp>
      <p:pic>
        <p:nvPicPr>
          <p:cNvPr id="3" name="Picture 2">
            <a:extLst>
              <a:ext uri="{FF2B5EF4-FFF2-40B4-BE49-F238E27FC236}">
                <a16:creationId xmlns:a16="http://schemas.microsoft.com/office/drawing/2014/main" id="{3F3241C1-C5F2-5666-788B-34E9EC852880}"/>
              </a:ext>
            </a:extLst>
          </p:cNvPr>
          <p:cNvPicPr>
            <a:picLocks noChangeAspect="1"/>
          </p:cNvPicPr>
          <p:nvPr/>
        </p:nvPicPr>
        <p:blipFill>
          <a:blip r:embed="rId4">
            <a:extLst>
              <a:ext uri="{28A0092B-C50C-407E-A947-70E740481C1C}">
                <a14:useLocalDpi xmlns:a14="http://schemas.microsoft.com/office/drawing/2010/main" val="0"/>
              </a:ext>
            </a:extLst>
          </a:blip>
          <a:srcRect t="12412" b="12412"/>
          <a:stretch/>
        </p:blipFill>
        <p:spPr>
          <a:xfrm>
            <a:off x="6445410" y="152130"/>
            <a:ext cx="1176090" cy="1326193"/>
          </a:xfrm>
          <a:prstGeom prst="rect">
            <a:avLst/>
          </a:prstGeom>
        </p:spPr>
      </p:pic>
      <p:grpSp>
        <p:nvGrpSpPr>
          <p:cNvPr id="42" name="Group 41">
            <a:extLst>
              <a:ext uri="{FF2B5EF4-FFF2-40B4-BE49-F238E27FC236}">
                <a16:creationId xmlns:a16="http://schemas.microsoft.com/office/drawing/2014/main" id="{61C73616-1E85-AF3C-548F-EFF054D05B01}"/>
              </a:ext>
            </a:extLst>
          </p:cNvPr>
          <p:cNvGrpSpPr/>
          <p:nvPr/>
        </p:nvGrpSpPr>
        <p:grpSpPr>
          <a:xfrm>
            <a:off x="374400" y="1816852"/>
            <a:ext cx="8388000" cy="2127990"/>
            <a:chOff x="374400" y="1845652"/>
            <a:chExt cx="8388000" cy="2127990"/>
          </a:xfrm>
        </p:grpSpPr>
        <p:sp>
          <p:nvSpPr>
            <p:cNvPr id="21" name="Rectangle 20">
              <a:extLst>
                <a:ext uri="{FF2B5EF4-FFF2-40B4-BE49-F238E27FC236}">
                  <a16:creationId xmlns:a16="http://schemas.microsoft.com/office/drawing/2014/main" id="{DE233D13-D6A0-2E4F-37F1-DD036EB54284}"/>
                </a:ext>
              </a:extLst>
            </p:cNvPr>
            <p:cNvSpPr/>
            <p:nvPr/>
          </p:nvSpPr>
          <p:spPr>
            <a:xfrm>
              <a:off x="374400" y="1855488"/>
              <a:ext cx="2484000" cy="542375"/>
            </a:xfrm>
            <a:prstGeom prst="rect">
              <a:avLst/>
            </a:prstGeom>
            <a:solidFill>
              <a:srgbClr val="FFE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Isolate:</a:t>
              </a:r>
            </a:p>
            <a:p>
              <a:pPr algn="ctr"/>
              <a:r>
                <a:rPr lang="en-US">
                  <a:solidFill>
                    <a:schemeClr val="tx1"/>
                  </a:solidFill>
                </a:rPr>
                <a:t>LOTO</a:t>
              </a:r>
            </a:p>
          </p:txBody>
        </p:sp>
        <p:sp>
          <p:nvSpPr>
            <p:cNvPr id="27" name="Rectangle 26">
              <a:extLst>
                <a:ext uri="{FF2B5EF4-FFF2-40B4-BE49-F238E27FC236}">
                  <a16:creationId xmlns:a16="http://schemas.microsoft.com/office/drawing/2014/main" id="{BB0A792E-E867-43F7-663F-B120E64A64AE}"/>
                </a:ext>
              </a:extLst>
            </p:cNvPr>
            <p:cNvSpPr/>
            <p:nvPr/>
          </p:nvSpPr>
          <p:spPr>
            <a:xfrm>
              <a:off x="3330000" y="1855487"/>
              <a:ext cx="2484000" cy="542375"/>
            </a:xfrm>
            <a:prstGeom prst="rect">
              <a:avLst/>
            </a:prstGeom>
            <a:solidFill>
              <a:srgbClr val="FFDE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Enhanced Verification: </a:t>
              </a:r>
              <a:r>
                <a:rPr lang="en-US">
                  <a:solidFill>
                    <a:schemeClr val="tx1"/>
                  </a:solidFill>
                </a:rPr>
                <a:t>PESDs</a:t>
              </a:r>
            </a:p>
          </p:txBody>
        </p:sp>
        <p:sp>
          <p:nvSpPr>
            <p:cNvPr id="29" name="Rectangle 28">
              <a:extLst>
                <a:ext uri="{FF2B5EF4-FFF2-40B4-BE49-F238E27FC236}">
                  <a16:creationId xmlns:a16="http://schemas.microsoft.com/office/drawing/2014/main" id="{3A2945BB-5668-36F5-DBC2-3FAC93777D09}"/>
                </a:ext>
              </a:extLst>
            </p:cNvPr>
            <p:cNvSpPr/>
            <p:nvPr/>
          </p:nvSpPr>
          <p:spPr>
            <a:xfrm>
              <a:off x="6278400" y="1845652"/>
              <a:ext cx="2484000" cy="542375"/>
            </a:xfrm>
            <a:prstGeom prst="rect">
              <a:avLst/>
            </a:prstGeom>
            <a:solidFill>
              <a:srgbClr val="FFCB0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Enhanced Monitoring:</a:t>
              </a:r>
            </a:p>
            <a:p>
              <a:pPr algn="ctr"/>
              <a:r>
                <a:rPr lang="en-US" err="1">
                  <a:solidFill>
                    <a:schemeClr val="tx1"/>
                  </a:solidFill>
                </a:rPr>
                <a:t>Proxxi</a:t>
              </a:r>
              <a:r>
                <a:rPr lang="en-US">
                  <a:solidFill>
                    <a:schemeClr val="tx1"/>
                  </a:solidFill>
                </a:rPr>
                <a:t> Band</a:t>
              </a:r>
            </a:p>
          </p:txBody>
        </p:sp>
        <p:cxnSp>
          <p:nvCxnSpPr>
            <p:cNvPr id="31" name="Straight Arrow Connector 30">
              <a:extLst>
                <a:ext uri="{FF2B5EF4-FFF2-40B4-BE49-F238E27FC236}">
                  <a16:creationId xmlns:a16="http://schemas.microsoft.com/office/drawing/2014/main" id="{7E93FB5D-6402-F798-DC1A-60692337DC4F}"/>
                </a:ext>
              </a:extLst>
            </p:cNvPr>
            <p:cNvCxnSpPr/>
            <p:nvPr/>
          </p:nvCxnSpPr>
          <p:spPr>
            <a:xfrm>
              <a:off x="2937600" y="2126674"/>
              <a:ext cx="324000"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63BE665-1768-6497-37AD-81B43FE7F738}"/>
                </a:ext>
              </a:extLst>
            </p:cNvPr>
            <p:cNvCxnSpPr/>
            <p:nvPr/>
          </p:nvCxnSpPr>
          <p:spPr>
            <a:xfrm>
              <a:off x="5890800" y="2126674"/>
              <a:ext cx="324000"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694250C-019A-1723-A794-73DA25CBD20C}"/>
                </a:ext>
              </a:extLst>
            </p:cNvPr>
            <p:cNvSpPr txBox="1"/>
            <p:nvPr/>
          </p:nvSpPr>
          <p:spPr>
            <a:xfrm>
              <a:off x="374400" y="2509134"/>
              <a:ext cx="2634000" cy="646331"/>
            </a:xfrm>
            <a:prstGeom prst="rect">
              <a:avLst/>
            </a:prstGeom>
            <a:noFill/>
          </p:spPr>
          <p:txBody>
            <a:bodyPr wrap="square" rtlCol="0">
              <a:spAutoFit/>
            </a:bodyPr>
            <a:lstStyle/>
            <a:p>
              <a:r>
                <a:rPr lang="en-US" sz="1200" b="1"/>
                <a:t>Purpose: </a:t>
              </a:r>
              <a:r>
                <a:rPr lang="en-US" sz="1200" b="0" i="0">
                  <a:solidFill>
                    <a:srgbClr val="000000"/>
                  </a:solidFill>
                  <a:effectLst/>
                  <a:latin typeface="Aptos" panose="020B0004020202020204" pitchFamily="34" charset="0"/>
                </a:rPr>
                <a:t>Physically isolate energy sources to prevent accidental energization. </a:t>
              </a:r>
              <a:endParaRPr lang="en-US" sz="1200"/>
            </a:p>
          </p:txBody>
        </p:sp>
        <p:sp>
          <p:nvSpPr>
            <p:cNvPr id="34" name="TextBox 33">
              <a:extLst>
                <a:ext uri="{FF2B5EF4-FFF2-40B4-BE49-F238E27FC236}">
                  <a16:creationId xmlns:a16="http://schemas.microsoft.com/office/drawing/2014/main" id="{E0D7A95A-B40D-37EB-ADE6-4009DA367E19}"/>
                </a:ext>
              </a:extLst>
            </p:cNvPr>
            <p:cNvSpPr txBox="1"/>
            <p:nvPr/>
          </p:nvSpPr>
          <p:spPr>
            <a:xfrm>
              <a:off x="374400" y="3194946"/>
              <a:ext cx="2634000" cy="646331"/>
            </a:xfrm>
            <a:prstGeom prst="rect">
              <a:avLst/>
            </a:prstGeom>
            <a:noFill/>
          </p:spPr>
          <p:txBody>
            <a:bodyPr wrap="square" rtlCol="0">
              <a:spAutoFit/>
            </a:bodyPr>
            <a:lstStyle/>
            <a:p>
              <a:r>
                <a:rPr lang="en-US" sz="1200" b="1" i="0">
                  <a:solidFill>
                    <a:srgbClr val="000000"/>
                  </a:solidFill>
                  <a:effectLst/>
                  <a:latin typeface="Aptos" panose="020B0004020202020204" pitchFamily="34" charset="0"/>
                </a:rPr>
                <a:t>Benefit: </a:t>
              </a:r>
              <a:r>
                <a:rPr lang="en-US" sz="1200" b="0" i="0">
                  <a:solidFill>
                    <a:srgbClr val="000000"/>
                  </a:solidFill>
                  <a:effectLst/>
                  <a:latin typeface="Aptos" panose="020B0004020202020204" pitchFamily="34" charset="0"/>
                </a:rPr>
                <a:t>Ensures equipment remains de-energized during maintenance and repair</a:t>
              </a:r>
              <a:endParaRPr lang="en-US" sz="1200"/>
            </a:p>
          </p:txBody>
        </p:sp>
        <p:sp>
          <p:nvSpPr>
            <p:cNvPr id="37" name="TextBox 36">
              <a:extLst>
                <a:ext uri="{FF2B5EF4-FFF2-40B4-BE49-F238E27FC236}">
                  <a16:creationId xmlns:a16="http://schemas.microsoft.com/office/drawing/2014/main" id="{B49108F6-0029-9345-DFC2-418726AB1040}"/>
                </a:ext>
              </a:extLst>
            </p:cNvPr>
            <p:cNvSpPr txBox="1"/>
            <p:nvPr/>
          </p:nvSpPr>
          <p:spPr>
            <a:xfrm>
              <a:off x="3330000" y="2496314"/>
              <a:ext cx="2484000" cy="646331"/>
            </a:xfrm>
            <a:prstGeom prst="rect">
              <a:avLst/>
            </a:prstGeom>
            <a:noFill/>
          </p:spPr>
          <p:txBody>
            <a:bodyPr wrap="square" rtlCol="0">
              <a:spAutoFit/>
            </a:bodyPr>
            <a:lstStyle/>
            <a:p>
              <a:r>
                <a:rPr lang="en-US" sz="1200" b="1"/>
                <a:t>Purpose: </a:t>
              </a:r>
              <a:r>
                <a:rPr lang="en-US" sz="1200" b="0" i="0">
                  <a:solidFill>
                    <a:srgbClr val="000000"/>
                  </a:solidFill>
                  <a:effectLst/>
                  <a:latin typeface="Aptos" panose="020B0004020202020204" pitchFamily="34" charset="0"/>
                </a:rPr>
                <a:t>Verify absence of voltage using PESDs at the point of work. </a:t>
              </a:r>
              <a:endParaRPr lang="en-US" sz="1200"/>
            </a:p>
          </p:txBody>
        </p:sp>
        <p:sp>
          <p:nvSpPr>
            <p:cNvPr id="38" name="TextBox 37">
              <a:extLst>
                <a:ext uri="{FF2B5EF4-FFF2-40B4-BE49-F238E27FC236}">
                  <a16:creationId xmlns:a16="http://schemas.microsoft.com/office/drawing/2014/main" id="{828B3D53-465C-1A72-8B0B-A6C33B030E11}"/>
                </a:ext>
              </a:extLst>
            </p:cNvPr>
            <p:cNvSpPr txBox="1"/>
            <p:nvPr/>
          </p:nvSpPr>
          <p:spPr>
            <a:xfrm>
              <a:off x="3330000" y="3182126"/>
              <a:ext cx="2696400" cy="461665"/>
            </a:xfrm>
            <a:prstGeom prst="rect">
              <a:avLst/>
            </a:prstGeom>
            <a:noFill/>
          </p:spPr>
          <p:txBody>
            <a:bodyPr wrap="square" rtlCol="0">
              <a:spAutoFit/>
            </a:bodyPr>
            <a:lstStyle/>
            <a:p>
              <a:r>
                <a:rPr lang="en-US" sz="1200" b="1" i="0">
                  <a:solidFill>
                    <a:srgbClr val="000000"/>
                  </a:solidFill>
                  <a:effectLst/>
                  <a:latin typeface="Aptos" panose="020B0004020202020204" pitchFamily="34" charset="0"/>
                </a:rPr>
                <a:t>Benefit: </a:t>
              </a:r>
              <a:r>
                <a:rPr lang="en-US" sz="1200" b="0" i="0">
                  <a:solidFill>
                    <a:srgbClr val="000000"/>
                  </a:solidFill>
                  <a:effectLst/>
                  <a:latin typeface="Aptos" panose="020B0004020202020204" pitchFamily="34" charset="0"/>
                </a:rPr>
                <a:t>Safely verify de-energization without exposure to live parts. </a:t>
              </a:r>
              <a:endParaRPr lang="en-US" sz="1200"/>
            </a:p>
          </p:txBody>
        </p:sp>
        <p:sp>
          <p:nvSpPr>
            <p:cNvPr id="40" name="TextBox 39">
              <a:extLst>
                <a:ext uri="{FF2B5EF4-FFF2-40B4-BE49-F238E27FC236}">
                  <a16:creationId xmlns:a16="http://schemas.microsoft.com/office/drawing/2014/main" id="{E487AA4D-B6DC-8377-FD0D-B78C8C6794E4}"/>
                </a:ext>
              </a:extLst>
            </p:cNvPr>
            <p:cNvSpPr txBox="1"/>
            <p:nvPr/>
          </p:nvSpPr>
          <p:spPr>
            <a:xfrm>
              <a:off x="6278400" y="2496314"/>
              <a:ext cx="2484000" cy="830997"/>
            </a:xfrm>
            <a:prstGeom prst="rect">
              <a:avLst/>
            </a:prstGeom>
            <a:noFill/>
          </p:spPr>
          <p:txBody>
            <a:bodyPr wrap="square" rtlCol="0">
              <a:spAutoFit/>
            </a:bodyPr>
            <a:lstStyle/>
            <a:p>
              <a:r>
                <a:rPr lang="en-US" sz="1200" b="1"/>
                <a:t>Purpose: </a:t>
              </a:r>
              <a:r>
                <a:rPr lang="en-US" sz="1200" b="0" i="0">
                  <a:solidFill>
                    <a:srgbClr val="000000"/>
                  </a:solidFill>
                  <a:effectLst/>
                  <a:latin typeface="Aptos" panose="020B0004020202020204" pitchFamily="34" charset="0"/>
                </a:rPr>
                <a:t>Provide real-time alerts if energized equipment is approached or unexpected voltage is detected. </a:t>
              </a:r>
              <a:endParaRPr lang="en-US" sz="1200"/>
            </a:p>
          </p:txBody>
        </p:sp>
        <p:sp>
          <p:nvSpPr>
            <p:cNvPr id="41" name="TextBox 40">
              <a:extLst>
                <a:ext uri="{FF2B5EF4-FFF2-40B4-BE49-F238E27FC236}">
                  <a16:creationId xmlns:a16="http://schemas.microsoft.com/office/drawing/2014/main" id="{0CA22FB2-DB21-A542-F6F7-74820C1DF2F5}"/>
                </a:ext>
              </a:extLst>
            </p:cNvPr>
            <p:cNvSpPr txBox="1"/>
            <p:nvPr/>
          </p:nvSpPr>
          <p:spPr>
            <a:xfrm>
              <a:off x="6278400" y="3327311"/>
              <a:ext cx="2484000" cy="646331"/>
            </a:xfrm>
            <a:prstGeom prst="rect">
              <a:avLst/>
            </a:prstGeom>
            <a:noFill/>
          </p:spPr>
          <p:txBody>
            <a:bodyPr wrap="square" rtlCol="0">
              <a:spAutoFit/>
            </a:bodyPr>
            <a:lstStyle/>
            <a:p>
              <a:r>
                <a:rPr lang="en-US" sz="1200" b="1" i="0">
                  <a:solidFill>
                    <a:srgbClr val="000000"/>
                  </a:solidFill>
                  <a:effectLst/>
                  <a:latin typeface="Aptos" panose="020B0004020202020204" pitchFamily="34" charset="0"/>
                </a:rPr>
                <a:t>Benefit: </a:t>
              </a:r>
              <a:r>
                <a:rPr lang="en-US" sz="1200" b="0" i="0">
                  <a:solidFill>
                    <a:srgbClr val="000000"/>
                  </a:solidFill>
                  <a:effectLst/>
                  <a:latin typeface="Aptos" panose="020B0004020202020204" pitchFamily="34" charset="0"/>
                </a:rPr>
                <a:t>Continuous monitoring for unforeseen electrical hazards during work activities. </a:t>
              </a:r>
              <a:endParaRPr lang="en-US" sz="1200"/>
            </a:p>
          </p:txBody>
        </p:sp>
      </p:grpSp>
    </p:spTree>
    <p:extLst>
      <p:ext uri="{BB962C8B-B14F-4D97-AF65-F5344CB8AC3E}">
        <p14:creationId xmlns:p14="http://schemas.microsoft.com/office/powerpoint/2010/main" val="208700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10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2" name="TextBox 1">
            <a:extLst>
              <a:ext uri="{FF2B5EF4-FFF2-40B4-BE49-F238E27FC236}">
                <a16:creationId xmlns:a16="http://schemas.microsoft.com/office/drawing/2014/main" id="{6E4D7E39-05CF-703A-CEAB-784DBC33111C}"/>
              </a:ext>
            </a:extLst>
          </p:cNvPr>
          <p:cNvSpPr txBox="1"/>
          <p:nvPr/>
        </p:nvSpPr>
        <p:spPr>
          <a:xfrm>
            <a:off x="0" y="3445953"/>
            <a:ext cx="8848725" cy="964367"/>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FFCB05"/>
                </a:solidFill>
                <a:latin typeface="Arial Black" panose="020B0A04020102020204" pitchFamily="34" charset="0"/>
              </a:rPr>
              <a:t>cost</a:t>
            </a:r>
            <a:r>
              <a:rPr lang="en-US" sz="3200" b="0" i="0" u="none" strike="noStrike" baseline="30000">
                <a:solidFill>
                  <a:srgbClr val="000000"/>
                </a:solidFill>
                <a:latin typeface="Arial Black" panose="020B0A04020102020204" pitchFamily="34" charset="0"/>
              </a:rPr>
              <a:t> </a:t>
            </a:r>
            <a:r>
              <a:rPr lang="en-US" sz="3200" b="0" i="0" u="none" strike="noStrike" baseline="30000">
                <a:solidFill>
                  <a:srgbClr val="000000"/>
                </a:solidFill>
                <a:latin typeface="Arial" panose="020B0604020202020204" pitchFamily="34" charset="0"/>
              </a:rPr>
              <a:t>of these </a:t>
            </a:r>
            <a:r>
              <a:rPr lang="en-US" sz="3200" b="0" i="0" u="none" strike="noStrike" baseline="30000">
                <a:solidFill>
                  <a:srgbClr val="FFCB05"/>
                </a:solidFill>
                <a:latin typeface="Arial Black" panose="020B0A04020102020204" pitchFamily="34" charset="0"/>
              </a:rPr>
              <a:t>preventable incidents</a:t>
            </a:r>
            <a:r>
              <a:rPr lang="en-US" sz="3200" b="0" i="0" u="none" strike="noStrike" baseline="30000">
                <a:solidFill>
                  <a:srgbClr val="FFCB05"/>
                </a:solidFill>
                <a:latin typeface="Arial" panose="020B0604020202020204" pitchFamily="34" charset="0"/>
              </a:rPr>
              <a:t> </a:t>
            </a:r>
            <a:r>
              <a:rPr lang="en-US" sz="3200" b="0" i="0" u="none" strike="noStrike" baseline="30000">
                <a:solidFill>
                  <a:srgbClr val="000000"/>
                </a:solidFill>
                <a:latin typeface="Arial" panose="020B0604020202020204" pitchFamily="34" charset="0"/>
              </a:rPr>
              <a:t>can cost</a:t>
            </a:r>
            <a:r>
              <a:rPr lang="en-US" sz="3200" b="0" i="0" u="none" strike="noStrike" baseline="30000">
                <a:solidFill>
                  <a:srgbClr val="000000"/>
                </a:solidFill>
                <a:latin typeface="Arial Black" panose="020B0A04020102020204" pitchFamily="34" charset="0"/>
              </a:rPr>
              <a:t> </a:t>
            </a:r>
          </a:p>
          <a:p>
            <a:pPr algn="ctr"/>
            <a:r>
              <a:rPr lang="en-US" sz="3200" b="0" i="0" u="none" strike="noStrike" baseline="30000">
                <a:solidFill>
                  <a:srgbClr val="FFCB05"/>
                </a:solidFill>
                <a:latin typeface="Arial Black" panose="020B0A04020102020204" pitchFamily="34" charset="0"/>
              </a:rPr>
              <a:t>$50,000 - $10 Million+ </a:t>
            </a:r>
          </a:p>
          <a:p>
            <a:endParaRPr lang="en-US"/>
          </a:p>
        </p:txBody>
      </p:sp>
      <p:sp>
        <p:nvSpPr>
          <p:cNvPr id="3" name="TextBox 2">
            <a:extLst>
              <a:ext uri="{FF2B5EF4-FFF2-40B4-BE49-F238E27FC236}">
                <a16:creationId xmlns:a16="http://schemas.microsoft.com/office/drawing/2014/main" id="{E3E91F8C-411A-8843-02FB-B8BC3035D4FB}"/>
              </a:ext>
            </a:extLst>
          </p:cNvPr>
          <p:cNvSpPr txBox="1"/>
          <p:nvPr/>
        </p:nvSpPr>
        <p:spPr>
          <a:xfrm>
            <a:off x="272292" y="1063813"/>
            <a:ext cx="1789762" cy="1384995"/>
          </a:xfrm>
          <a:prstGeom prst="rect">
            <a:avLst/>
          </a:prstGeom>
          <a:noFill/>
        </p:spPr>
        <p:txBody>
          <a:bodyPr wrap="square" rtlCol="0">
            <a:spAutoFit/>
          </a:bodyPr>
          <a:lstStyle/>
          <a:p>
            <a:pPr algn="ctr"/>
            <a:r>
              <a:rPr lang="en-US" sz="4800">
                <a:solidFill>
                  <a:srgbClr val="FFCB05"/>
                </a:solidFill>
                <a:latin typeface="Arial Black" panose="020B0A04020102020204" pitchFamily="34" charset="0"/>
                <a:cs typeface="Arial" panose="020B0604020202020204" pitchFamily="34" charset="0"/>
              </a:rPr>
              <a:t>95%</a:t>
            </a:r>
          </a:p>
          <a:p>
            <a:pPr algn="ctr"/>
            <a:r>
              <a:rPr lang="en-US" sz="1800">
                <a:cs typeface="Arial" panose="020B0604020202020204" pitchFamily="34" charset="0"/>
              </a:rPr>
              <a:t>Of near misses are unreported</a:t>
            </a:r>
          </a:p>
        </p:txBody>
      </p:sp>
      <p:cxnSp>
        <p:nvCxnSpPr>
          <p:cNvPr id="8" name="Straight Connector 7">
            <a:extLst>
              <a:ext uri="{FF2B5EF4-FFF2-40B4-BE49-F238E27FC236}">
                <a16:creationId xmlns:a16="http://schemas.microsoft.com/office/drawing/2014/main" id="{5BE3F064-489C-59E8-E02E-AED6D9C9643D}"/>
              </a:ext>
            </a:extLst>
          </p:cNvPr>
          <p:cNvCxnSpPr>
            <a:cxnSpLocks/>
          </p:cNvCxnSpPr>
          <p:nvPr/>
        </p:nvCxnSpPr>
        <p:spPr>
          <a:xfrm>
            <a:off x="2398700" y="648987"/>
            <a:ext cx="0" cy="2147887"/>
          </a:xfrm>
          <a:prstGeom prst="line">
            <a:avLst/>
          </a:prstGeom>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82F62D2C-EBC0-71A5-C6F8-9077F2245A28}"/>
              </a:ext>
            </a:extLst>
          </p:cNvPr>
          <p:cNvCxnSpPr>
            <a:cxnSpLocks/>
          </p:cNvCxnSpPr>
          <p:nvPr/>
        </p:nvCxnSpPr>
        <p:spPr>
          <a:xfrm>
            <a:off x="6319456" y="684118"/>
            <a:ext cx="0" cy="2098673"/>
          </a:xfrm>
          <a:prstGeom prst="line">
            <a:avLst/>
          </a:prstGeom>
        </p:spPr>
        <p:style>
          <a:lnRef idx="1">
            <a:schemeClr val="accent3"/>
          </a:lnRef>
          <a:fillRef idx="0">
            <a:schemeClr val="accent3"/>
          </a:fillRef>
          <a:effectRef idx="0">
            <a:schemeClr val="accent3"/>
          </a:effectRef>
          <a:fontRef idx="minor">
            <a:schemeClr val="tx1"/>
          </a:fontRef>
        </p:style>
      </p:cxnSp>
      <p:sp>
        <p:nvSpPr>
          <p:cNvPr id="12" name="TextBox 11">
            <a:extLst>
              <a:ext uri="{FF2B5EF4-FFF2-40B4-BE49-F238E27FC236}">
                <a16:creationId xmlns:a16="http://schemas.microsoft.com/office/drawing/2014/main" id="{0037631E-D27F-1C34-67CF-42C0B651BF42}"/>
              </a:ext>
            </a:extLst>
          </p:cNvPr>
          <p:cNvSpPr txBox="1"/>
          <p:nvPr/>
        </p:nvSpPr>
        <p:spPr>
          <a:xfrm>
            <a:off x="6110451" y="733180"/>
            <a:ext cx="3116897" cy="2000548"/>
          </a:xfrm>
          <a:prstGeom prst="rect">
            <a:avLst/>
          </a:prstGeom>
          <a:noFill/>
        </p:spPr>
        <p:txBody>
          <a:bodyPr wrap="square" rtlCol="0">
            <a:spAutoFit/>
          </a:bodyPr>
          <a:lstStyle/>
          <a:p>
            <a:pPr algn="ctr"/>
            <a:r>
              <a:rPr lang="en-US" sz="2000">
                <a:solidFill>
                  <a:srgbClr val="FFCB05"/>
                </a:solidFill>
                <a:latin typeface="Arial Black" panose="020B0A04020102020204" pitchFamily="34" charset="0"/>
                <a:cs typeface="Arial" panose="020B0604020202020204" pitchFamily="34" charset="0"/>
              </a:rPr>
              <a:t>Human Error </a:t>
            </a:r>
          </a:p>
          <a:p>
            <a:pPr algn="ctr"/>
            <a:r>
              <a:rPr lang="en-US" sz="2000">
                <a:cs typeface="Arial" panose="020B0604020202020204" pitchFamily="34" charset="0"/>
              </a:rPr>
              <a:t>is the</a:t>
            </a:r>
          </a:p>
          <a:p>
            <a:pPr algn="ctr"/>
            <a:r>
              <a:rPr lang="en-US" sz="4800">
                <a:solidFill>
                  <a:srgbClr val="FFCB05"/>
                </a:solidFill>
                <a:latin typeface="Arial Black" panose="020B0A04020102020204" pitchFamily="34" charset="0"/>
                <a:cs typeface="Arial" panose="020B0604020202020204" pitchFamily="34" charset="0"/>
              </a:rPr>
              <a:t>#3</a:t>
            </a:r>
          </a:p>
          <a:p>
            <a:pPr algn="ctr"/>
            <a:r>
              <a:rPr lang="en-US" sz="1800">
                <a:cs typeface="Arial" panose="020B0604020202020204" pitchFamily="34" charset="0"/>
              </a:rPr>
              <a:t>Cause of </a:t>
            </a:r>
          </a:p>
          <a:p>
            <a:pPr algn="ctr"/>
            <a:r>
              <a:rPr lang="en-US" sz="1800">
                <a:cs typeface="Arial" panose="020B0604020202020204" pitchFamily="34" charset="0"/>
              </a:rPr>
              <a:t>Workplace Death</a:t>
            </a:r>
          </a:p>
        </p:txBody>
      </p:sp>
      <p:sp>
        <p:nvSpPr>
          <p:cNvPr id="13" name="TextBox 12">
            <a:extLst>
              <a:ext uri="{FF2B5EF4-FFF2-40B4-BE49-F238E27FC236}">
                <a16:creationId xmlns:a16="http://schemas.microsoft.com/office/drawing/2014/main" id="{21633D15-0130-1D88-5B03-5DD306D482B6}"/>
              </a:ext>
            </a:extLst>
          </p:cNvPr>
          <p:cNvSpPr txBox="1"/>
          <p:nvPr/>
        </p:nvSpPr>
        <p:spPr>
          <a:xfrm>
            <a:off x="2696411" y="1601070"/>
            <a:ext cx="3325334" cy="1261884"/>
          </a:xfrm>
          <a:prstGeom prst="rect">
            <a:avLst/>
          </a:prstGeom>
          <a:noFill/>
        </p:spPr>
        <p:txBody>
          <a:bodyPr wrap="square" rtlCol="0">
            <a:spAutoFit/>
          </a:bodyPr>
          <a:lstStyle/>
          <a:p>
            <a:pPr algn="ctr"/>
            <a:r>
              <a:rPr lang="en-US" sz="2000" dirty="0">
                <a:cs typeface="Arial" panose="020B0604020202020204" pitchFamily="34" charset="0"/>
              </a:rPr>
              <a:t>Over  </a:t>
            </a:r>
            <a:r>
              <a:rPr lang="en-US" sz="4000" dirty="0">
                <a:solidFill>
                  <a:srgbClr val="FFCB05"/>
                </a:solidFill>
                <a:latin typeface="Arial Black" panose="020B0A04020102020204" pitchFamily="34" charset="0"/>
                <a:cs typeface="Arial" panose="020B0604020202020204" pitchFamily="34" charset="0"/>
              </a:rPr>
              <a:t>80%</a:t>
            </a:r>
          </a:p>
          <a:p>
            <a:pPr algn="ctr"/>
            <a:r>
              <a:rPr lang="en-US" sz="1800" dirty="0">
                <a:solidFill>
                  <a:schemeClr val="tx1"/>
                </a:solidFill>
                <a:latin typeface="Arial" panose="020B0604020202020204" pitchFamily="34" charset="0"/>
                <a:cs typeface="Arial" panose="020B0604020202020204" pitchFamily="34" charset="0"/>
              </a:rPr>
              <a:t>Of workers confirmed that they had been shocked on the job</a:t>
            </a:r>
            <a:endParaRPr lang="en-US" sz="1800" dirty="0">
              <a:cs typeface="Arial" panose="020B0604020202020204" pitchFamily="34" charset="0"/>
            </a:endParaRPr>
          </a:p>
        </p:txBody>
      </p:sp>
      <p:pic>
        <p:nvPicPr>
          <p:cNvPr id="15" name="Picture 14" descr="A yellow triangle sign with a lightning bolt in the middle&#10;&#10;Description automatically generated">
            <a:extLst>
              <a:ext uri="{FF2B5EF4-FFF2-40B4-BE49-F238E27FC236}">
                <a16:creationId xmlns:a16="http://schemas.microsoft.com/office/drawing/2014/main" id="{4D83E81A-721B-228D-8F94-8785F9521855}"/>
              </a:ext>
            </a:extLst>
          </p:cNvPr>
          <p:cNvPicPr>
            <a:picLocks noChangeAspect="1"/>
          </p:cNvPicPr>
          <p:nvPr/>
        </p:nvPicPr>
        <p:blipFill>
          <a:blip r:embed="rId3"/>
          <a:stretch>
            <a:fillRect/>
          </a:stretch>
        </p:blipFill>
        <p:spPr>
          <a:xfrm>
            <a:off x="3845078" y="648987"/>
            <a:ext cx="1028000" cy="9105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309913" y="183740"/>
            <a:ext cx="8468173" cy="644762"/>
          </a:xfrm>
          <a:prstGeom prst="rect">
            <a:avLst/>
          </a:prstGeom>
          <a:noFill/>
          <a:ln>
            <a:noFill/>
          </a:ln>
        </p:spPr>
        <p:txBody>
          <a:bodyPr spcFirstLastPara="1" wrap="square" lIns="91425" tIns="91425" rIns="91425" bIns="91425" anchor="t" anchorCtr="0">
            <a:spAutoFit/>
          </a:bodyPr>
          <a:lstStyle/>
          <a:p>
            <a:pPr defTabSz="685800">
              <a:lnSpc>
                <a:spcPct val="115000"/>
              </a:lnSpc>
              <a:buClrTx/>
            </a:pPr>
            <a:r>
              <a:rPr lang="en" sz="2600" b="1" kern="1200" dirty="0">
                <a:solidFill>
                  <a:schemeClr val="tx1"/>
                </a:solidFill>
                <a:latin typeface="Arial Black" panose="020B0A04020102020204" pitchFamily="34" charset="0"/>
                <a:ea typeface="Hind"/>
                <a:cs typeface="Hind"/>
                <a:sym typeface="Hind"/>
              </a:rPr>
              <a:t>Proxxi by Grace </a:t>
            </a:r>
            <a:r>
              <a:rPr lang="en-US" sz="2600" b="1" dirty="0">
                <a:latin typeface="Arial Black" panose="020B0A04020102020204" pitchFamily="34" charset="0"/>
                <a:ea typeface="Hind"/>
                <a:cs typeface="Hind"/>
                <a:sym typeface="Hind"/>
              </a:rPr>
              <a:t>-</a:t>
            </a:r>
            <a:r>
              <a:rPr lang="en" sz="2600" b="1" kern="1200" dirty="0">
                <a:solidFill>
                  <a:schemeClr val="tx1"/>
                </a:solidFill>
                <a:latin typeface="Arial Black" panose="020B0A04020102020204" pitchFamily="34" charset="0"/>
                <a:ea typeface="Hind"/>
                <a:cs typeface="Hind"/>
                <a:sym typeface="Hind"/>
              </a:rPr>
              <a:t> </a:t>
            </a:r>
            <a:r>
              <a:rPr lang="en" sz="2600" b="1" kern="1200" dirty="0">
                <a:solidFill>
                  <a:srgbClr val="FFCB05"/>
                </a:solidFill>
                <a:highlight>
                  <a:prstClr val="white"/>
                </a:highlight>
                <a:latin typeface="Arial Black" panose="020B0A04020102020204" pitchFamily="34" charset="0"/>
                <a:ea typeface="Hind"/>
                <a:cs typeface="Hind"/>
                <a:sym typeface="Hind"/>
              </a:rPr>
              <a:t>An Added Layer of Safety</a:t>
            </a:r>
            <a:endParaRPr sz="2600" b="1" kern="1200" dirty="0">
              <a:solidFill>
                <a:srgbClr val="FFCB05"/>
              </a:solidFill>
              <a:latin typeface="Arial Black" panose="020B0A04020102020204" pitchFamily="34" charset="0"/>
              <a:ea typeface="Hind"/>
              <a:cs typeface="Hind"/>
              <a:sym typeface="Hind"/>
            </a:endParaRPr>
          </a:p>
        </p:txBody>
      </p:sp>
      <p:sp>
        <p:nvSpPr>
          <p:cNvPr id="5" name="TextBox 4">
            <a:extLst>
              <a:ext uri="{FF2B5EF4-FFF2-40B4-BE49-F238E27FC236}">
                <a16:creationId xmlns:a16="http://schemas.microsoft.com/office/drawing/2014/main" id="{55EAC86F-64FF-C70E-997A-43F000254385}"/>
              </a:ext>
            </a:extLst>
          </p:cNvPr>
          <p:cNvSpPr txBox="1"/>
          <p:nvPr/>
        </p:nvSpPr>
        <p:spPr>
          <a:xfrm>
            <a:off x="1138407" y="2741701"/>
            <a:ext cx="2638698" cy="738664"/>
          </a:xfrm>
          <a:prstGeom prst="rect">
            <a:avLst/>
          </a:prstGeom>
          <a:noFill/>
        </p:spPr>
        <p:txBody>
          <a:bodyPr wrap="square" rtlCol="0">
            <a:spAutoFit/>
          </a:bodyPr>
          <a:lstStyle/>
          <a:p>
            <a:r>
              <a:rPr lang="en-US" b="1" dirty="0"/>
              <a:t>Mute: Silence alarms when workers acknowledge they are working energized</a:t>
            </a:r>
          </a:p>
        </p:txBody>
      </p:sp>
      <p:sp>
        <p:nvSpPr>
          <p:cNvPr id="9" name="TextBox 8">
            <a:extLst>
              <a:ext uri="{FF2B5EF4-FFF2-40B4-BE49-F238E27FC236}">
                <a16:creationId xmlns:a16="http://schemas.microsoft.com/office/drawing/2014/main" id="{01FA8674-25BC-4D3C-AD26-4D0D09EEBB49}"/>
              </a:ext>
            </a:extLst>
          </p:cNvPr>
          <p:cNvSpPr txBox="1"/>
          <p:nvPr/>
        </p:nvSpPr>
        <p:spPr>
          <a:xfrm>
            <a:off x="1138407" y="3794332"/>
            <a:ext cx="2638698" cy="523220"/>
          </a:xfrm>
          <a:prstGeom prst="rect">
            <a:avLst/>
          </a:prstGeom>
          <a:noFill/>
        </p:spPr>
        <p:txBody>
          <a:bodyPr wrap="square" rtlCol="0">
            <a:spAutoFit/>
          </a:bodyPr>
          <a:lstStyle/>
          <a:p>
            <a:r>
              <a:rPr lang="en-US" b="1" dirty="0"/>
              <a:t>Compatibility:</a:t>
            </a:r>
          </a:p>
          <a:p>
            <a:r>
              <a:rPr lang="en-US" b="1" dirty="0"/>
              <a:t>iOS &amp; Android Capable</a:t>
            </a:r>
          </a:p>
        </p:txBody>
      </p:sp>
      <p:sp>
        <p:nvSpPr>
          <p:cNvPr id="14" name="TextBox 13">
            <a:extLst>
              <a:ext uri="{FF2B5EF4-FFF2-40B4-BE49-F238E27FC236}">
                <a16:creationId xmlns:a16="http://schemas.microsoft.com/office/drawing/2014/main" id="{9FBDB3EF-DCB9-8C60-DF35-F8EE397CD615}"/>
              </a:ext>
            </a:extLst>
          </p:cNvPr>
          <p:cNvSpPr txBox="1"/>
          <p:nvPr/>
        </p:nvSpPr>
        <p:spPr>
          <a:xfrm>
            <a:off x="1151370" y="2110459"/>
            <a:ext cx="2638698" cy="307777"/>
          </a:xfrm>
          <a:prstGeom prst="rect">
            <a:avLst/>
          </a:prstGeom>
          <a:noFill/>
        </p:spPr>
        <p:txBody>
          <a:bodyPr wrap="square" rtlCol="0">
            <a:spAutoFit/>
          </a:bodyPr>
          <a:lstStyle/>
          <a:p>
            <a:r>
              <a:rPr lang="en-US" b="1" dirty="0"/>
              <a:t>Non-Conductive Material</a:t>
            </a:r>
            <a:endParaRPr lang="en-US" dirty="0"/>
          </a:p>
        </p:txBody>
      </p:sp>
      <p:pic>
        <p:nvPicPr>
          <p:cNvPr id="17" name="Picture 16" descr="A yellow line art of a black background&#10;&#10;Description automatically generated with medium confidence">
            <a:extLst>
              <a:ext uri="{FF2B5EF4-FFF2-40B4-BE49-F238E27FC236}">
                <a16:creationId xmlns:a16="http://schemas.microsoft.com/office/drawing/2014/main" id="{1C0980D5-C7D0-E198-7732-8FEF5F86D01C}"/>
              </a:ext>
            </a:extLst>
          </p:cNvPr>
          <p:cNvPicPr>
            <a:picLocks noChangeAspect="1"/>
          </p:cNvPicPr>
          <p:nvPr/>
        </p:nvPicPr>
        <p:blipFill rotWithShape="1">
          <a:blip r:embed="rId3"/>
          <a:srcRect r="76104" b="72235"/>
          <a:stretch/>
        </p:blipFill>
        <p:spPr>
          <a:xfrm>
            <a:off x="565399" y="1184412"/>
            <a:ext cx="546430" cy="550359"/>
          </a:xfrm>
          <a:prstGeom prst="rect">
            <a:avLst/>
          </a:prstGeom>
        </p:spPr>
      </p:pic>
      <p:pic>
        <p:nvPicPr>
          <p:cNvPr id="18" name="Picture 17" descr="A yellow line art of a black background&#10;&#10;Description automatically generated with medium confidence">
            <a:extLst>
              <a:ext uri="{FF2B5EF4-FFF2-40B4-BE49-F238E27FC236}">
                <a16:creationId xmlns:a16="http://schemas.microsoft.com/office/drawing/2014/main" id="{F46C586E-F0C6-5583-08CC-7C8E1AA22B70}"/>
              </a:ext>
            </a:extLst>
          </p:cNvPr>
          <p:cNvPicPr>
            <a:picLocks noChangeAspect="1"/>
          </p:cNvPicPr>
          <p:nvPr/>
        </p:nvPicPr>
        <p:blipFill rotWithShape="1">
          <a:blip r:embed="rId3"/>
          <a:srcRect t="38188" r="69758" b="34047"/>
          <a:stretch/>
        </p:blipFill>
        <p:spPr>
          <a:xfrm>
            <a:off x="633191" y="2885492"/>
            <a:ext cx="546430" cy="434871"/>
          </a:xfrm>
          <a:prstGeom prst="rect">
            <a:avLst/>
          </a:prstGeom>
        </p:spPr>
      </p:pic>
      <p:pic>
        <p:nvPicPr>
          <p:cNvPr id="19" name="Picture 18" descr="A yellow line art of a black background&#10;&#10;Description automatically generated with medium confidence">
            <a:extLst>
              <a:ext uri="{FF2B5EF4-FFF2-40B4-BE49-F238E27FC236}">
                <a16:creationId xmlns:a16="http://schemas.microsoft.com/office/drawing/2014/main" id="{8EFB7412-1670-9ED5-B9E5-CCC8F5E3DD90}"/>
              </a:ext>
            </a:extLst>
          </p:cNvPr>
          <p:cNvPicPr>
            <a:picLocks noChangeAspect="1"/>
          </p:cNvPicPr>
          <p:nvPr/>
        </p:nvPicPr>
        <p:blipFill rotWithShape="1">
          <a:blip r:embed="rId3"/>
          <a:srcRect t="68767" r="73601"/>
          <a:stretch/>
        </p:blipFill>
        <p:spPr>
          <a:xfrm>
            <a:off x="574968" y="3673940"/>
            <a:ext cx="556087" cy="570296"/>
          </a:xfrm>
          <a:prstGeom prst="rect">
            <a:avLst/>
          </a:prstGeom>
        </p:spPr>
      </p:pic>
      <p:pic>
        <p:nvPicPr>
          <p:cNvPr id="20" name="Picture 19" descr="A yellow line art of icons&#10;&#10;Description automatically generated with medium confidence">
            <a:extLst>
              <a:ext uri="{FF2B5EF4-FFF2-40B4-BE49-F238E27FC236}">
                <a16:creationId xmlns:a16="http://schemas.microsoft.com/office/drawing/2014/main" id="{05B2CF7F-C9E7-07D2-5CD2-BBC128CFC52C}"/>
              </a:ext>
            </a:extLst>
          </p:cNvPr>
          <p:cNvPicPr>
            <a:picLocks noChangeAspect="1"/>
          </p:cNvPicPr>
          <p:nvPr/>
        </p:nvPicPr>
        <p:blipFill rotWithShape="1">
          <a:blip r:embed="rId4"/>
          <a:srcRect l="30407" t="38188" r="49367" b="36357"/>
          <a:stretch/>
        </p:blipFill>
        <p:spPr>
          <a:xfrm>
            <a:off x="602298" y="1984489"/>
            <a:ext cx="501429" cy="547037"/>
          </a:xfrm>
          <a:prstGeom prst="rect">
            <a:avLst/>
          </a:prstGeom>
        </p:spPr>
      </p:pic>
      <p:cxnSp>
        <p:nvCxnSpPr>
          <p:cNvPr id="21" name="Connector: Elbow 20">
            <a:extLst>
              <a:ext uri="{FF2B5EF4-FFF2-40B4-BE49-F238E27FC236}">
                <a16:creationId xmlns:a16="http://schemas.microsoft.com/office/drawing/2014/main" id="{CB3C5B34-D035-BF10-2544-5BF587CECDDF}"/>
              </a:ext>
            </a:extLst>
          </p:cNvPr>
          <p:cNvCxnSpPr>
            <a:cxnSpLocks/>
          </p:cNvCxnSpPr>
          <p:nvPr/>
        </p:nvCxnSpPr>
        <p:spPr>
          <a:xfrm>
            <a:off x="3666191" y="1311381"/>
            <a:ext cx="2028188" cy="21566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ABE6AFE-E0AD-B735-8C15-4CD7827768FB}"/>
              </a:ext>
            </a:extLst>
          </p:cNvPr>
          <p:cNvCxnSpPr>
            <a:cxnSpLocks/>
          </p:cNvCxnSpPr>
          <p:nvPr/>
        </p:nvCxnSpPr>
        <p:spPr>
          <a:xfrm flipV="1">
            <a:off x="3347155" y="3616452"/>
            <a:ext cx="2347224" cy="570295"/>
          </a:xfrm>
          <a:prstGeom prst="bentConnector3">
            <a:avLst>
              <a:gd name="adj1" fmla="val 100319"/>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783075F-2253-54CA-0B92-4D4CC4E91307}"/>
              </a:ext>
            </a:extLst>
          </p:cNvPr>
          <p:cNvCxnSpPr>
            <a:cxnSpLocks/>
          </p:cNvCxnSpPr>
          <p:nvPr/>
        </p:nvCxnSpPr>
        <p:spPr>
          <a:xfrm>
            <a:off x="3390900" y="2264347"/>
            <a:ext cx="13239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977858A-67C0-6744-EEDF-890983CE4D4E}"/>
              </a:ext>
            </a:extLst>
          </p:cNvPr>
          <p:cNvCxnSpPr>
            <a:cxnSpLocks/>
          </p:cNvCxnSpPr>
          <p:nvPr/>
        </p:nvCxnSpPr>
        <p:spPr>
          <a:xfrm>
            <a:off x="3600450" y="2885492"/>
            <a:ext cx="11144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A760ABF-A57C-F204-1B7D-4D4F5B440196}"/>
              </a:ext>
            </a:extLst>
          </p:cNvPr>
          <p:cNvSpPr txBox="1"/>
          <p:nvPr/>
        </p:nvSpPr>
        <p:spPr>
          <a:xfrm>
            <a:off x="1138407" y="1110526"/>
            <a:ext cx="2638698" cy="738664"/>
          </a:xfrm>
          <a:prstGeom prst="rect">
            <a:avLst/>
          </a:prstGeom>
          <a:noFill/>
        </p:spPr>
        <p:txBody>
          <a:bodyPr wrap="square" rtlCol="0">
            <a:spAutoFit/>
          </a:bodyPr>
          <a:lstStyle/>
          <a:p>
            <a:r>
              <a:rPr lang="en-US" b="1" dirty="0"/>
              <a:t>Multi-Voltage: Enable users to calibrate warnings on the fly from 480V – 500kV</a:t>
            </a:r>
          </a:p>
        </p:txBody>
      </p:sp>
      <p:pic>
        <p:nvPicPr>
          <p:cNvPr id="26" name="Google Shape;243;p43">
            <a:extLst>
              <a:ext uri="{FF2B5EF4-FFF2-40B4-BE49-F238E27FC236}">
                <a16:creationId xmlns:a16="http://schemas.microsoft.com/office/drawing/2014/main" id="{EB1B2652-5899-76D0-FD62-62FAAB854368}"/>
              </a:ext>
            </a:extLst>
          </p:cNvPr>
          <p:cNvPicPr preferRelativeResize="0"/>
          <p:nvPr/>
        </p:nvPicPr>
        <p:blipFill rotWithShape="1">
          <a:blip r:embed="rId5">
            <a:alphaModFix/>
          </a:blip>
          <a:srcRect l="573" r="563"/>
          <a:stretch/>
        </p:blipFill>
        <p:spPr>
          <a:xfrm>
            <a:off x="4727705" y="1555882"/>
            <a:ext cx="2238148" cy="2022077"/>
          </a:xfrm>
          <a:prstGeom prst="rect">
            <a:avLst/>
          </a:prstGeom>
          <a:noFill/>
          <a:ln>
            <a:noFill/>
          </a:ln>
          <a:effectLst/>
        </p:spPr>
      </p:pic>
      <p:pic>
        <p:nvPicPr>
          <p:cNvPr id="28" name="Picture 27" descr="A screen shot of a phone&#10;&#10;Description automatically generated">
            <a:extLst>
              <a:ext uri="{FF2B5EF4-FFF2-40B4-BE49-F238E27FC236}">
                <a16:creationId xmlns:a16="http://schemas.microsoft.com/office/drawing/2014/main" id="{B4368265-8CD4-C44B-1BF6-F85A2D9E027A}"/>
              </a:ext>
            </a:extLst>
          </p:cNvPr>
          <p:cNvPicPr>
            <a:picLocks noChangeAspect="1"/>
          </p:cNvPicPr>
          <p:nvPr/>
        </p:nvPicPr>
        <p:blipFill>
          <a:blip r:embed="rId6"/>
          <a:stretch>
            <a:fillRect/>
          </a:stretch>
        </p:blipFill>
        <p:spPr>
          <a:xfrm>
            <a:off x="6723189" y="981641"/>
            <a:ext cx="1937016" cy="3431875"/>
          </a:xfrm>
          <a:prstGeom prst="rect">
            <a:avLst/>
          </a:prstGeom>
        </p:spPr>
      </p:pic>
      <p:pic>
        <p:nvPicPr>
          <p:cNvPr id="29" name="Picture 28" descr="A screenshot of a phone&#10;&#10;AI-generated content may be incorrect.">
            <a:extLst>
              <a:ext uri="{FF2B5EF4-FFF2-40B4-BE49-F238E27FC236}">
                <a16:creationId xmlns:a16="http://schemas.microsoft.com/office/drawing/2014/main" id="{E0F81922-55F2-8257-A218-D5F3D935FE6A}"/>
              </a:ext>
            </a:extLst>
          </p:cNvPr>
          <p:cNvPicPr>
            <a:picLocks noChangeAspect="1"/>
          </p:cNvPicPr>
          <p:nvPr/>
        </p:nvPicPr>
        <p:blipFill>
          <a:blip r:embed="rId7">
            <a:extLst>
              <a:ext uri="{28A0092B-C50C-407E-A947-70E740481C1C}">
                <a14:useLocalDpi xmlns:a14="http://schemas.microsoft.com/office/drawing/2010/main" val="0"/>
              </a:ext>
            </a:extLst>
          </a:blip>
          <a:srcRect l="6404" r="8130"/>
          <a:stretch/>
        </p:blipFill>
        <p:spPr>
          <a:xfrm>
            <a:off x="6997217" y="1654744"/>
            <a:ext cx="1349515" cy="245481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9584C0B3-55E9-95B1-7143-24B0B0122A68}"/>
            </a:ext>
          </a:extLst>
        </p:cNvPr>
        <p:cNvGrpSpPr/>
        <p:nvPr/>
      </p:nvGrpSpPr>
      <p:grpSpPr>
        <a:xfrm>
          <a:off x="0" y="0"/>
          <a:ext cx="0" cy="0"/>
          <a:chOff x="0" y="0"/>
          <a:chExt cx="0" cy="0"/>
        </a:xfrm>
      </p:grpSpPr>
      <p:sp>
        <p:nvSpPr>
          <p:cNvPr id="154" name="Google Shape;154;p31">
            <a:extLst>
              <a:ext uri="{FF2B5EF4-FFF2-40B4-BE49-F238E27FC236}">
                <a16:creationId xmlns:a16="http://schemas.microsoft.com/office/drawing/2014/main" id="{BF8F5238-4E9C-19B3-A630-830114AC5093}"/>
              </a:ext>
            </a:extLst>
          </p:cNvPr>
          <p:cNvSpPr txBox="1"/>
          <p:nvPr/>
        </p:nvSpPr>
        <p:spPr>
          <a:xfrm>
            <a:off x="235500" y="169487"/>
            <a:ext cx="7232100" cy="71555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3000" b="1" dirty="0">
                <a:solidFill>
                  <a:srgbClr val="202124"/>
                </a:solidFill>
                <a:highlight>
                  <a:schemeClr val="lt1"/>
                </a:highlight>
                <a:latin typeface="Arial Black" panose="020B0A04020102020204" pitchFamily="34" charset="0"/>
                <a:ea typeface="Hind"/>
                <a:cs typeface="Hind"/>
                <a:sym typeface="Hind"/>
              </a:rPr>
              <a:t>Proxxi by Grace - </a:t>
            </a:r>
            <a:r>
              <a:rPr lang="en" sz="3000" b="1" dirty="0">
                <a:solidFill>
                  <a:srgbClr val="FFCB05"/>
                </a:solidFill>
                <a:highlight>
                  <a:schemeClr val="lt1"/>
                </a:highlight>
                <a:latin typeface="Arial Black" panose="020B0A04020102020204" pitchFamily="34" charset="0"/>
                <a:ea typeface="Hind"/>
                <a:cs typeface="Hind"/>
                <a:sym typeface="Hind"/>
              </a:rPr>
              <a:t>How it Works</a:t>
            </a:r>
            <a:endParaRPr sz="3000" b="1" dirty="0">
              <a:solidFill>
                <a:srgbClr val="FFCB05"/>
              </a:solidFill>
              <a:latin typeface="Arial Black" panose="020B0A04020102020204" pitchFamily="34" charset="0"/>
              <a:ea typeface="Hind"/>
              <a:cs typeface="Hind"/>
              <a:sym typeface="Hind"/>
            </a:endParaRPr>
          </a:p>
        </p:txBody>
      </p:sp>
      <p:sp>
        <p:nvSpPr>
          <p:cNvPr id="2" name="TextBox 1">
            <a:extLst>
              <a:ext uri="{FF2B5EF4-FFF2-40B4-BE49-F238E27FC236}">
                <a16:creationId xmlns:a16="http://schemas.microsoft.com/office/drawing/2014/main" id="{930B01AB-1E1A-484A-08D8-C2028D42FB8A}"/>
              </a:ext>
            </a:extLst>
          </p:cNvPr>
          <p:cNvSpPr txBox="1"/>
          <p:nvPr/>
        </p:nvSpPr>
        <p:spPr>
          <a:xfrm>
            <a:off x="2653130" y="1380312"/>
            <a:ext cx="6033669" cy="267765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chemeClr val="tx1"/>
                </a:solidFill>
              </a:rPr>
              <a:t>How Alerts Work: </a:t>
            </a:r>
            <a:r>
              <a:rPr lang="en-US" dirty="0"/>
              <a:t>The band senses electric field strength—not actual voltage or distance. Settings adjust the field strength needed to trigger an alert. Higher voltages alert from farther away; lower voltages require closer proximity.</a:t>
            </a:r>
          </a:p>
          <a:p>
            <a:pPr marL="285750" indent="-285750">
              <a:buFont typeface="Arial" panose="020B0604020202020204" pitchFamily="34" charset="0"/>
              <a:buChar char="•"/>
            </a:pPr>
            <a:endParaRPr lang="en-US" b="1" dirty="0">
              <a:solidFill>
                <a:srgbClr val="FFCB05"/>
              </a:solidFill>
            </a:endParaRPr>
          </a:p>
          <a:p>
            <a:pPr marL="285750" indent="-285750">
              <a:buFont typeface="Arial" panose="020B0604020202020204" pitchFamily="34" charset="0"/>
              <a:buChar char="•"/>
            </a:pPr>
            <a:r>
              <a:rPr lang="en-US" b="1" dirty="0">
                <a:solidFill>
                  <a:schemeClr val="tx1"/>
                </a:solidFill>
              </a:rPr>
              <a:t>Default Setting: </a:t>
            </a:r>
            <a:r>
              <a:rPr lang="en-US" dirty="0"/>
              <a:t>By default, the band’s 480V setting triggers alerts at distances equivalent to 480V field strength—18 in for the initial alert, 12 in for the high alert.</a:t>
            </a:r>
          </a:p>
          <a:p>
            <a:endParaRPr lang="en-US" b="1" dirty="0">
              <a:solidFill>
                <a:srgbClr val="FFCB05"/>
              </a:solidFill>
            </a:endParaRPr>
          </a:p>
          <a:p>
            <a:pPr marL="285750" lvl="2" indent="-285750">
              <a:buFont typeface="Arial" panose="020B0604020202020204" pitchFamily="34" charset="0"/>
              <a:buChar char="•"/>
            </a:pPr>
            <a:r>
              <a:rPr lang="en-US" b="1" dirty="0">
                <a:solidFill>
                  <a:schemeClr val="tx1"/>
                </a:solidFill>
              </a:rPr>
              <a:t>Adjustable Sensitivity: </a:t>
            </a:r>
            <a:r>
              <a:rPr lang="en-US" dirty="0"/>
              <a:t>Voltage sensitivity can be changed in the app. Each setting adjusts the alert threshold to match the voltage level of the equipment being worked on.</a:t>
            </a:r>
          </a:p>
        </p:txBody>
      </p:sp>
      <p:pic>
        <p:nvPicPr>
          <p:cNvPr id="3" name="Picture 2">
            <a:extLst>
              <a:ext uri="{FF2B5EF4-FFF2-40B4-BE49-F238E27FC236}">
                <a16:creationId xmlns:a16="http://schemas.microsoft.com/office/drawing/2014/main" id="{8BA7404A-B333-84DE-6BFC-401CD9872349}"/>
              </a:ext>
            </a:extLst>
          </p:cNvPr>
          <p:cNvPicPr>
            <a:picLocks noChangeAspect="1"/>
          </p:cNvPicPr>
          <p:nvPr/>
        </p:nvPicPr>
        <p:blipFill>
          <a:blip r:embed="rId3"/>
          <a:srcRect/>
          <a:stretch/>
        </p:blipFill>
        <p:spPr>
          <a:xfrm>
            <a:off x="0" y="406841"/>
            <a:ext cx="3018937" cy="4329817"/>
          </a:xfrm>
          <a:prstGeom prst="rect">
            <a:avLst/>
          </a:prstGeom>
        </p:spPr>
      </p:pic>
    </p:spTree>
    <p:extLst>
      <p:ext uri="{BB962C8B-B14F-4D97-AF65-F5344CB8AC3E}">
        <p14:creationId xmlns:p14="http://schemas.microsoft.com/office/powerpoint/2010/main" val="2719037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1"/>
          <p:cNvSpPr txBox="1"/>
          <p:nvPr/>
        </p:nvSpPr>
        <p:spPr>
          <a:xfrm>
            <a:off x="235500" y="169487"/>
            <a:ext cx="7232100" cy="71555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3000" b="1" dirty="0">
                <a:solidFill>
                  <a:srgbClr val="202124"/>
                </a:solidFill>
                <a:highlight>
                  <a:schemeClr val="lt1"/>
                </a:highlight>
                <a:latin typeface="Arial Black" panose="020B0A04020102020204" pitchFamily="34" charset="0"/>
                <a:ea typeface="Hind"/>
                <a:cs typeface="Hind"/>
                <a:sym typeface="Hind"/>
              </a:rPr>
              <a:t>Proxxi by Grace - </a:t>
            </a:r>
            <a:r>
              <a:rPr lang="en" sz="3000" b="1" dirty="0">
                <a:solidFill>
                  <a:srgbClr val="FFCB05"/>
                </a:solidFill>
                <a:highlight>
                  <a:schemeClr val="lt1"/>
                </a:highlight>
                <a:latin typeface="Arial Black" panose="020B0A04020102020204" pitchFamily="34" charset="0"/>
                <a:ea typeface="Hind"/>
                <a:cs typeface="Hind"/>
                <a:sym typeface="Hind"/>
              </a:rPr>
              <a:t>How it Works</a:t>
            </a:r>
            <a:endParaRPr sz="3000" b="1" dirty="0">
              <a:solidFill>
                <a:srgbClr val="FFCB05"/>
              </a:solidFill>
              <a:latin typeface="Arial Black" panose="020B0A04020102020204" pitchFamily="34" charset="0"/>
              <a:ea typeface="Hind"/>
              <a:cs typeface="Hind"/>
              <a:sym typeface="Hind"/>
            </a:endParaRPr>
          </a:p>
        </p:txBody>
      </p:sp>
      <p:pic>
        <p:nvPicPr>
          <p:cNvPr id="155" name="Google Shape;155;p31"/>
          <p:cNvPicPr preferRelativeResize="0"/>
          <p:nvPr/>
        </p:nvPicPr>
        <p:blipFill rotWithShape="1">
          <a:blip r:embed="rId3">
            <a:alphaModFix/>
          </a:blip>
          <a:srcRect r="42049"/>
          <a:stretch/>
        </p:blipFill>
        <p:spPr>
          <a:xfrm>
            <a:off x="405700" y="1143400"/>
            <a:ext cx="4550124" cy="3235801"/>
          </a:xfrm>
          <a:prstGeom prst="rect">
            <a:avLst/>
          </a:prstGeom>
          <a:noFill/>
          <a:ln>
            <a:noFill/>
          </a:ln>
        </p:spPr>
      </p:pic>
      <p:pic>
        <p:nvPicPr>
          <p:cNvPr id="156" name="Google Shape;156;p31"/>
          <p:cNvPicPr preferRelativeResize="0"/>
          <p:nvPr/>
        </p:nvPicPr>
        <p:blipFill>
          <a:blip r:embed="rId4">
            <a:alphaModFix/>
          </a:blip>
          <a:stretch>
            <a:fillRect/>
          </a:stretch>
        </p:blipFill>
        <p:spPr>
          <a:xfrm>
            <a:off x="334174" y="1660126"/>
            <a:ext cx="3923525" cy="2559700"/>
          </a:xfrm>
          <a:prstGeom prst="rect">
            <a:avLst/>
          </a:prstGeom>
          <a:noFill/>
          <a:ln>
            <a:noFill/>
          </a:ln>
        </p:spPr>
      </p:pic>
      <p:pic>
        <p:nvPicPr>
          <p:cNvPr id="157" name="Google Shape;157;p31"/>
          <p:cNvPicPr preferRelativeResize="0"/>
          <p:nvPr/>
        </p:nvPicPr>
        <p:blipFill>
          <a:blip r:embed="rId5">
            <a:alphaModFix/>
          </a:blip>
          <a:stretch>
            <a:fillRect/>
          </a:stretch>
        </p:blipFill>
        <p:spPr>
          <a:xfrm>
            <a:off x="4257699" y="1578225"/>
            <a:ext cx="645550" cy="2303050"/>
          </a:xfrm>
          <a:prstGeom prst="rect">
            <a:avLst/>
          </a:prstGeom>
          <a:noFill/>
          <a:ln>
            <a:noFill/>
          </a:ln>
        </p:spPr>
      </p:pic>
      <p:sp>
        <p:nvSpPr>
          <p:cNvPr id="158" name="Google Shape;158;p31"/>
          <p:cNvSpPr txBox="1"/>
          <p:nvPr/>
        </p:nvSpPr>
        <p:spPr>
          <a:xfrm>
            <a:off x="4955825" y="1499100"/>
            <a:ext cx="3016800" cy="1892796"/>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b="1" dirty="0">
                <a:latin typeface="Arial" panose="020B0604020202020204" pitchFamily="34" charset="0"/>
                <a:ea typeface="Hind"/>
                <a:cs typeface="Arial" panose="020B0604020202020204" pitchFamily="34" charset="0"/>
                <a:sym typeface="Hind"/>
              </a:rPr>
              <a:t>Initial Alert: </a:t>
            </a:r>
            <a:r>
              <a:rPr lang="en" sz="1200" dirty="0">
                <a:latin typeface="Arial" panose="020B0604020202020204" pitchFamily="34" charset="0"/>
                <a:ea typeface="Hind"/>
                <a:cs typeface="Arial" panose="020B0604020202020204" pitchFamily="34" charset="0"/>
                <a:sym typeface="Hind"/>
              </a:rPr>
              <a:t>Voltage will alert as you enter the initial alert zone. </a:t>
            </a:r>
            <a:endParaRPr sz="1200" dirty="0">
              <a:latin typeface="Arial" panose="020B0604020202020204" pitchFamily="34" charset="0"/>
              <a:ea typeface="Hind"/>
              <a:cs typeface="Arial" panose="020B0604020202020204" pitchFamily="34" charset="0"/>
              <a:sym typeface="Hind"/>
            </a:endParaRPr>
          </a:p>
          <a:p>
            <a:pPr marL="0" lvl="0" indent="0" algn="l" rtl="0">
              <a:lnSpc>
                <a:spcPct val="100000"/>
              </a:lnSpc>
              <a:spcBef>
                <a:spcPts val="1000"/>
              </a:spcBef>
              <a:spcAft>
                <a:spcPts val="0"/>
              </a:spcAft>
              <a:buNone/>
            </a:pPr>
            <a:r>
              <a:rPr lang="en" sz="1200" dirty="0">
                <a:latin typeface="Arial" panose="020B0604020202020204" pitchFamily="34" charset="0"/>
                <a:ea typeface="Hind"/>
                <a:cs typeface="Arial" panose="020B0604020202020204" pitchFamily="34" charset="0"/>
                <a:sym typeface="Hind"/>
              </a:rPr>
              <a:t>The alert consists of haptic feedback (vibrations) well as audible and visual alerts. </a:t>
            </a:r>
            <a:endParaRPr sz="1200" dirty="0">
              <a:latin typeface="Arial" panose="020B0604020202020204" pitchFamily="34" charset="0"/>
              <a:ea typeface="Hind"/>
              <a:cs typeface="Arial" panose="020B0604020202020204" pitchFamily="34" charset="0"/>
              <a:sym typeface="Hind"/>
            </a:endParaRPr>
          </a:p>
          <a:p>
            <a:pPr marL="0" lvl="0" indent="0" algn="l" rtl="0">
              <a:lnSpc>
                <a:spcPct val="100000"/>
              </a:lnSpc>
              <a:spcBef>
                <a:spcPts val="1000"/>
              </a:spcBef>
              <a:spcAft>
                <a:spcPts val="1000"/>
              </a:spcAft>
              <a:buNone/>
            </a:pPr>
            <a:r>
              <a:rPr lang="en" sz="1200" dirty="0">
                <a:latin typeface="Arial" panose="020B0604020202020204" pitchFamily="34" charset="0"/>
                <a:ea typeface="Hind"/>
                <a:cs typeface="Arial" panose="020B0604020202020204" pitchFamily="34" charset="0"/>
                <a:sym typeface="Hind"/>
              </a:rPr>
              <a:t>These alerts increase in frequency as you near the limits of approach</a:t>
            </a:r>
            <a:endParaRPr sz="1200" dirty="0">
              <a:latin typeface="Arial" panose="020B0604020202020204" pitchFamily="34" charset="0"/>
              <a:ea typeface="Hind"/>
              <a:cs typeface="Arial" panose="020B0604020202020204" pitchFamily="34" charset="0"/>
              <a:sym typeface="Hind"/>
            </a:endParaRPr>
          </a:p>
        </p:txBody>
      </p:sp>
      <p:sp>
        <p:nvSpPr>
          <p:cNvPr id="159" name="Google Shape;159;p31"/>
          <p:cNvSpPr txBox="1"/>
          <p:nvPr/>
        </p:nvSpPr>
        <p:spPr>
          <a:xfrm>
            <a:off x="4955825" y="3276650"/>
            <a:ext cx="3016800" cy="95407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dirty="0">
                <a:latin typeface="Arial" panose="020B0604020202020204" pitchFamily="34" charset="0"/>
                <a:ea typeface="Hind"/>
                <a:cs typeface="Arial" panose="020B0604020202020204" pitchFamily="34" charset="0"/>
                <a:sym typeface="Hind"/>
              </a:rPr>
              <a:t>High Alert: </a:t>
            </a:r>
            <a:r>
              <a:rPr lang="en" sz="1200" dirty="0">
                <a:latin typeface="Arial" panose="020B0604020202020204" pitchFamily="34" charset="0"/>
                <a:ea typeface="Hind"/>
                <a:cs typeface="Arial" panose="020B0604020202020204" pitchFamily="34" charset="0"/>
                <a:sym typeface="Hind"/>
              </a:rPr>
              <a:t>Once the limit of approach has been breached, the alert because persistent, indicating a potential near miss. </a:t>
            </a:r>
            <a:endParaRPr sz="1200" dirty="0">
              <a:latin typeface="Arial" panose="020B0604020202020204" pitchFamily="34" charset="0"/>
              <a:ea typeface="Hind"/>
              <a:cs typeface="Arial" panose="020B0604020202020204" pitchFamily="34" charset="0"/>
              <a:sym typeface="Hi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5" name="Picture 4" descr="A person in a safety vest squatting on the ground&#10;&#10;Description automatically generated">
            <a:extLst>
              <a:ext uri="{FF2B5EF4-FFF2-40B4-BE49-F238E27FC236}">
                <a16:creationId xmlns:a16="http://schemas.microsoft.com/office/drawing/2014/main" id="{3D5B6207-DDA4-BDF0-5DC4-E67A1A8AA49F}"/>
              </a:ext>
            </a:extLst>
          </p:cNvPr>
          <p:cNvPicPr>
            <a:picLocks noChangeAspect="1"/>
          </p:cNvPicPr>
          <p:nvPr/>
        </p:nvPicPr>
        <p:blipFill>
          <a:blip r:embed="rId3"/>
          <a:stretch>
            <a:fillRect/>
          </a:stretch>
        </p:blipFill>
        <p:spPr>
          <a:xfrm>
            <a:off x="1" y="0"/>
            <a:ext cx="9130892"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8" name="Google Shape;235;p42">
            <a:extLst>
              <a:ext uri="{FF2B5EF4-FFF2-40B4-BE49-F238E27FC236}">
                <a16:creationId xmlns:a16="http://schemas.microsoft.com/office/drawing/2014/main" id="{7C7954A3-2B82-7E3C-FDF1-4DCB879209B5}"/>
              </a:ext>
            </a:extLst>
          </p:cNvPr>
          <p:cNvSpPr txBox="1"/>
          <p:nvPr/>
        </p:nvSpPr>
        <p:spPr>
          <a:xfrm>
            <a:off x="457375" y="1195800"/>
            <a:ext cx="3909600" cy="3285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800" b="1" u="sng" dirty="0">
                <a:solidFill>
                  <a:srgbClr val="FFCB05"/>
                </a:solidFill>
                <a:latin typeface="+mn-lt"/>
                <a:ea typeface="Hind"/>
                <a:cs typeface="Hind"/>
                <a:sym typeface="Hind"/>
              </a:rPr>
              <a:t>Recommended</a:t>
            </a:r>
            <a:r>
              <a:rPr lang="en" sz="1800" b="1" dirty="0">
                <a:latin typeface="+mn-lt"/>
                <a:ea typeface="Hind"/>
                <a:cs typeface="Hind"/>
                <a:sym typeface="Hind"/>
              </a:rPr>
              <a:t> Use:</a:t>
            </a:r>
            <a:endParaRPr sz="1800" b="1" dirty="0">
              <a:latin typeface="+mn-lt"/>
              <a:ea typeface="Hind"/>
              <a:cs typeface="Hind"/>
              <a:sym typeface="Hind"/>
            </a:endParaRPr>
          </a:p>
          <a:p>
            <a:pPr marL="0" lvl="0" indent="0" rtl="0">
              <a:lnSpc>
                <a:spcPct val="115000"/>
              </a:lnSpc>
              <a:spcBef>
                <a:spcPts val="1000"/>
              </a:spcBef>
              <a:spcAft>
                <a:spcPts val="0"/>
              </a:spcAft>
              <a:buNone/>
            </a:pPr>
            <a:r>
              <a:rPr lang="en" dirty="0">
                <a:solidFill>
                  <a:srgbClr val="202020"/>
                </a:solidFill>
                <a:highlight>
                  <a:srgbClr val="FFFFFF"/>
                </a:highlight>
                <a:latin typeface="+mn-lt"/>
                <a:ea typeface="Hind"/>
                <a:cs typeface="Hind"/>
                <a:sym typeface="Hind"/>
              </a:rPr>
              <a:t>Use the wristband on the default or other environment setting for:</a:t>
            </a:r>
            <a:endParaRPr dirty="0">
              <a:solidFill>
                <a:srgbClr val="202020"/>
              </a:solidFill>
              <a:highlight>
                <a:srgbClr val="FFFFFF"/>
              </a:highlight>
              <a:latin typeface="+mn-lt"/>
              <a:ea typeface="Hind"/>
              <a:cs typeface="Hind"/>
              <a:sym typeface="Hind"/>
            </a:endParaRPr>
          </a:p>
          <a:p>
            <a:pPr marL="457200" lvl="0" indent="-330200" algn="l" rtl="0">
              <a:lnSpc>
                <a:spcPct val="115000"/>
              </a:lnSpc>
              <a:spcBef>
                <a:spcPts val="1000"/>
              </a:spcBef>
              <a:spcAft>
                <a:spcPts val="0"/>
              </a:spcAft>
              <a:buSzPts val="1600"/>
              <a:buFont typeface="Arial" panose="020B0604020202020204" pitchFamily="34" charset="0"/>
              <a:buChar char="•"/>
            </a:pPr>
            <a:r>
              <a:rPr lang="en" dirty="0">
                <a:solidFill>
                  <a:schemeClr val="tx1"/>
                </a:solidFill>
                <a:highlight>
                  <a:srgbClr val="FFFFFF"/>
                </a:highlight>
                <a:latin typeface="+mn-lt"/>
                <a:ea typeface="Hind"/>
                <a:cs typeface="Hind"/>
                <a:sym typeface="Hind"/>
              </a:rPr>
              <a:t>Any environment where the equipment should be de-energized, or is presumed to be electrically safe</a:t>
            </a:r>
            <a:endParaRPr dirty="0">
              <a:solidFill>
                <a:schemeClr val="tx1"/>
              </a:solidFill>
              <a:highlight>
                <a:srgbClr val="FFFFFF"/>
              </a:highlight>
              <a:latin typeface="+mn-lt"/>
              <a:ea typeface="Hind"/>
              <a:cs typeface="Hind"/>
              <a:sym typeface="Hind"/>
            </a:endParaRPr>
          </a:p>
          <a:p>
            <a:pPr marL="457200" lvl="0" indent="-327025" algn="l" rtl="0">
              <a:lnSpc>
                <a:spcPct val="115000"/>
              </a:lnSpc>
              <a:spcBef>
                <a:spcPts val="1000"/>
              </a:spcBef>
              <a:spcAft>
                <a:spcPts val="1000"/>
              </a:spcAft>
              <a:buClr>
                <a:srgbClr val="202020"/>
              </a:buClr>
              <a:buSzPts val="1550"/>
              <a:buFont typeface="Arial" panose="020B0604020202020204" pitchFamily="34" charset="0"/>
              <a:buChar char="•"/>
            </a:pPr>
            <a:r>
              <a:rPr lang="en" dirty="0">
                <a:solidFill>
                  <a:schemeClr val="tx1"/>
                </a:solidFill>
                <a:highlight>
                  <a:srgbClr val="FFFFFF"/>
                </a:highlight>
                <a:latin typeface="+mn-lt"/>
                <a:ea typeface="Hind"/>
                <a:cs typeface="Hind"/>
                <a:sym typeface="Hind"/>
              </a:rPr>
              <a:t>When intending to stay outside of the restricted approach boundary of live equipment</a:t>
            </a:r>
            <a:endParaRPr dirty="0">
              <a:solidFill>
                <a:schemeClr val="tx1"/>
              </a:solidFill>
              <a:highlight>
                <a:srgbClr val="FFFFFF"/>
              </a:highlight>
              <a:latin typeface="+mn-lt"/>
              <a:ea typeface="Hind"/>
              <a:cs typeface="Hind"/>
              <a:sym typeface="Hind"/>
            </a:endParaRPr>
          </a:p>
        </p:txBody>
      </p:sp>
      <p:sp>
        <p:nvSpPr>
          <p:cNvPr id="9" name="Google Shape;236;p42">
            <a:extLst>
              <a:ext uri="{FF2B5EF4-FFF2-40B4-BE49-F238E27FC236}">
                <a16:creationId xmlns:a16="http://schemas.microsoft.com/office/drawing/2014/main" id="{8C818C37-6D52-AC78-18D7-25E911A1DAE8}"/>
              </a:ext>
            </a:extLst>
          </p:cNvPr>
          <p:cNvSpPr txBox="1">
            <a:spLocks noGrp="1"/>
          </p:cNvSpPr>
          <p:nvPr>
            <p:ph type="title"/>
          </p:nvPr>
        </p:nvSpPr>
        <p:spPr>
          <a:xfrm>
            <a:off x="312700" y="215100"/>
            <a:ext cx="8180136" cy="50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dirty="0">
                <a:latin typeface="Arial Black" panose="020B0A04020102020204" pitchFamily="34" charset="0"/>
              </a:rPr>
              <a:t>Proxxi by Grace</a:t>
            </a:r>
            <a:r>
              <a:rPr lang="en" sz="3000" dirty="0">
                <a:latin typeface="Arial Black" panose="020B0A04020102020204" pitchFamily="34" charset="0"/>
                <a:sym typeface="Hind"/>
              </a:rPr>
              <a:t> </a:t>
            </a:r>
            <a:r>
              <a:rPr lang="en" sz="3000" dirty="0">
                <a:latin typeface="Arial Black" panose="020B0A04020102020204" pitchFamily="34" charset="0"/>
              </a:rPr>
              <a:t>- </a:t>
            </a:r>
            <a:r>
              <a:rPr lang="en" sz="3000" dirty="0">
                <a:solidFill>
                  <a:srgbClr val="FFCB05"/>
                </a:solidFill>
                <a:latin typeface="Arial Black" panose="020B0A04020102020204" pitchFamily="34" charset="0"/>
              </a:rPr>
              <a:t>Use Cases</a:t>
            </a:r>
            <a:endParaRPr sz="3000" dirty="0">
              <a:solidFill>
                <a:srgbClr val="FFCB05"/>
              </a:solidFill>
              <a:latin typeface="Arial Black" panose="020B0A04020102020204" pitchFamily="34" charset="0"/>
              <a:sym typeface="Hind"/>
            </a:endParaRPr>
          </a:p>
        </p:txBody>
      </p:sp>
      <p:sp>
        <p:nvSpPr>
          <p:cNvPr id="10" name="Google Shape;237;p42">
            <a:extLst>
              <a:ext uri="{FF2B5EF4-FFF2-40B4-BE49-F238E27FC236}">
                <a16:creationId xmlns:a16="http://schemas.microsoft.com/office/drawing/2014/main" id="{69C99473-943A-BF06-26B7-A82B978593C1}"/>
              </a:ext>
            </a:extLst>
          </p:cNvPr>
          <p:cNvSpPr txBox="1"/>
          <p:nvPr/>
        </p:nvSpPr>
        <p:spPr>
          <a:xfrm>
            <a:off x="4757975" y="1195800"/>
            <a:ext cx="3909600" cy="33897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800" b="1" u="sng" dirty="0">
                <a:solidFill>
                  <a:srgbClr val="FFCB05"/>
                </a:solidFill>
                <a:latin typeface="+mn-lt"/>
                <a:ea typeface="Hind"/>
                <a:cs typeface="Hind"/>
                <a:sym typeface="Hind"/>
              </a:rPr>
              <a:t>Non-Recommended</a:t>
            </a:r>
            <a:r>
              <a:rPr lang="en" sz="1800" b="1" dirty="0">
                <a:latin typeface="+mn-lt"/>
                <a:ea typeface="Hind"/>
                <a:cs typeface="Hind"/>
                <a:sym typeface="Hind"/>
              </a:rPr>
              <a:t> Use:</a:t>
            </a:r>
            <a:endParaRPr sz="1800" b="1" dirty="0">
              <a:latin typeface="+mn-lt"/>
              <a:ea typeface="Hind"/>
              <a:cs typeface="Hind"/>
              <a:sym typeface="Hind"/>
            </a:endParaRPr>
          </a:p>
          <a:p>
            <a:pPr marL="0" lvl="0" indent="0" rtl="0">
              <a:lnSpc>
                <a:spcPct val="115000"/>
              </a:lnSpc>
              <a:spcBef>
                <a:spcPts val="1000"/>
              </a:spcBef>
              <a:spcAft>
                <a:spcPts val="0"/>
              </a:spcAft>
              <a:buNone/>
            </a:pPr>
            <a:r>
              <a:rPr lang="en" dirty="0">
                <a:solidFill>
                  <a:schemeClr val="tx1"/>
                </a:solidFill>
                <a:highlight>
                  <a:srgbClr val="FFFFFF"/>
                </a:highlight>
                <a:latin typeface="+mn-lt"/>
                <a:ea typeface="Hind"/>
                <a:cs typeface="Hind"/>
                <a:sym typeface="Hind"/>
              </a:rPr>
              <a:t>Mute, power down, put on charge, or do not wear the wristband for:</a:t>
            </a:r>
            <a:endParaRPr dirty="0">
              <a:solidFill>
                <a:schemeClr val="tx1"/>
              </a:solidFill>
              <a:highlight>
                <a:srgbClr val="FFFFFF"/>
              </a:highlight>
              <a:latin typeface="+mn-lt"/>
              <a:ea typeface="Hind"/>
              <a:cs typeface="Hind"/>
              <a:sym typeface="Hind"/>
            </a:endParaRPr>
          </a:p>
          <a:p>
            <a:pPr marL="457200" lvl="0" indent="-327025" algn="l" rtl="0">
              <a:lnSpc>
                <a:spcPct val="115000"/>
              </a:lnSpc>
              <a:spcBef>
                <a:spcPts val="1000"/>
              </a:spcBef>
              <a:spcAft>
                <a:spcPts val="0"/>
              </a:spcAft>
              <a:buClr>
                <a:srgbClr val="202020"/>
              </a:buClr>
              <a:buSzPts val="1550"/>
              <a:buFont typeface="Arial" panose="020B0604020202020204" pitchFamily="34" charset="0"/>
              <a:buChar char="•"/>
            </a:pPr>
            <a:r>
              <a:rPr lang="en" dirty="0">
                <a:solidFill>
                  <a:schemeClr val="tx1"/>
                </a:solidFill>
                <a:highlight>
                  <a:srgbClr val="FFFFFF"/>
                </a:highlight>
                <a:latin typeface="+mn-lt"/>
                <a:ea typeface="Hind"/>
                <a:cs typeface="Hind"/>
                <a:sym typeface="Hind"/>
              </a:rPr>
              <a:t>Live work and Live testing</a:t>
            </a:r>
            <a:endParaRPr dirty="0">
              <a:solidFill>
                <a:schemeClr val="tx1"/>
              </a:solidFill>
              <a:highlight>
                <a:srgbClr val="FFFFFF"/>
              </a:highlight>
              <a:latin typeface="+mn-lt"/>
              <a:ea typeface="Hind"/>
              <a:cs typeface="Hind"/>
              <a:sym typeface="Hind"/>
            </a:endParaRPr>
          </a:p>
          <a:p>
            <a:pPr marL="457200" lvl="0" indent="-327025" algn="l" rtl="0">
              <a:lnSpc>
                <a:spcPct val="115000"/>
              </a:lnSpc>
              <a:spcBef>
                <a:spcPts val="1000"/>
              </a:spcBef>
              <a:spcAft>
                <a:spcPts val="0"/>
              </a:spcAft>
              <a:buClr>
                <a:srgbClr val="202020"/>
              </a:buClr>
              <a:buSzPts val="1550"/>
              <a:buFont typeface="Arial" panose="020B0604020202020204" pitchFamily="34" charset="0"/>
              <a:buChar char="•"/>
            </a:pPr>
            <a:r>
              <a:rPr lang="en" dirty="0">
                <a:solidFill>
                  <a:schemeClr val="tx1"/>
                </a:solidFill>
                <a:highlight>
                  <a:srgbClr val="FFFFFF"/>
                </a:highlight>
                <a:latin typeface="+mn-lt"/>
                <a:ea typeface="Hind"/>
                <a:cs typeface="Hind"/>
                <a:sym typeface="Hind"/>
              </a:rPr>
              <a:t>DC equipment</a:t>
            </a:r>
            <a:endParaRPr dirty="0">
              <a:solidFill>
                <a:schemeClr val="tx1"/>
              </a:solidFill>
              <a:highlight>
                <a:srgbClr val="FFFFFF"/>
              </a:highlight>
              <a:latin typeface="+mn-lt"/>
              <a:ea typeface="Hind"/>
              <a:cs typeface="Hind"/>
              <a:sym typeface="Hind"/>
            </a:endParaRPr>
          </a:p>
          <a:p>
            <a:pPr marL="457200" lvl="0" indent="-327025" algn="l" rtl="0">
              <a:lnSpc>
                <a:spcPct val="115000"/>
              </a:lnSpc>
              <a:spcBef>
                <a:spcPts val="1000"/>
              </a:spcBef>
              <a:spcAft>
                <a:spcPts val="1000"/>
              </a:spcAft>
              <a:buClr>
                <a:srgbClr val="202020"/>
              </a:buClr>
              <a:buSzPts val="1550"/>
              <a:buFont typeface="Arial" panose="020B0604020202020204" pitchFamily="34" charset="0"/>
              <a:buChar char="•"/>
            </a:pPr>
            <a:r>
              <a:rPr lang="en" dirty="0">
                <a:solidFill>
                  <a:schemeClr val="tx1"/>
                </a:solidFill>
                <a:highlight>
                  <a:srgbClr val="FFFFFF"/>
                </a:highlight>
                <a:latin typeface="+mn-lt"/>
                <a:ea typeface="Hind"/>
                <a:cs typeface="Hind"/>
                <a:sym typeface="Hind"/>
              </a:rPr>
              <a:t>When not performing work (home, office, breaks, commuting)</a:t>
            </a:r>
            <a:endParaRPr dirty="0">
              <a:solidFill>
                <a:schemeClr val="tx1"/>
              </a:solidFill>
              <a:highlight>
                <a:srgbClr val="FFFFFF"/>
              </a:highlight>
              <a:latin typeface="+mn-lt"/>
              <a:ea typeface="Hind"/>
              <a:cs typeface="Hind"/>
              <a:sym typeface="Hind"/>
            </a:endParaRPr>
          </a:p>
        </p:txBody>
      </p:sp>
    </p:spTree>
    <p:extLst>
      <p:ext uri="{BB962C8B-B14F-4D97-AF65-F5344CB8AC3E}">
        <p14:creationId xmlns:p14="http://schemas.microsoft.com/office/powerpoint/2010/main" val="1223330320"/>
      </p:ext>
    </p:extLst>
  </p:cSld>
  <p:clrMapOvr>
    <a:masterClrMapping/>
  </p:clrMapOvr>
</p:sld>
</file>

<file path=ppt/theme/theme1.xml><?xml version="1.0" encoding="utf-8"?>
<a:theme xmlns:a="http://schemas.openxmlformats.org/drawingml/2006/main" name="Proxxi Voltage">
  <a:themeElements>
    <a:clrScheme name="Custom 4">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F9DF1B"/>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Proxxi Voltag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b5f99af-a9fb-47af-8850-fe65d50457e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DE4AFBAF55804BAFAE85CAA1BD5C11" ma:contentTypeVersion="14" ma:contentTypeDescription="Create a new document." ma:contentTypeScope="" ma:versionID="f68109d108742b952f26ae14af0b6dd9">
  <xsd:schema xmlns:xsd="http://www.w3.org/2001/XMLSchema" xmlns:xs="http://www.w3.org/2001/XMLSchema" xmlns:p="http://schemas.microsoft.com/office/2006/metadata/properties" xmlns:ns3="ab5f99af-a9fb-47af-8850-fe65d50457e4" xmlns:ns4="b238b1c5-2381-4ac8-a655-23c917d71fe6" targetNamespace="http://schemas.microsoft.com/office/2006/metadata/properties" ma:root="true" ma:fieldsID="79d572f732e70674479944c2bf85d3dc" ns3:_="" ns4:_="">
    <xsd:import namespace="ab5f99af-a9fb-47af-8850-fe65d50457e4"/>
    <xsd:import namespace="b238b1c5-2381-4ac8-a655-23c917d71fe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MediaServiceSearchProperties"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5f99af-a9fb-47af-8850-fe65d50457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38b1c5-2381-4ac8-a655-23c917d71f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AE1E56-DAB5-4C99-A075-63EF8F520648}">
  <ds:schemaRefs>
    <ds:schemaRef ds:uri="http://schemas.openxmlformats.org/package/2006/metadata/core-properties"/>
    <ds:schemaRef ds:uri="http://schemas.microsoft.com/office/infopath/2007/PartnerControls"/>
    <ds:schemaRef ds:uri="http://purl.org/dc/elements/1.1/"/>
    <ds:schemaRef ds:uri="http://schemas.microsoft.com/office/2006/metadata/properties"/>
    <ds:schemaRef ds:uri="http://purl.org/dc/dcmitype/"/>
    <ds:schemaRef ds:uri="http://www.w3.org/XML/1998/namespace"/>
    <ds:schemaRef ds:uri="ab5f99af-a9fb-47af-8850-fe65d50457e4"/>
    <ds:schemaRef ds:uri="http://schemas.microsoft.com/office/2006/documentManagement/types"/>
    <ds:schemaRef ds:uri="b238b1c5-2381-4ac8-a655-23c917d71fe6"/>
    <ds:schemaRef ds:uri="http://purl.org/dc/terms/"/>
  </ds:schemaRefs>
</ds:datastoreItem>
</file>

<file path=customXml/itemProps2.xml><?xml version="1.0" encoding="utf-8"?>
<ds:datastoreItem xmlns:ds="http://schemas.openxmlformats.org/officeDocument/2006/customXml" ds:itemID="{48E36EB9-2B48-48DE-8256-5C87D61DFD76}">
  <ds:schemaRefs>
    <ds:schemaRef ds:uri="http://schemas.microsoft.com/sharepoint/v3/contenttype/forms"/>
  </ds:schemaRefs>
</ds:datastoreItem>
</file>

<file path=customXml/itemProps3.xml><?xml version="1.0" encoding="utf-8"?>
<ds:datastoreItem xmlns:ds="http://schemas.openxmlformats.org/officeDocument/2006/customXml" ds:itemID="{E7258CD3-2A2C-4A2B-8B91-94BCC35E92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5f99af-a9fb-47af-8850-fe65d50457e4"/>
    <ds:schemaRef ds:uri="b238b1c5-2381-4ac8-a655-23c917d71f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9803</TotalTime>
  <Words>1105</Words>
  <Application>Microsoft Office PowerPoint</Application>
  <PresentationFormat>On-screen Show (16:9)</PresentationFormat>
  <Paragraphs>150</Paragraphs>
  <Slides>18</Slides>
  <Notes>17</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18</vt:i4>
      </vt:variant>
    </vt:vector>
  </HeadingPairs>
  <TitlesOfParts>
    <vt:vector size="30" baseType="lpstr">
      <vt:lpstr>Calibri</vt:lpstr>
      <vt:lpstr>Aptos</vt:lpstr>
      <vt:lpstr>Wingdings</vt:lpstr>
      <vt:lpstr>Hind</vt:lpstr>
      <vt:lpstr>Calibri Light</vt:lpstr>
      <vt:lpstr>Arial</vt:lpstr>
      <vt:lpstr>Arial Black</vt:lpstr>
      <vt:lpstr>Proxxi Voltage</vt:lpstr>
      <vt:lpstr>1_Custom Design</vt:lpstr>
      <vt:lpstr>Custom Design</vt:lpstr>
      <vt:lpstr>Proxxi Voltage</vt:lpstr>
      <vt:lpstr>Office Theme</vt:lpstr>
      <vt:lpstr>PowerPoint Presentation</vt:lpstr>
      <vt:lpstr>What Are Workers  Saying About Risk?</vt:lpstr>
      <vt:lpstr>Synergy of LOTO, PESDs,  and Proxxi Band</vt:lpstr>
      <vt:lpstr>PowerPoint Presentation</vt:lpstr>
      <vt:lpstr>PowerPoint Presentation</vt:lpstr>
      <vt:lpstr>PowerPoint Presentation</vt:lpstr>
      <vt:lpstr>PowerPoint Presentation</vt:lpstr>
      <vt:lpstr>PowerPoint Presentation</vt:lpstr>
      <vt:lpstr>Proxxi by Grace - Use Cases</vt:lpstr>
      <vt:lpstr>Tailor Settings to Customer Usage</vt:lpstr>
      <vt:lpstr>PowerPoint Presentation</vt:lpstr>
      <vt:lpstr>PowerPoint Presentation</vt:lpstr>
      <vt:lpstr>PowerPoint Presentation</vt:lpstr>
      <vt:lpstr> </vt:lpstr>
      <vt:lpstr>PowerPoint Presentation</vt:lpstr>
      <vt:lpstr>PowerPoint Presentation</vt:lpstr>
      <vt:lpstr>Trusted By: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Brook Breitsprecher</dc:creator>
  <cp:lastModifiedBy>Alyssa Rice</cp:lastModifiedBy>
  <cp:revision>24</cp:revision>
  <dcterms:modified xsi:type="dcterms:W3CDTF">2025-08-12T13:18:57Z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0x01010026DE4AFBAF55804BAFAE85CAA1BD5C11</vt:lpwstr>
  </property>
</Properties>
</file>