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2" r:id="rId1"/>
  </p:sldMasterIdLst>
  <p:notesMasterIdLst>
    <p:notesMasterId r:id="rId23"/>
  </p:notesMasterIdLst>
  <p:handoutMasterIdLst>
    <p:handoutMasterId r:id="rId24"/>
  </p:handoutMasterIdLst>
  <p:sldIdLst>
    <p:sldId id="262" r:id="rId2"/>
    <p:sldId id="280" r:id="rId3"/>
    <p:sldId id="281" r:id="rId4"/>
    <p:sldId id="292" r:id="rId5"/>
    <p:sldId id="285" r:id="rId6"/>
    <p:sldId id="282" r:id="rId7"/>
    <p:sldId id="286" r:id="rId8"/>
    <p:sldId id="287" r:id="rId9"/>
    <p:sldId id="288" r:id="rId10"/>
    <p:sldId id="289" r:id="rId11"/>
    <p:sldId id="283" r:id="rId12"/>
    <p:sldId id="284" r:id="rId13"/>
    <p:sldId id="301" r:id="rId14"/>
    <p:sldId id="291" r:id="rId15"/>
    <p:sldId id="300" r:id="rId16"/>
    <p:sldId id="293" r:id="rId17"/>
    <p:sldId id="277" r:id="rId18"/>
    <p:sldId id="297" r:id="rId19"/>
    <p:sldId id="294" r:id="rId20"/>
    <p:sldId id="298" r:id="rId21"/>
    <p:sldId id="29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024"/>
    <a:srgbClr val="EE2E24"/>
    <a:srgbClr val="FF3300"/>
    <a:srgbClr val="F37020"/>
    <a:srgbClr val="BF7E56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2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26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3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C31E0F-921B-4FAF-B95B-2E19A148BB36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528C76-88DB-44C6-A8DC-BA2979C6D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2515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37010-D50D-4B49-8365-B17601CB5B5B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322733-A3D6-4673-8FC6-95D4B2630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9614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Price out a New VFD ‘ Brand New’ – Ford Pricing…?</a:t>
            </a:r>
          </a:p>
          <a:p>
            <a:endParaRPr lang="en-US" dirty="0"/>
          </a:p>
          <a:p>
            <a:r>
              <a:rPr lang="en-US" dirty="0"/>
              <a:t>Separate it Out:</a:t>
            </a:r>
          </a:p>
          <a:p>
            <a:r>
              <a:rPr lang="en-US" dirty="0"/>
              <a:t>Emergency Call Out ‘10 hours’ per year</a:t>
            </a:r>
          </a:p>
          <a:p>
            <a:r>
              <a:rPr lang="en-US" dirty="0"/>
              <a:t>PM included in the Platinum Package</a:t>
            </a:r>
          </a:p>
          <a:p>
            <a:endParaRPr lang="en-US" dirty="0"/>
          </a:p>
          <a:p>
            <a:r>
              <a:rPr lang="en-US" dirty="0"/>
              <a:t>How to price out an all inclusive “FSE” call out hours…?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C28AE9-8240-1642-85A6-FD4DDA375FD7}" type="slidenum">
              <a:rPr lang="en-US" smtClean="0">
                <a:solidFill>
                  <a:srgbClr val="808080"/>
                </a:solidFill>
              </a:rPr>
              <a:pPr>
                <a:defRPr/>
              </a:pPr>
              <a:t>17</a:t>
            </a:fld>
            <a:endParaRPr lang="en-US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733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 userDrawn="1"/>
        </p:nvSpPr>
        <p:spPr>
          <a:xfrm>
            <a:off x="6454140" y="5135880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Autofit/>
          </a:bodyPr>
          <a:lstStyle/>
          <a:p>
            <a:endParaRPr lang="en-US" sz="6600" dirty="0">
              <a:solidFill>
                <a:srgbClr val="F37020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909" y="661"/>
            <a:ext cx="12185275" cy="686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76264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3264">
          <p15:clr>
            <a:srgbClr val="FBAE40"/>
          </p15:clr>
        </p15:guide>
        <p15:guide id="2" pos="715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541" y="-3786"/>
            <a:ext cx="12185275" cy="686178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685981" y="6492875"/>
            <a:ext cx="640698" cy="3651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fld id="{846EA5B9-79DC-415E-BBD8-CA4293E44FF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816935" y="419373"/>
            <a:ext cx="10515600" cy="64399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Page title</a:t>
            </a:r>
          </a:p>
        </p:txBody>
      </p:sp>
    </p:spTree>
    <p:extLst>
      <p:ext uri="{BB962C8B-B14F-4D97-AF65-F5344CB8AC3E}">
        <p14:creationId xmlns:p14="http://schemas.microsoft.com/office/powerpoint/2010/main" val="3489720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908" y="-3786"/>
            <a:ext cx="12185275" cy="686178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853940" cy="4351338"/>
          </a:xfrm>
        </p:spPr>
        <p:txBody>
          <a:bodyPr/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4"/>
          </p:nvPr>
        </p:nvSpPr>
        <p:spPr>
          <a:xfrm>
            <a:off x="5791200" y="1825625"/>
            <a:ext cx="4853940" cy="4351338"/>
          </a:xfrm>
        </p:spPr>
        <p:txBody>
          <a:bodyPr/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14335" y="6492875"/>
            <a:ext cx="640698" cy="3651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fld id="{846EA5B9-79DC-415E-BBD8-CA4293E44FF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816935" y="419373"/>
            <a:ext cx="10515600" cy="64399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Page title</a:t>
            </a:r>
          </a:p>
        </p:txBody>
      </p:sp>
    </p:spTree>
    <p:extLst>
      <p:ext uri="{BB962C8B-B14F-4D97-AF65-F5344CB8AC3E}">
        <p14:creationId xmlns:p14="http://schemas.microsoft.com/office/powerpoint/2010/main" val="884431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05094E3-D2F7-4D43-B1A8-21B9B9CB4D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94D7A28-094F-1444-8F89-0B79838805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68E4519-E4A8-AD4A-8FD8-8E1F0D430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780AD-E75C-124A-A234-92028C0DDE9B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24AEEBC-6296-1648-8246-AD2D9304D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C773764-BDCC-F244-9255-9199BBF3D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55EA4-9D7D-F446-B190-FAF693D2E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241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 bwMode="auto">
          <a:xfrm>
            <a:off x="203200" y="1086181"/>
            <a:ext cx="11785600" cy="0"/>
          </a:xfrm>
          <a:prstGeom prst="line">
            <a:avLst/>
          </a:prstGeom>
          <a:noFill/>
          <a:ln w="9525" cap="flat" cmpd="sng" algn="ctr">
            <a:gradFill>
              <a:gsLst>
                <a:gs pos="99000">
                  <a:schemeClr val="bg1">
                    <a:lumMod val="75000"/>
                    <a:alpha val="0"/>
                  </a:schemeClr>
                </a:gs>
                <a:gs pos="0">
                  <a:schemeClr val="bg1">
                    <a:lumMod val="75000"/>
                  </a:schemeClr>
                </a:gs>
              </a:gsLst>
              <a:lin ang="0" scaled="0"/>
            </a:gra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96435808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2234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7" r:id="rId4"/>
    <p:sldLayoutId id="2147483658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4294967295"/>
          </p:nvPr>
        </p:nvSpPr>
        <p:spPr>
          <a:xfrm>
            <a:off x="502973" y="3897513"/>
            <a:ext cx="10850827" cy="3094891"/>
          </a:xfrm>
        </p:spPr>
        <p:txBody>
          <a:bodyPr/>
          <a:lstStyle/>
          <a:p>
            <a:pPr marL="0" indent="0">
              <a:buNone/>
            </a:pPr>
            <a:r>
              <a:rPr lang="en-US" sz="6000" b="1" dirty="0">
                <a:solidFill>
                  <a:schemeClr val="bg1"/>
                </a:solidFill>
              </a:rPr>
              <a:t>Service Offerings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672412" y="5167424"/>
            <a:ext cx="5753100" cy="87487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bg1"/>
                </a:solidFill>
              </a:rPr>
              <a:t>Drew Allen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bg1"/>
                </a:solidFill>
              </a:rPr>
              <a:t>VP of Strategic Development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87878" y="182881"/>
            <a:ext cx="10732035" cy="1151096"/>
          </a:xfrm>
          <a:prstGeom prst="rect">
            <a:avLst/>
          </a:prstGeom>
        </p:spPr>
        <p:txBody>
          <a:bodyPr anchor="t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4400" kern="1200" dirty="0">
                <a:solidFill>
                  <a:schemeClr val="bg1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41404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A2A475F4-5BAF-4045-B665-9A5AA2E8A9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 system capabilities, integration options and architecture</a:t>
            </a:r>
          </a:p>
          <a:p>
            <a:r>
              <a:rPr lang="en-US" dirty="0"/>
              <a:t>Consult with client to define which integration path makes most sense</a:t>
            </a:r>
          </a:p>
          <a:p>
            <a:r>
              <a:rPr lang="en-US" dirty="0"/>
              <a:t>Discuss network security needs </a:t>
            </a:r>
          </a:p>
          <a:p>
            <a:r>
              <a:rPr lang="en-US" dirty="0"/>
              <a:t>Review preferred system integrators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F94767A7-AB4A-6140-8738-1BA553B1E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EA5B9-79DC-415E-BBD8-CA4293E44FF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E2D1830-AAB5-6E42-8A75-A64D7C293D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Initial Condition Assessment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57BD7A57-7088-F546-85A8-3F08E47B174D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38200" y="928689"/>
            <a:ext cx="10515600" cy="3968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i="1" dirty="0">
                <a:solidFill>
                  <a:schemeClr val="bg1"/>
                </a:solidFill>
              </a:rPr>
              <a:t>Integration</a:t>
            </a:r>
          </a:p>
        </p:txBody>
      </p:sp>
    </p:spTree>
    <p:extLst>
      <p:ext uri="{BB962C8B-B14F-4D97-AF65-F5344CB8AC3E}">
        <p14:creationId xmlns:p14="http://schemas.microsoft.com/office/powerpoint/2010/main" val="3793816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0A24192A-AA8C-E24E-9388-737BDE8A8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Jointly define success and which metrics matter</a:t>
            </a:r>
          </a:p>
          <a:p>
            <a:r>
              <a:rPr lang="en-US" dirty="0"/>
              <a:t>Downtime Measures</a:t>
            </a:r>
          </a:p>
          <a:p>
            <a:pPr lvl="1"/>
            <a:r>
              <a:rPr lang="en-US" dirty="0"/>
              <a:t>Production Rate (units/hour)</a:t>
            </a:r>
          </a:p>
          <a:p>
            <a:pPr lvl="1"/>
            <a:r>
              <a:rPr lang="en-US" dirty="0"/>
              <a:t>Days of Operation per year</a:t>
            </a:r>
          </a:p>
          <a:p>
            <a:pPr lvl="1"/>
            <a:r>
              <a:rPr lang="en-US" dirty="0"/>
              <a:t>Hours of Production per day</a:t>
            </a:r>
          </a:p>
          <a:p>
            <a:pPr lvl="1"/>
            <a:r>
              <a:rPr lang="en-US" dirty="0"/>
              <a:t>Mean Time Between Failure</a:t>
            </a:r>
          </a:p>
          <a:p>
            <a:pPr lvl="1"/>
            <a:r>
              <a:rPr lang="en-US" dirty="0"/>
              <a:t>Mean Time To Repair</a:t>
            </a:r>
          </a:p>
          <a:p>
            <a:pPr lvl="1"/>
            <a:r>
              <a:rPr lang="en-US" dirty="0"/>
              <a:t>Parts and labor costs per downtime event</a:t>
            </a:r>
          </a:p>
          <a:p>
            <a:pPr lvl="1"/>
            <a:r>
              <a:rPr lang="en-US" dirty="0"/>
              <a:t>Avoided Downtime </a:t>
            </a:r>
          </a:p>
          <a:p>
            <a:r>
              <a:rPr lang="en-US" dirty="0"/>
              <a:t>Combine criticality assessment and expected downtime savings to estimate projected savings and project justification </a:t>
            </a:r>
          </a:p>
          <a:p>
            <a:r>
              <a:rPr lang="en-US" dirty="0"/>
              <a:t>On-going tracking discussion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7BED53A7-D4CC-9F40-BC3C-BEECEAD50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EA5B9-79DC-415E-BBD8-CA4293E44FF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8F3D06A-6077-7F43-B3FF-38DE7822EF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Initial Condition </a:t>
            </a:r>
            <a:r>
              <a:rPr lang="en-US" dirty="0" err="1"/>
              <a:t>Assesment</a:t>
            </a:r>
            <a:r>
              <a:rPr lang="en-US" dirty="0"/>
              <a:t>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3BDB7217-4226-7D45-B2B5-E7F163350AF7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38200" y="928689"/>
            <a:ext cx="10515600" cy="3968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i="1" dirty="0">
                <a:solidFill>
                  <a:schemeClr val="bg1"/>
                </a:solidFill>
              </a:rPr>
              <a:t>ROI</a:t>
            </a:r>
          </a:p>
        </p:txBody>
      </p:sp>
    </p:spTree>
    <p:extLst>
      <p:ext uri="{BB962C8B-B14F-4D97-AF65-F5344CB8AC3E}">
        <p14:creationId xmlns:p14="http://schemas.microsoft.com/office/powerpoint/2010/main" val="26869191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4D152C6C-B1C3-604B-A4E5-C42E8677C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Report will be presented remotely with </a:t>
            </a:r>
            <a:r>
              <a:rPr lang="en-US" dirty="0" err="1"/>
              <a:t>IIoT</a:t>
            </a:r>
            <a:r>
              <a:rPr lang="en-US" dirty="0"/>
              <a:t> Application Engineer </a:t>
            </a:r>
          </a:p>
          <a:p>
            <a:pPr lvl="1"/>
            <a:r>
              <a:rPr lang="en-US" dirty="0"/>
              <a:t>Two weeks after Condition Assessment </a:t>
            </a:r>
          </a:p>
          <a:p>
            <a:pPr lvl="1"/>
            <a:r>
              <a:rPr lang="en-US" dirty="0"/>
              <a:t>Includes</a:t>
            </a:r>
          </a:p>
          <a:p>
            <a:pPr lvl="2"/>
            <a:r>
              <a:rPr lang="en-US" dirty="0"/>
              <a:t>ROI Estimate </a:t>
            </a:r>
          </a:p>
          <a:p>
            <a:pPr lvl="2"/>
            <a:r>
              <a:rPr lang="en-US" dirty="0"/>
              <a:t>Condition Assessment Documentation</a:t>
            </a:r>
          </a:p>
          <a:p>
            <a:pPr lvl="2"/>
            <a:r>
              <a:rPr lang="en-US" dirty="0"/>
              <a:t>Pricing Proposal </a:t>
            </a:r>
          </a:p>
          <a:p>
            <a:pPr lvl="3"/>
            <a:r>
              <a:rPr lang="en-US" dirty="0"/>
              <a:t>Hardware</a:t>
            </a:r>
          </a:p>
          <a:p>
            <a:pPr lvl="3"/>
            <a:r>
              <a:rPr lang="en-US" dirty="0"/>
              <a:t>Cloud</a:t>
            </a:r>
          </a:p>
          <a:p>
            <a:pPr lvl="3"/>
            <a:r>
              <a:rPr lang="en-US" dirty="0"/>
              <a:t>Additional Services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6324F9A-F7D5-CD4A-B797-FC87E587B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EA5B9-79DC-415E-BBD8-CA4293E44FF5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041F1764-56EB-4247-9D4D-F632EC26E32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Initial Condition Assessment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CB52003C-1FAD-704E-A013-9822EA131713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38200" y="928689"/>
            <a:ext cx="10515600" cy="3968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i="1" dirty="0">
                <a:solidFill>
                  <a:schemeClr val="bg1"/>
                </a:solidFill>
              </a:rPr>
              <a:t>Proposal</a:t>
            </a:r>
          </a:p>
        </p:txBody>
      </p:sp>
    </p:spTree>
    <p:extLst>
      <p:ext uri="{BB962C8B-B14F-4D97-AF65-F5344CB8AC3E}">
        <p14:creationId xmlns:p14="http://schemas.microsoft.com/office/powerpoint/2010/main" val="3594700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61E5761B-523C-C642-B869-CFE48D029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Presale - Initial Condition Assessment</a:t>
            </a:r>
          </a:p>
          <a:p>
            <a:r>
              <a:rPr lang="en-US" dirty="0"/>
              <a:t>Installation and Commissioning Services </a:t>
            </a:r>
          </a:p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Full Service Maintenance and Monitoring Packages</a:t>
            </a:r>
          </a:p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Application Development/ Custom Engineering</a:t>
            </a:r>
          </a:p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Specific Analytics Development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070A4DE0-F294-AD47-8D85-686EE81E4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EA5B9-79DC-415E-BBD8-CA4293E44FF5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11A9ADA3-344F-6145-B8E3-AA99DA21EE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2759" y="546964"/>
            <a:ext cx="10515600" cy="64399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Additional Service Categories </a:t>
            </a:r>
          </a:p>
        </p:txBody>
      </p:sp>
    </p:spTree>
    <p:extLst>
      <p:ext uri="{BB962C8B-B14F-4D97-AF65-F5344CB8AC3E}">
        <p14:creationId xmlns:p14="http://schemas.microsoft.com/office/powerpoint/2010/main" val="7361363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414C6E29-A2C1-F945-96AF-6B5F15759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Commissioning oversight  </a:t>
            </a:r>
          </a:p>
          <a:p>
            <a:pPr lvl="1"/>
            <a:r>
              <a:rPr lang="en-US" dirty="0"/>
              <a:t>Engineer on-site during deployment to assist with any questions or issues</a:t>
            </a:r>
          </a:p>
          <a:p>
            <a:pPr lvl="2"/>
            <a:r>
              <a:rPr lang="en-US" dirty="0"/>
              <a:t>Providing guidance on best installation practices</a:t>
            </a:r>
          </a:p>
          <a:p>
            <a:pPr lvl="2"/>
            <a:r>
              <a:rPr lang="en-US" dirty="0"/>
              <a:t>Consulting with installation team on questions</a:t>
            </a:r>
          </a:p>
          <a:p>
            <a:pPr lvl="2"/>
            <a:r>
              <a:rPr lang="en-US" dirty="0"/>
              <a:t>RF analyzing</a:t>
            </a:r>
          </a:p>
          <a:p>
            <a:pPr lvl="2"/>
            <a:r>
              <a:rPr lang="en-US" dirty="0"/>
              <a:t>Maintenance Hub web application customer set up</a:t>
            </a:r>
          </a:p>
          <a:p>
            <a:pPr lvl="2"/>
            <a:r>
              <a:rPr lang="en-US" dirty="0"/>
              <a:t>Training on system functionality</a:t>
            </a:r>
          </a:p>
          <a:p>
            <a:pPr lvl="2"/>
            <a:r>
              <a:rPr lang="en-US" dirty="0"/>
              <a:t>Providing documentation as needed</a:t>
            </a:r>
          </a:p>
          <a:p>
            <a:r>
              <a:rPr lang="en-US" dirty="0"/>
              <a:t>Project management </a:t>
            </a:r>
          </a:p>
          <a:p>
            <a:pPr lvl="1"/>
            <a:r>
              <a:rPr lang="en-US" dirty="0"/>
              <a:t>If various parties are involved and require scheduling, our engineers can coordinate and help plan the project </a:t>
            </a:r>
          </a:p>
          <a:p>
            <a:r>
              <a:rPr lang="en-US" dirty="0"/>
              <a:t>Must have completed Initial Condition Assessment </a:t>
            </a:r>
          </a:p>
          <a:p>
            <a:r>
              <a:rPr lang="en-US" dirty="0"/>
              <a:t>Billed in 8 hour increments + Travel Expenses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E5D69D84-0138-E14B-A170-1B137E245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EA5B9-79DC-415E-BBD8-CA4293E44FF5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2A8B092B-8DA9-A14E-B1C1-61001DA067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6935" y="525698"/>
            <a:ext cx="10515600" cy="64399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Commissioning Services</a:t>
            </a:r>
          </a:p>
        </p:txBody>
      </p:sp>
    </p:spTree>
    <p:extLst>
      <p:ext uri="{BB962C8B-B14F-4D97-AF65-F5344CB8AC3E}">
        <p14:creationId xmlns:p14="http://schemas.microsoft.com/office/powerpoint/2010/main" val="20427293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61E5761B-523C-C642-B869-CFE48D029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Presale - Initial Condition Assessment</a:t>
            </a:r>
          </a:p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Installation and Commissioning Services </a:t>
            </a:r>
          </a:p>
          <a:p>
            <a:r>
              <a:rPr lang="en-US" dirty="0"/>
              <a:t>Full Service Maintenance and Monitoring Packages</a:t>
            </a:r>
          </a:p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Application Development/ Custom Engineering</a:t>
            </a:r>
          </a:p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Specific Analytics Development 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070A4DE0-F294-AD47-8D85-686EE81E4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EA5B9-79DC-415E-BBD8-CA4293E44FF5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11A9ADA3-344F-6145-B8E3-AA99DA21EE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2758" y="539875"/>
            <a:ext cx="10515600" cy="64399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Additional Service Categories </a:t>
            </a:r>
          </a:p>
        </p:txBody>
      </p:sp>
    </p:spTree>
    <p:extLst>
      <p:ext uri="{BB962C8B-B14F-4D97-AF65-F5344CB8AC3E}">
        <p14:creationId xmlns:p14="http://schemas.microsoft.com/office/powerpoint/2010/main" val="34964254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FE679484-6D23-8D42-A5BB-2AD6FF895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Ensure node network is running to requirements and properly maintained </a:t>
            </a:r>
          </a:p>
          <a:p>
            <a:pPr lvl="1"/>
            <a:r>
              <a:rPr lang="en-US" dirty="0"/>
              <a:t>Battery Changes</a:t>
            </a:r>
          </a:p>
          <a:p>
            <a:pPr lvl="1"/>
            <a:r>
              <a:rPr lang="en-US" dirty="0"/>
              <a:t>Equipment Changes</a:t>
            </a:r>
          </a:p>
          <a:p>
            <a:pPr lvl="1"/>
            <a:r>
              <a:rPr lang="en-US" dirty="0"/>
              <a:t>Wireless Coverage Changes </a:t>
            </a:r>
          </a:p>
          <a:p>
            <a:r>
              <a:rPr lang="en-US" dirty="0"/>
              <a:t>Additional hands-on assistance </a:t>
            </a:r>
          </a:p>
          <a:p>
            <a:pPr lvl="1"/>
            <a:r>
              <a:rPr lang="en-US" dirty="0"/>
              <a:t>Quarterly system reviews </a:t>
            </a:r>
          </a:p>
          <a:p>
            <a:r>
              <a:rPr lang="en-US" dirty="0"/>
              <a:t>Training </a:t>
            </a:r>
          </a:p>
          <a:p>
            <a:r>
              <a:rPr lang="en-US" dirty="0"/>
              <a:t>Customizable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D979B72E-6370-194B-A230-45E5E86CC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EA5B9-79DC-415E-BBD8-CA4293E44FF5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0E03CE6-669E-C642-8021-55477407825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6935" y="532787"/>
            <a:ext cx="10515600" cy="64399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Full Service Monitoring Packages</a:t>
            </a:r>
          </a:p>
        </p:txBody>
      </p:sp>
    </p:spTree>
    <p:extLst>
      <p:ext uri="{BB962C8B-B14F-4D97-AF65-F5344CB8AC3E}">
        <p14:creationId xmlns:p14="http://schemas.microsoft.com/office/powerpoint/2010/main" val="27219681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3914223"/>
              </p:ext>
            </p:extLst>
          </p:nvPr>
        </p:nvGraphicFramePr>
        <p:xfrm>
          <a:off x="0" y="697210"/>
          <a:ext cx="12192000" cy="6077614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834163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1034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2001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2001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35150">
                <a:tc>
                  <a:txBody>
                    <a:bodyPr/>
                    <a:lstStyle/>
                    <a:p>
                      <a:r>
                        <a:rPr lang="en-US" sz="110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Coverage Description – Facility, Machine, &amp; Support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Silver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Gold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7904">
                <a:tc>
                  <a:txBody>
                    <a:bodyPr/>
                    <a:lstStyle/>
                    <a:p>
                      <a:r>
                        <a:rPr lang="en-US" sz="1050" b="1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Guaranteed Remote Technical Support M-F 8:00 CST to 5 CST, Online Software Updates &amp; Knowledge Base and Webinars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77904">
                <a:tc>
                  <a:txBody>
                    <a:bodyPr/>
                    <a:lstStyle/>
                    <a:p>
                      <a:r>
                        <a:rPr lang="en-US" sz="1050" b="1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Customer Success Program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7790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 Install</a:t>
                      </a:r>
                      <a:r>
                        <a:rPr lang="en-US" sz="1050" b="1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Base Evaluation – Life Cycle Analysis of node network</a:t>
                      </a:r>
                      <a:endParaRPr lang="en-US" sz="105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7790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Extended Warranty on GS Hardware </a:t>
                      </a:r>
                      <a:endParaRPr lang="en-US" sz="105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i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06168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050" b="1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Yearly on-site training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lang="en-US" sz="2000" b="1" i="0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40557182"/>
                  </a:ext>
                </a:extLst>
              </a:tr>
              <a:tr h="869799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050" b="1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Quarterly System and Reliability Review Via web conference 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050" b="1" i="0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Provide feedback on improving system 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050" b="1" i="0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Review equipment outages 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050" b="1" i="0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Identify prediction opportunities/ analytic development 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050" b="1" i="0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Quantify assistance and value 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050" b="1" i="0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Alert and personnel maintenance and changes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lang="en-US" sz="2000" b="1" i="0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77533945"/>
                  </a:ext>
                </a:extLst>
              </a:tr>
              <a:tr h="406168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050" b="1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Monthly system and reliability review on-site (same as above)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lang="en-US" sz="2000" b="1" i="0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i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5926070"/>
                  </a:ext>
                </a:extLst>
              </a:tr>
              <a:tr h="4061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b="1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Monthly battery maintenance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lang="en-US" sz="2000" b="1" i="0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i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90060141"/>
                  </a:ext>
                </a:extLst>
              </a:tr>
              <a:tr h="4061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b="1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Monitoring- Call lead contact when alarm has been active for more than 72 hours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lang="en-US" sz="2000" b="1" i="0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i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406168">
                <a:tc>
                  <a:txBody>
                    <a:bodyPr/>
                    <a:lstStyle/>
                    <a:p>
                      <a:r>
                        <a:rPr lang="en-US" sz="1050" b="1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Hour Monthly Remote Consulting and Analytics work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lang="en-US" sz="2000" b="1" i="0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i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30581278"/>
                  </a:ext>
                </a:extLst>
              </a:tr>
              <a:tr h="472717">
                <a:tc>
                  <a:txBody>
                    <a:bodyPr/>
                    <a:lstStyle/>
                    <a:p>
                      <a:r>
                        <a:rPr lang="en-US" sz="1050" b="1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Includes Maintenance Hub Cloud up to 1000 channels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50" b="1" i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50" b="1" i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i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8372188"/>
                  </a:ext>
                </a:extLst>
              </a:tr>
              <a:tr h="472717">
                <a:tc>
                  <a:txBody>
                    <a:bodyPr/>
                    <a:lstStyle/>
                    <a:p>
                      <a:r>
                        <a:rPr lang="en-US" sz="1050" b="1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Free Initial Condition  Assessment for new equipment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50" b="1" i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50" b="1" i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02095746"/>
                  </a:ext>
                </a:extLst>
              </a:tr>
              <a:tr h="472717">
                <a:tc>
                  <a:txBody>
                    <a:bodyPr/>
                    <a:lstStyle/>
                    <a:p>
                      <a:r>
                        <a:rPr lang="en-US" sz="1050" b="1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Monthly Invoice Amount for 1, 3 or 5 year Agreement (Budgetary Pricing) </a:t>
                      </a:r>
                    </a:p>
                    <a:p>
                      <a:r>
                        <a:rPr lang="en-US" sz="1050" b="1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Currently Installed Equipment</a:t>
                      </a:r>
                    </a:p>
                    <a:p>
                      <a:endParaRPr lang="en-US" sz="105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Included with </a:t>
                      </a:r>
                      <a:r>
                        <a:rPr lang="en-US" sz="105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Maint.Hub</a:t>
                      </a:r>
                      <a:r>
                        <a:rPr lang="en-US" sz="105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Package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i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 Per Quote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i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 Per Quote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26311" y="263429"/>
            <a:ext cx="10515600" cy="643995"/>
          </a:xfrm>
        </p:spPr>
        <p:txBody>
          <a:bodyPr>
            <a:normAutofit fontScale="25000" lnSpcReduction="20000"/>
          </a:bodyPr>
          <a:lstStyle/>
          <a:p>
            <a:r>
              <a:rPr lang="en-US" sz="14400" dirty="0"/>
              <a:t>Full Service Maintenance and Monitoring Packages</a:t>
            </a:r>
          </a:p>
        </p:txBody>
      </p:sp>
    </p:spTree>
    <p:extLst>
      <p:ext uri="{BB962C8B-B14F-4D97-AF65-F5344CB8AC3E}">
        <p14:creationId xmlns:p14="http://schemas.microsoft.com/office/powerpoint/2010/main" val="11680913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61E5761B-523C-C642-B869-CFE48D029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Presale - Initial Condition Assessment</a:t>
            </a:r>
          </a:p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Installation and Commissioning Services </a:t>
            </a:r>
          </a:p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Full Service Maintenance and Monitoring Packages </a:t>
            </a:r>
          </a:p>
          <a:p>
            <a:r>
              <a:rPr lang="en-US" dirty="0"/>
              <a:t>Application Development/ Custom Engineering</a:t>
            </a:r>
          </a:p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Specific Analytics Development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070A4DE0-F294-AD47-8D85-686EE81E4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EA5B9-79DC-415E-BBD8-CA4293E44FF5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11A9ADA3-344F-6145-B8E3-AA99DA21EE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6935" y="582406"/>
            <a:ext cx="10515600" cy="64399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Additional Service Categories </a:t>
            </a:r>
          </a:p>
        </p:txBody>
      </p:sp>
    </p:spTree>
    <p:extLst>
      <p:ext uri="{BB962C8B-B14F-4D97-AF65-F5344CB8AC3E}">
        <p14:creationId xmlns:p14="http://schemas.microsoft.com/office/powerpoint/2010/main" val="352491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97EB65FE-04DD-524B-8296-83C85A5590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Detailed Root Cause Analysis</a:t>
            </a:r>
          </a:p>
          <a:p>
            <a:r>
              <a:rPr lang="en-US" dirty="0"/>
              <a:t>Engineering for specialized applications </a:t>
            </a:r>
          </a:p>
          <a:p>
            <a:r>
              <a:rPr lang="en-US" dirty="0"/>
              <a:t>Develop solution to monitor applicable parameters  </a:t>
            </a:r>
          </a:p>
          <a:p>
            <a:r>
              <a:rPr lang="en-US" dirty="0"/>
              <a:t>Scope is developed and project is quoted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6DC84C16-F38A-A04E-B2C8-FEC04A69D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EA5B9-79DC-415E-BBD8-CA4293E44FF5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E98811A5-3601-0C41-AC06-FE86CE9777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9846" y="568228"/>
            <a:ext cx="10515600" cy="64399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Application Development</a:t>
            </a:r>
          </a:p>
        </p:txBody>
      </p:sp>
    </p:spTree>
    <p:extLst>
      <p:ext uri="{BB962C8B-B14F-4D97-AF65-F5344CB8AC3E}">
        <p14:creationId xmlns:p14="http://schemas.microsoft.com/office/powerpoint/2010/main" val="894242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4D1B3667-9136-BC4D-8570-9A4D7F63DA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1969559"/>
            <a:ext cx="10515600" cy="4351338"/>
          </a:xfrm>
        </p:spPr>
        <p:txBody>
          <a:bodyPr>
            <a:normAutofit/>
          </a:bodyPr>
          <a:lstStyle/>
          <a:p>
            <a:pPr marL="804672" indent="-457200" fontAlgn="base">
              <a:lnSpc>
                <a:spcPct val="70000"/>
              </a:lnSpc>
              <a:spcAft>
                <a:spcPts val="600"/>
              </a:spcAft>
            </a:pPr>
            <a:r>
              <a:rPr lang="en-US" sz="3000" dirty="0"/>
              <a:t>Here to assist you on your reliability and </a:t>
            </a:r>
            <a:r>
              <a:rPr lang="en-US" sz="3000" dirty="0" err="1"/>
              <a:t>IIoT</a:t>
            </a:r>
            <a:r>
              <a:rPr lang="en-US" sz="3000" dirty="0"/>
              <a:t> journey</a:t>
            </a:r>
          </a:p>
          <a:p>
            <a:pPr marL="804672" indent="-457200" fontAlgn="base">
              <a:lnSpc>
                <a:spcPct val="70000"/>
              </a:lnSpc>
              <a:spcAft>
                <a:spcPts val="600"/>
              </a:spcAft>
            </a:pPr>
            <a:r>
              <a:rPr lang="en-US" sz="3000" dirty="0"/>
              <a:t>Standardized Series of Preventative Maintenance Inspections and Services</a:t>
            </a:r>
          </a:p>
          <a:p>
            <a:pPr marL="804672" indent="-457200" fontAlgn="base">
              <a:lnSpc>
                <a:spcPct val="70000"/>
              </a:lnSpc>
              <a:spcAft>
                <a:spcPts val="600"/>
              </a:spcAft>
            </a:pPr>
            <a:r>
              <a:rPr lang="en-US" sz="3000" dirty="0"/>
              <a:t>Documentation and detailed reporting of all activities performed during scheduled visits</a:t>
            </a:r>
          </a:p>
          <a:p>
            <a:pPr marL="804672" indent="-457200" fontAlgn="base">
              <a:lnSpc>
                <a:spcPct val="70000"/>
              </a:lnSpc>
              <a:spcAft>
                <a:spcPts val="600"/>
              </a:spcAft>
            </a:pPr>
            <a:r>
              <a:rPr lang="en-US" sz="3000" dirty="0"/>
              <a:t>Immediate remediation of problems identified during scheduled visits</a:t>
            </a:r>
          </a:p>
          <a:p>
            <a:pPr marL="804672" indent="-457200" fontAlgn="base">
              <a:lnSpc>
                <a:spcPct val="70000"/>
              </a:lnSpc>
              <a:spcAft>
                <a:spcPts val="600"/>
              </a:spcAft>
            </a:pPr>
            <a:r>
              <a:rPr lang="en-US" sz="3000" dirty="0"/>
              <a:t>Full service warranty for every piece of covered </a:t>
            </a:r>
            <a:r>
              <a:rPr lang="en-US" sz="3000" dirty="0" err="1"/>
              <a:t>GraceSense</a:t>
            </a:r>
            <a:r>
              <a:rPr lang="en-US" sz="3000" dirty="0"/>
              <a:t> equipment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C2B11D8A-D5FC-FE49-8770-F798E8B61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EA5B9-79DC-415E-BBD8-CA4293E44FF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786E061-5CEB-9D44-950A-62CB73531F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6051" y="546964"/>
            <a:ext cx="10515600" cy="643995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GraceSense</a:t>
            </a:r>
            <a:r>
              <a:rPr lang="en-US" dirty="0"/>
              <a:t> Service Offerings </a:t>
            </a:r>
          </a:p>
        </p:txBody>
      </p:sp>
    </p:spTree>
    <p:extLst>
      <p:ext uri="{BB962C8B-B14F-4D97-AF65-F5344CB8AC3E}">
        <p14:creationId xmlns:p14="http://schemas.microsoft.com/office/powerpoint/2010/main" val="32197429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61E5761B-523C-C642-B869-CFE48D029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Presale - Initial Condition Assessment</a:t>
            </a:r>
          </a:p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Installation and Commissioning Services </a:t>
            </a:r>
          </a:p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Full Service Maintenance and Monitoring Packages</a:t>
            </a:r>
          </a:p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Application Development/ Custom Engineering</a:t>
            </a:r>
          </a:p>
          <a:p>
            <a:r>
              <a:rPr lang="en-US" dirty="0"/>
              <a:t>Specific Analytics Development 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070A4DE0-F294-AD47-8D85-686EE81E4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EA5B9-79DC-415E-BBD8-CA4293E44FF5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11A9ADA3-344F-6145-B8E3-AA99DA21EE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2758" y="582406"/>
            <a:ext cx="10515600" cy="64399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Additional Service Categories </a:t>
            </a:r>
          </a:p>
        </p:txBody>
      </p:sp>
    </p:spTree>
    <p:extLst>
      <p:ext uri="{BB962C8B-B14F-4D97-AF65-F5344CB8AC3E}">
        <p14:creationId xmlns:p14="http://schemas.microsoft.com/office/powerpoint/2010/main" val="9300361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A7D7499B-C061-9D40-BAC0-A74635824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with customer to define application specific analytics or product needs</a:t>
            </a:r>
          </a:p>
          <a:p>
            <a:r>
              <a:rPr lang="en-US" dirty="0"/>
              <a:t>Full scope development </a:t>
            </a:r>
          </a:p>
          <a:p>
            <a:r>
              <a:rPr lang="en-US" dirty="0"/>
              <a:t>Develop analytics, hardware </a:t>
            </a:r>
          </a:p>
          <a:p>
            <a:r>
              <a:rPr lang="en-US" dirty="0"/>
              <a:t>Monitor analytics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277F1967-B06B-C54A-B960-C23E20134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EA5B9-79DC-415E-BBD8-CA4293E44FF5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E23A3463-8063-2D4A-9D72-B0690D5B215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95670" y="220898"/>
            <a:ext cx="7192925" cy="1317278"/>
          </a:xfrm>
        </p:spPr>
        <p:txBody>
          <a:bodyPr>
            <a:normAutofit/>
          </a:bodyPr>
          <a:lstStyle/>
          <a:p>
            <a:r>
              <a:rPr lang="en-US" sz="4000" dirty="0"/>
              <a:t>Specialized Analytics and Product Development</a:t>
            </a:r>
          </a:p>
        </p:txBody>
      </p:sp>
    </p:spTree>
    <p:extLst>
      <p:ext uri="{BB962C8B-B14F-4D97-AF65-F5344CB8AC3E}">
        <p14:creationId xmlns:p14="http://schemas.microsoft.com/office/powerpoint/2010/main" val="36261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DA3FF15F-187E-AC4C-ABD1-B697E0ED3E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04672" indent="-457200" fontAlgn="base">
              <a:spcBef>
                <a:spcPts val="432"/>
              </a:spcBef>
              <a:spcAft>
                <a:spcPts val="600"/>
              </a:spcAft>
            </a:pPr>
            <a:r>
              <a:rPr lang="en-US" dirty="0">
                <a:cs typeface="Arial" panose="020B0604020202020204" pitchFamily="34" charset="0"/>
              </a:rPr>
              <a:t>Helps ensure </a:t>
            </a:r>
            <a:r>
              <a:rPr lang="en-US" dirty="0" err="1">
                <a:cs typeface="Arial" panose="020B0604020202020204" pitchFamily="34" charset="0"/>
              </a:rPr>
              <a:t>GraceSense</a:t>
            </a:r>
            <a:r>
              <a:rPr lang="en-US" dirty="0">
                <a:cs typeface="Arial" panose="020B0604020202020204" pitchFamily="34" charset="0"/>
              </a:rPr>
              <a:t> nodes and network are operating to specifications </a:t>
            </a:r>
          </a:p>
          <a:p>
            <a:pPr marL="804672" indent="-457200" fontAlgn="base">
              <a:spcBef>
                <a:spcPts val="432"/>
              </a:spcBef>
              <a:spcAft>
                <a:spcPts val="600"/>
              </a:spcAft>
            </a:pPr>
            <a:r>
              <a:rPr lang="en-US" dirty="0">
                <a:cs typeface="Arial" panose="020B0604020202020204" pitchFamily="34" charset="0"/>
              </a:rPr>
              <a:t>Maximizes </a:t>
            </a:r>
            <a:r>
              <a:rPr lang="en-US" dirty="0" err="1">
                <a:cs typeface="Arial" panose="020B0604020202020204" pitchFamily="34" charset="0"/>
              </a:rPr>
              <a:t>GraceSense</a:t>
            </a:r>
            <a:r>
              <a:rPr lang="en-US" dirty="0">
                <a:cs typeface="Arial" panose="020B0604020202020204" pitchFamily="34" charset="0"/>
              </a:rPr>
              <a:t> nodes and network availability, performance reliability and efficiency, which can result in:</a:t>
            </a:r>
          </a:p>
          <a:p>
            <a:pPr marL="1261872" lvl="1" indent="-457200" fontAlgn="base">
              <a:spcBef>
                <a:spcPts val="432"/>
              </a:spcBef>
              <a:spcAft>
                <a:spcPts val="600"/>
              </a:spcAft>
            </a:pPr>
            <a:r>
              <a:rPr lang="en-US" sz="3200" dirty="0">
                <a:cs typeface="Arial" panose="020B0604020202020204" pitchFamily="34" charset="0"/>
              </a:rPr>
              <a:t>Reduced unplanned downtime</a:t>
            </a:r>
          </a:p>
          <a:p>
            <a:pPr marL="1261872" lvl="1" indent="-457200" fontAlgn="base">
              <a:spcBef>
                <a:spcPts val="432"/>
              </a:spcBef>
              <a:spcAft>
                <a:spcPts val="600"/>
              </a:spcAft>
            </a:pPr>
            <a:r>
              <a:rPr lang="en-US" sz="3200" dirty="0">
                <a:cs typeface="Arial" panose="020B0604020202020204" pitchFamily="34" charset="0"/>
              </a:rPr>
              <a:t>Increased Mean Time Between Failures (MTBF)</a:t>
            </a:r>
          </a:p>
          <a:p>
            <a:pPr marL="1261872" lvl="1" indent="-457200" fontAlgn="base">
              <a:spcBef>
                <a:spcPts val="432"/>
              </a:spcBef>
              <a:spcAft>
                <a:spcPts val="600"/>
              </a:spcAft>
            </a:pPr>
            <a:r>
              <a:rPr lang="en-US" sz="3200" dirty="0">
                <a:cs typeface="Arial" panose="020B0604020202020204" pitchFamily="34" charset="0"/>
              </a:rPr>
              <a:t>Extended equipment life</a:t>
            </a:r>
          </a:p>
          <a:p>
            <a:pPr marL="1261872" lvl="1" indent="-457200" fontAlgn="base">
              <a:spcBef>
                <a:spcPts val="432"/>
              </a:spcBef>
              <a:spcAft>
                <a:spcPts val="600"/>
              </a:spcAft>
            </a:pPr>
            <a:r>
              <a:rPr lang="en-US" sz="3200" dirty="0">
                <a:cs typeface="Arial" panose="020B0604020202020204" pitchFamily="34" charset="0"/>
              </a:rPr>
              <a:t>Reduced annual maintenance costs</a:t>
            </a:r>
          </a:p>
          <a:p>
            <a:pPr marL="1261872" lvl="1" indent="-457200" fontAlgn="base">
              <a:spcBef>
                <a:spcPts val="432"/>
              </a:spcBef>
              <a:spcAft>
                <a:spcPts val="600"/>
              </a:spcAft>
            </a:pPr>
            <a:r>
              <a:rPr lang="en-US" sz="3200" dirty="0">
                <a:cs typeface="Arial" panose="020B0604020202020204" pitchFamily="34" charset="0"/>
              </a:rPr>
              <a:t>Enhanced safety for maintenance technicians </a:t>
            </a:r>
          </a:p>
          <a:p>
            <a:pPr marL="1261872" lvl="1" indent="-457200" fontAlgn="base">
              <a:spcBef>
                <a:spcPts val="432"/>
              </a:spcBef>
              <a:spcAft>
                <a:spcPts val="600"/>
              </a:spcAft>
            </a:pPr>
            <a:r>
              <a:rPr lang="en-US" sz="3200" dirty="0">
                <a:cs typeface="Arial" panose="020B0604020202020204" pitchFamily="34" charset="0"/>
              </a:rPr>
              <a:t>Reduced Mean Time To Repair</a:t>
            </a:r>
          </a:p>
          <a:p>
            <a:pPr marL="804672" indent="-457200" fontAlgn="base">
              <a:spcBef>
                <a:spcPts val="432"/>
              </a:spcBef>
              <a:spcAft>
                <a:spcPts val="600"/>
              </a:spcAft>
            </a:pPr>
            <a:r>
              <a:rPr lang="en-US" dirty="0">
                <a:cs typeface="Arial" panose="020B0604020202020204" pitchFamily="34" charset="0"/>
              </a:rPr>
              <a:t>Receive a report of all checks, tests and activities performed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DEF2B540-5FCC-B14C-A327-887ADB76D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EA5B9-79DC-415E-BBD8-CA4293E44FF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FC36E68-3AC6-704E-8B88-A852110F4E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9847" y="575317"/>
            <a:ext cx="10515600" cy="64399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Benefits</a:t>
            </a:r>
          </a:p>
        </p:txBody>
      </p:sp>
    </p:spTree>
    <p:extLst>
      <p:ext uri="{BB962C8B-B14F-4D97-AF65-F5344CB8AC3E}">
        <p14:creationId xmlns:p14="http://schemas.microsoft.com/office/powerpoint/2010/main" val="1905179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36329BA9-8B15-BB4B-897A-75DA29421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White Glove Delivery</a:t>
            </a:r>
          </a:p>
          <a:p>
            <a:pPr lvl="1"/>
            <a:r>
              <a:rPr lang="en-US" dirty="0"/>
              <a:t>Account Set Up</a:t>
            </a:r>
          </a:p>
          <a:p>
            <a:pPr lvl="1"/>
            <a:r>
              <a:rPr lang="en-US" dirty="0"/>
              <a:t>Data structure, assign nodes to assets </a:t>
            </a:r>
            <a:r>
              <a:rPr lang="en-US" i="1" dirty="0"/>
              <a:t>before they arrive </a:t>
            </a:r>
          </a:p>
          <a:p>
            <a:pPr lvl="1"/>
            <a:r>
              <a:rPr lang="en-US" dirty="0"/>
              <a:t>Nodes come fully labeled per asset identifiers</a:t>
            </a:r>
          </a:p>
          <a:p>
            <a:r>
              <a:rPr lang="en-US" dirty="0"/>
              <a:t>On-boarding consulting (Orders over $7,500)</a:t>
            </a:r>
          </a:p>
          <a:p>
            <a:pPr lvl="1"/>
            <a:r>
              <a:rPr lang="en-US" dirty="0"/>
              <a:t>Up to 12 weeks of 1 hour of remote technical consulting ($1500 Value)</a:t>
            </a:r>
          </a:p>
          <a:p>
            <a:pPr lvl="1"/>
            <a:r>
              <a:rPr lang="en-US" dirty="0"/>
              <a:t>Define journey and schedule </a:t>
            </a:r>
          </a:p>
          <a:p>
            <a:pPr lvl="1"/>
            <a:r>
              <a:rPr lang="en-US" dirty="0"/>
              <a:t>Training in hardware/software set up</a:t>
            </a:r>
          </a:p>
          <a:p>
            <a:pPr lvl="1"/>
            <a:r>
              <a:rPr lang="en-US" dirty="0"/>
              <a:t>Alarm/Alert Set Up assistance</a:t>
            </a:r>
          </a:p>
          <a:p>
            <a:pPr lvl="1"/>
            <a:r>
              <a:rPr lang="en-US" dirty="0"/>
              <a:t>Account and User configuration  </a:t>
            </a:r>
          </a:p>
          <a:p>
            <a:r>
              <a:rPr lang="en-US" dirty="0"/>
              <a:t>6 month and 12 month check-ins</a:t>
            </a:r>
          </a:p>
          <a:p>
            <a:r>
              <a:rPr lang="en-US" b="1" dirty="0"/>
              <a:t>Included in your purchase </a:t>
            </a:r>
          </a:p>
          <a:p>
            <a:pPr lvl="1"/>
            <a:r>
              <a:rPr lang="en-US" dirty="0"/>
              <a:t>Additional consulting or on-site options available for purchase  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14B6C8C6-A9CA-524E-B41E-782B735F5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EA5B9-79DC-415E-BBD8-CA4293E44FF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2028AC70-CA64-3F4A-994A-C289E4AC2B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2759" y="525698"/>
            <a:ext cx="10515600" cy="64399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Customer Success </a:t>
            </a:r>
          </a:p>
        </p:txBody>
      </p:sp>
    </p:spTree>
    <p:extLst>
      <p:ext uri="{BB962C8B-B14F-4D97-AF65-F5344CB8AC3E}">
        <p14:creationId xmlns:p14="http://schemas.microsoft.com/office/powerpoint/2010/main" val="926230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61E5761B-523C-C642-B869-CFE48D029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Presale - Initial Condition Assessment</a:t>
            </a:r>
          </a:p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Installation and Commissioning Services </a:t>
            </a:r>
          </a:p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Full Service Maintenance and Monitoring Packages</a:t>
            </a:r>
          </a:p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Application Development/ Custom Engineering</a:t>
            </a:r>
          </a:p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Specific Analytics Development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070A4DE0-F294-AD47-8D85-686EE81E4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EA5B9-79DC-415E-BBD8-CA4293E44FF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11A9ADA3-344F-6145-B8E3-AA99DA21EE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2758" y="554053"/>
            <a:ext cx="10515600" cy="64399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Additional Service Categories </a:t>
            </a:r>
          </a:p>
        </p:txBody>
      </p:sp>
    </p:spTree>
    <p:extLst>
      <p:ext uri="{BB962C8B-B14F-4D97-AF65-F5344CB8AC3E}">
        <p14:creationId xmlns:p14="http://schemas.microsoft.com/office/powerpoint/2010/main" val="1409488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A7D04479-6774-F048-8996-9B9BFF7F8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err="1"/>
              <a:t>IIoT</a:t>
            </a:r>
            <a:r>
              <a:rPr lang="en-US" dirty="0"/>
              <a:t> Application Engineer schedules remote pre-meeting with Client 48-72 hours before on-site visit</a:t>
            </a:r>
          </a:p>
          <a:p>
            <a:pPr marL="685800" lvl="2">
              <a:spcBef>
                <a:spcPts val="1000"/>
              </a:spcBef>
            </a:pPr>
            <a:r>
              <a:rPr lang="en-US" sz="2800" dirty="0"/>
              <a:t>Reviews quantity and types of equipment that will be assessed</a:t>
            </a:r>
          </a:p>
          <a:p>
            <a:pPr marL="685800" lvl="2">
              <a:spcBef>
                <a:spcPts val="1000"/>
              </a:spcBef>
            </a:pPr>
            <a:r>
              <a:rPr lang="en-US" sz="2800" dirty="0"/>
              <a:t>Safety (PPE), logistics, IT and equipment needs </a:t>
            </a:r>
          </a:p>
          <a:p>
            <a:pPr marL="685800" lvl="2">
              <a:spcBef>
                <a:spcPts val="1000"/>
              </a:spcBef>
            </a:pPr>
            <a:r>
              <a:rPr lang="en-US" sz="2800" dirty="0"/>
              <a:t>Ensure equipment is accessible </a:t>
            </a:r>
          </a:p>
          <a:p>
            <a:pPr marL="685800" lvl="2">
              <a:spcBef>
                <a:spcPts val="1000"/>
              </a:spcBef>
            </a:pPr>
            <a:r>
              <a:rPr lang="en-US" sz="2800" dirty="0"/>
              <a:t>Must have lead and secondary client project lead contact information</a:t>
            </a:r>
          </a:p>
          <a:p>
            <a:r>
              <a:rPr lang="en-US" dirty="0"/>
              <a:t>On-site</a:t>
            </a:r>
          </a:p>
          <a:p>
            <a:pPr marL="685800" lvl="2">
              <a:spcBef>
                <a:spcPts val="1000"/>
              </a:spcBef>
            </a:pPr>
            <a:r>
              <a:rPr lang="en-US" sz="2800" dirty="0"/>
              <a:t>Review Customer Goals</a:t>
            </a:r>
          </a:p>
          <a:p>
            <a:pPr marL="685800" lvl="2">
              <a:spcBef>
                <a:spcPts val="1000"/>
              </a:spcBef>
            </a:pPr>
            <a:r>
              <a:rPr lang="en-US" sz="2800" dirty="0"/>
              <a:t>Equipment Audit</a:t>
            </a:r>
          </a:p>
          <a:p>
            <a:pPr marL="685800" lvl="2">
              <a:spcBef>
                <a:spcPts val="1000"/>
              </a:spcBef>
            </a:pPr>
            <a:r>
              <a:rPr lang="en-US" sz="2800" dirty="0"/>
              <a:t>Complete Wireless Audit and Report </a:t>
            </a:r>
          </a:p>
          <a:p>
            <a:pPr marL="685800" lvl="2">
              <a:spcBef>
                <a:spcPts val="1000"/>
              </a:spcBef>
            </a:pPr>
            <a:r>
              <a:rPr lang="en-US" sz="2800" dirty="0"/>
              <a:t>Review integration structure, plans and architecture </a:t>
            </a:r>
          </a:p>
          <a:p>
            <a:pPr marL="685800" lvl="2">
              <a:spcBef>
                <a:spcPts val="1000"/>
              </a:spcBef>
            </a:pPr>
            <a:r>
              <a:rPr lang="en-US" sz="2800" dirty="0"/>
              <a:t>Review ROI calculations </a:t>
            </a:r>
          </a:p>
          <a:p>
            <a:pPr marL="685800" lvl="2">
              <a:spcBef>
                <a:spcPts val="1000"/>
              </a:spcBef>
            </a:pPr>
            <a:r>
              <a:rPr lang="en-US" sz="2800" dirty="0"/>
              <a:t>Complete Initial Assessment</a:t>
            </a:r>
          </a:p>
          <a:p>
            <a:pPr marL="228600" lvl="1">
              <a:spcBef>
                <a:spcPts val="1000"/>
              </a:spcBef>
            </a:pPr>
            <a:r>
              <a:rPr lang="en-US" sz="3200" dirty="0"/>
              <a:t>Pilot Program Hardware </a:t>
            </a:r>
          </a:p>
          <a:p>
            <a:pPr marL="685800" lvl="2">
              <a:spcBef>
                <a:spcPts val="1000"/>
              </a:spcBef>
            </a:pPr>
            <a:r>
              <a:rPr lang="en-US" sz="2800" dirty="0"/>
              <a:t>Free 1 year cloud package for pilot units</a:t>
            </a:r>
          </a:p>
          <a:p>
            <a:pPr marL="228600" lvl="1">
              <a:spcBef>
                <a:spcPts val="1000"/>
              </a:spcBef>
            </a:pPr>
            <a:r>
              <a:rPr lang="en-US" sz="3200" dirty="0"/>
              <a:t>Charged in 8 hour increments + travel </a:t>
            </a:r>
          </a:p>
          <a:p>
            <a:pPr marL="685800" lvl="2">
              <a:spcBef>
                <a:spcPts val="1000"/>
              </a:spcBef>
            </a:pPr>
            <a:r>
              <a:rPr lang="en-US" sz="2800" dirty="0"/>
              <a:t>Credited toward future purchases 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89662AC0-F919-6D46-A248-CE4AAB113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EA5B9-79DC-415E-BBD8-CA4293E44FF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5E503CB-0895-7340-A690-0F2A4251BE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Initial Condition Assessment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378094ED-3ACE-5046-9BA9-F02B5C32439B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38200" y="928689"/>
            <a:ext cx="10515600" cy="3968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i="1" dirty="0">
                <a:solidFill>
                  <a:schemeClr val="bg1"/>
                </a:solidFill>
              </a:rPr>
              <a:t>Presale </a:t>
            </a:r>
          </a:p>
        </p:txBody>
      </p:sp>
    </p:spTree>
    <p:extLst>
      <p:ext uri="{BB962C8B-B14F-4D97-AF65-F5344CB8AC3E}">
        <p14:creationId xmlns:p14="http://schemas.microsoft.com/office/powerpoint/2010/main" val="2350498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DFAE1F0D-EACB-0C48-AB5F-30CB38777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3128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Define success </a:t>
            </a:r>
          </a:p>
          <a:p>
            <a:r>
              <a:rPr lang="en-US" dirty="0"/>
              <a:t>Jointly perform criticality assessment</a:t>
            </a:r>
          </a:p>
          <a:p>
            <a:pPr lvl="1"/>
            <a:r>
              <a:rPr lang="en-US" dirty="0"/>
              <a:t>Prioritize opportunities for monitoring</a:t>
            </a:r>
          </a:p>
          <a:p>
            <a:pPr lvl="1"/>
            <a:r>
              <a:rPr lang="en-US" dirty="0"/>
              <a:t>Overall downtime risk value with proper data </a:t>
            </a:r>
          </a:p>
          <a:p>
            <a:r>
              <a:rPr lang="en-US" dirty="0"/>
              <a:t>Discuss future customer management of the system and processes</a:t>
            </a:r>
          </a:p>
          <a:p>
            <a:r>
              <a:rPr lang="en-US" dirty="0"/>
              <a:t>Assign lead contact/responsible person for owner on-site and secondary contact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64BA58B3-3EFE-6946-91B7-828A1977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EA5B9-79DC-415E-BBD8-CA4293E44FF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02474EB5-BA64-8445-9812-68EFBD8696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Initial Condition Assessment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6C035DC9-C735-3A4C-9FD6-D118B211F55B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38200" y="928689"/>
            <a:ext cx="10515600" cy="3968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i="1" dirty="0">
                <a:solidFill>
                  <a:schemeClr val="bg1"/>
                </a:solidFill>
              </a:rPr>
              <a:t>Customer Goals</a:t>
            </a:r>
          </a:p>
        </p:txBody>
      </p:sp>
      <p:sp>
        <p:nvSpPr>
          <p:cNvPr id="9" name="Right Arrow 8">
            <a:extLst>
              <a:ext uri="{FF2B5EF4-FFF2-40B4-BE49-F238E27FC236}">
                <a16:creationId xmlns="" xmlns:a16="http://schemas.microsoft.com/office/drawing/2014/main" id="{ED48A829-01BE-8B4F-826C-1DF40B8F93E2}"/>
              </a:ext>
            </a:extLst>
          </p:cNvPr>
          <p:cNvSpPr/>
          <p:nvPr/>
        </p:nvSpPr>
        <p:spPr>
          <a:xfrm rot="2696999">
            <a:off x="8624603" y="3488935"/>
            <a:ext cx="1188720" cy="599123"/>
          </a:xfrm>
          <a:prstGeom prst="rightArrow">
            <a:avLst>
              <a:gd name="adj1" fmla="val 55087"/>
              <a:gd name="adj2" fmla="val 449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4A220807-A65C-6248-9DBA-49E74FC9CF63}"/>
              </a:ext>
            </a:extLst>
          </p:cNvPr>
          <p:cNvSpPr/>
          <p:nvPr/>
        </p:nvSpPr>
        <p:spPr>
          <a:xfrm>
            <a:off x="9646302" y="4420413"/>
            <a:ext cx="1707498" cy="149755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loud 5">
            <a:extLst>
              <a:ext uri="{FF2B5EF4-FFF2-40B4-BE49-F238E27FC236}">
                <a16:creationId xmlns="" xmlns:a16="http://schemas.microsoft.com/office/drawing/2014/main" id="{257027D1-3573-D946-964C-93538A028930}"/>
              </a:ext>
            </a:extLst>
          </p:cNvPr>
          <p:cNvSpPr/>
          <p:nvPr/>
        </p:nvSpPr>
        <p:spPr>
          <a:xfrm>
            <a:off x="7269480" y="1659030"/>
            <a:ext cx="2164080" cy="166116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05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2A7F5E44-DACC-0449-8B1D-4346A4E35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Equipment information is collected</a:t>
            </a:r>
          </a:p>
          <a:p>
            <a:pPr lvl="1"/>
            <a:r>
              <a:rPr lang="en-US" dirty="0"/>
              <a:t>Equipment Type</a:t>
            </a:r>
          </a:p>
          <a:p>
            <a:pPr lvl="1"/>
            <a:r>
              <a:rPr lang="en-US" dirty="0"/>
              <a:t>Recommend number and types of transducers </a:t>
            </a:r>
          </a:p>
          <a:p>
            <a:pPr lvl="1"/>
            <a:r>
              <a:rPr lang="en-US" dirty="0"/>
              <a:t>Visual inspection</a:t>
            </a:r>
          </a:p>
          <a:p>
            <a:pPr lvl="1"/>
            <a:r>
              <a:rPr lang="en-US" dirty="0"/>
              <a:t>Mounting locations</a:t>
            </a:r>
          </a:p>
          <a:p>
            <a:pPr lvl="2"/>
            <a:r>
              <a:rPr lang="en-US" dirty="0"/>
              <a:t>Type of mount</a:t>
            </a:r>
          </a:p>
          <a:p>
            <a:pPr lvl="1"/>
            <a:r>
              <a:rPr lang="en-US" dirty="0" err="1"/>
              <a:t>CloudGate</a:t>
            </a:r>
            <a:r>
              <a:rPr lang="en-US" dirty="0"/>
              <a:t> and Node placement</a:t>
            </a:r>
          </a:p>
          <a:p>
            <a:pPr lvl="2"/>
            <a:r>
              <a:rPr lang="en-US" dirty="0"/>
              <a:t>Power availability and type</a:t>
            </a:r>
          </a:p>
          <a:p>
            <a:pPr lvl="2"/>
            <a:r>
              <a:rPr lang="en-US" dirty="0"/>
              <a:t>Wiring design</a:t>
            </a:r>
          </a:p>
          <a:p>
            <a:pPr lvl="2"/>
            <a:r>
              <a:rPr lang="en-US" dirty="0"/>
              <a:t>LOS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AAF025D-7F49-AC42-BB7A-11309A573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EA5B9-79DC-415E-BBD8-CA4293E44FF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B8B82A5-2265-8348-B59D-159E67AEA8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Initial Condition Assessment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DA26A5D8-5008-E642-A9A6-38D08F625CFE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38200" y="928689"/>
            <a:ext cx="10515600" cy="3968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i="1" dirty="0">
                <a:solidFill>
                  <a:schemeClr val="bg1"/>
                </a:solidFill>
              </a:rPr>
              <a:t>Equipment Audit</a:t>
            </a:r>
          </a:p>
        </p:txBody>
      </p:sp>
    </p:spTree>
    <p:extLst>
      <p:ext uri="{BB962C8B-B14F-4D97-AF65-F5344CB8AC3E}">
        <p14:creationId xmlns:p14="http://schemas.microsoft.com/office/powerpoint/2010/main" val="3019112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0208CE57-48AD-2347-A732-355B754E2C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Perform wireless survey in 2.4 GHz spectrum</a:t>
            </a:r>
          </a:p>
          <a:p>
            <a:pPr lvl="1"/>
            <a:r>
              <a:rPr lang="en-US" dirty="0"/>
              <a:t>Identify congested spectrums</a:t>
            </a:r>
          </a:p>
          <a:p>
            <a:pPr lvl="1"/>
            <a:r>
              <a:rPr lang="en-US" dirty="0"/>
              <a:t>Average and peak in each channel</a:t>
            </a:r>
          </a:p>
          <a:p>
            <a:r>
              <a:rPr lang="en-US" dirty="0"/>
              <a:t>Line of sight and placement analysis </a:t>
            </a:r>
          </a:p>
          <a:p>
            <a:pPr lvl="1"/>
            <a:r>
              <a:rPr lang="en-US" dirty="0"/>
              <a:t>Assess point-to-point 802.15.4 </a:t>
            </a:r>
          </a:p>
          <a:p>
            <a:r>
              <a:rPr lang="en-US" dirty="0"/>
              <a:t>For Wi-Fi solutions, pre-verify all parameters and IT requirements </a:t>
            </a:r>
          </a:p>
          <a:p>
            <a:pPr lvl="1"/>
            <a:r>
              <a:rPr lang="en-US" dirty="0"/>
              <a:t>Wi-Fi IT checklist </a:t>
            </a:r>
          </a:p>
          <a:p>
            <a:r>
              <a:rPr lang="en-US" dirty="0"/>
              <a:t>For cellular, verify NB-IOT availability on either Verizon or AT&amp;T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F77411C-C98E-9449-9BC9-B862FBFFC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EA5B9-79DC-415E-BBD8-CA4293E44FF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845B928-EFE5-594F-9DAC-3E8BC228501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Initial Condition Assessment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0362C6D9-CFAD-9F4E-B19D-BC5900A4A519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38200" y="928689"/>
            <a:ext cx="10515600" cy="3968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i="1" dirty="0">
                <a:solidFill>
                  <a:schemeClr val="bg1"/>
                </a:solidFill>
              </a:rPr>
              <a:t>Wireless Audit</a:t>
            </a:r>
          </a:p>
        </p:txBody>
      </p:sp>
    </p:spTree>
    <p:extLst>
      <p:ext uri="{BB962C8B-B14F-4D97-AF65-F5344CB8AC3E}">
        <p14:creationId xmlns:p14="http://schemas.microsoft.com/office/powerpoint/2010/main" val="14265693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b">
        <a:noAutofit/>
      </a:bodyPr>
      <a:lstStyle>
        <a:defPPr>
          <a:defRPr sz="6600" dirty="0" smtClean="0">
            <a:solidFill>
              <a:srgbClr val="F37020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80976</TotalTime>
  <Words>1099</Words>
  <Application>Microsoft Office PowerPoint</Application>
  <PresentationFormat>Widescreen</PresentationFormat>
  <Paragraphs>247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Arial Black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andyz@grace-eng.com</dc:creator>
  <cp:lastModifiedBy>Brook Breitsprecher</cp:lastModifiedBy>
  <cp:revision>232</cp:revision>
  <dcterms:created xsi:type="dcterms:W3CDTF">2016-04-26T14:44:04Z</dcterms:created>
  <dcterms:modified xsi:type="dcterms:W3CDTF">2020-04-23T20:48:33Z</dcterms:modified>
</cp:coreProperties>
</file>