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0E_C60B0F0.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13_9EA671C5.xml" ContentType="application/vnd.ms-powerpoint.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sldIdLst>
    <p:sldId id="256" r:id="rId5"/>
    <p:sldId id="1018" r:id="rId6"/>
    <p:sldId id="309" r:id="rId7"/>
    <p:sldId id="300" r:id="rId8"/>
    <p:sldId id="259" r:id="rId9"/>
    <p:sldId id="260" r:id="rId10"/>
    <p:sldId id="1419" r:id="rId11"/>
    <p:sldId id="261" r:id="rId12"/>
    <p:sldId id="262" r:id="rId13"/>
    <p:sldId id="1539" r:id="rId14"/>
    <p:sldId id="269" r:id="rId15"/>
    <p:sldId id="268" r:id="rId16"/>
    <p:sldId id="270" r:id="rId17"/>
    <p:sldId id="273" r:id="rId18"/>
    <p:sldId id="1528" r:id="rId19"/>
    <p:sldId id="276" r:id="rId20"/>
    <p:sldId id="274" r:id="rId21"/>
    <p:sldId id="275" r:id="rId22"/>
    <p:sldId id="1529" r:id="rId23"/>
    <p:sldId id="1533" r:id="rId24"/>
    <p:sldId id="1532" r:id="rId25"/>
    <p:sldId id="1527" r:id="rId26"/>
    <p:sldId id="278" r:id="rId27"/>
    <p:sldId id="1540" r:id="rId28"/>
    <p:sldId id="281" r:id="rId29"/>
    <p:sldId id="290" r:id="rId30"/>
    <p:sldId id="291" r:id="rId31"/>
    <p:sldId id="284" r:id="rId32"/>
    <p:sldId id="286" r:id="rId33"/>
    <p:sldId id="1025" r:id="rId34"/>
    <p:sldId id="1024" r:id="rId35"/>
    <p:sldId id="294" r:id="rId36"/>
    <p:sldId id="295" r:id="rId37"/>
    <p:sldId id="610" r:id="rId38"/>
    <p:sldId id="1026" r:id="rId39"/>
    <p:sldId id="1028" r:id="rId40"/>
    <p:sldId id="1029" r:id="rId41"/>
    <p:sldId id="1031" r:id="rId42"/>
    <p:sldId id="605" r:id="rId43"/>
    <p:sldId id="288" r:id="rId44"/>
    <p:sldId id="1531" r:id="rId45"/>
    <p:sldId id="1534" r:id="rId46"/>
    <p:sldId id="1556" r:id="rId47"/>
    <p:sldId id="1537" r:id="rId48"/>
    <p:sldId id="1017" r:id="rId49"/>
    <p:sldId id="257" r:id="rId50"/>
    <p:sldId id="1019" r:id="rId51"/>
    <p:sldId id="1021" r:id="rId52"/>
    <p:sldId id="1022" r:id="rId53"/>
    <p:sldId id="277" r:id="rId54"/>
    <p:sldId id="1020" r:id="rId55"/>
    <p:sldId id="1557" r:id="rId56"/>
    <p:sldId id="1023" r:id="rId57"/>
    <p:sldId id="308"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744" userDrawn="1">
          <p15:clr>
            <a:srgbClr val="A4A3A4"/>
          </p15:clr>
        </p15:guide>
        <p15:guide id="3" orient="horz" pos="2808"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5B1FE34-CAC2-8FEC-E837-BBB7C9843355}" name="Chris Schneck" initials="CS" userId="S::chriss@gracetechnologies.com::16d5c9a2-42ed-40a6-8cce-49ffcc6a108b" providerId="AD"/>
  <p188:author id="{C69C9351-098F-BBE1-3945-C4AF9B5427C0}" name="Drew Allen" initials="DA" userId="S::drewa@gracetechnologies.com::4c4859ef-7d77-46fa-b1b1-ebfcba01afc2" providerId="AD"/>
  <p188:author id="{6ACB2665-D55C-E8AF-4EA5-87F218330484}" name="Brook Breitsprecher" initials="BB" userId="S::brookb@gracetechnologies.com::53bcd4fd-11e6-47c1-8c11-0c2dafd7f7d3" providerId="AD"/>
  <p188:author id="{5AB80A9A-9B71-A3FF-D1DA-334B9C07F0F5}" name="Ben Hermann" initials="BH" userId="S::benh@gracetechnologies.com::158c69af-a761-4410-bfac-abc6276472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E3DA23"/>
    <a:srgbClr val="FAEB12"/>
    <a:srgbClr val="EC89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30133-56B4-FD3A-A57E-3325FE2EF385}" v="219" dt="2026-01-20T17:49:34.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pos="3744"/>
        <p:guide orient="horz" pos="28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omments/modernComment_10E_C60B0F0.xml><?xml version="1.0" encoding="utf-8"?>
<p188:cmLst xmlns:a="http://schemas.openxmlformats.org/drawingml/2006/main" xmlns:r="http://schemas.openxmlformats.org/officeDocument/2006/relationships" xmlns:p188="http://schemas.microsoft.com/office/powerpoint/2018/8/main">
  <p188:cm id="{90DAE215-72EA-499C-AC62-03A7402D1517}" authorId="{6ACB2665-D55C-E8AF-4EA5-87F218330484}" created="2024-03-01T17:36:17.843">
    <ac:deMkLst xmlns:ac="http://schemas.microsoft.com/office/drawing/2013/main/command">
      <pc:docMk xmlns:pc="http://schemas.microsoft.com/office/powerpoint/2013/main/command"/>
      <pc:sldMk xmlns:pc="http://schemas.microsoft.com/office/powerpoint/2013/main/command" cId="207663344" sldId="270"/>
      <ac:spMk id="3" creationId="{BE42A891-3A97-CA65-FC46-80D6E180D6C3}"/>
    </ac:deMkLst>
    <p188:txBody>
      <a:bodyPr/>
      <a:lstStyle/>
      <a:p>
        <a:r>
          <a:rPr lang="en-US"/>
          <a:t>[@Chris Schneck]  - Can you work with Nick on wording for this. Not my area of expertise and not sure what exactly you're looking for. Thanks!</a:t>
        </a:r>
      </a:p>
    </p188:txBody>
  </p188:cm>
</p188:cmLst>
</file>

<file path=ppt/comments/modernComment_113_9EA671C5.xml><?xml version="1.0" encoding="utf-8"?>
<p188:cmLst xmlns:a="http://schemas.openxmlformats.org/drawingml/2006/main" xmlns:r="http://schemas.openxmlformats.org/officeDocument/2006/relationships" xmlns:p188="http://schemas.microsoft.com/office/powerpoint/2018/8/main">
  <p188:cm id="{3E6009BC-FB65-41ED-818E-318A4743A92B}" authorId="{A5B1FE34-CAC2-8FEC-E837-BBB7C9843355}" status="resolved" created="2024-01-09T21:16:04.274" complete="100000">
    <ac:txMkLst xmlns:ac="http://schemas.microsoft.com/office/drawing/2013/main/command">
      <pc:docMk xmlns:pc="http://schemas.microsoft.com/office/powerpoint/2013/main/command"/>
      <pc:sldMk xmlns:pc="http://schemas.microsoft.com/office/powerpoint/2013/main/command" cId="2661708229" sldId="275"/>
      <ac:spMk id="11" creationId="{BEABF215-3901-5ABD-79BC-3E7FF2E63BB6}"/>
      <ac:txMk cp="40" len="34">
        <ac:context len="326" hash="1019451113"/>
      </ac:txMk>
    </ac:txMkLst>
    <p188:pos x="1999542" y="868680"/>
    <p188:txBody>
      <a:bodyPr/>
      <a:lstStyle/>
      <a:p>
        <a:r>
          <a:rPr lang="en-US"/>
          <a:t>Frequency: 50/60/400Hz	needs to be updated to 0-3,000Hz, 50/60/400Hz</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FEDE18-DEA0-4C4B-AFBE-0A1EE9A22B67}" type="datetimeFigureOut">
              <a:rPr lang="en-US" smtClean="0"/>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14D3CE-C4D9-4D1A-B885-C27D7DAC3507}" type="slidenum">
              <a:rPr lang="en-US" smtClean="0"/>
              <a:t>‹#›</a:t>
            </a:fld>
            <a:endParaRPr lang="en-US"/>
          </a:p>
        </p:txBody>
      </p:sp>
    </p:spTree>
    <p:extLst>
      <p:ext uri="{BB962C8B-B14F-4D97-AF65-F5344CB8AC3E}">
        <p14:creationId xmlns:p14="http://schemas.microsoft.com/office/powerpoint/2010/main" val="4276249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a:p>
        </p:txBody>
      </p:sp>
      <p:sp>
        <p:nvSpPr>
          <p:cNvPr id="4" name="Slide Number Placeholder 3"/>
          <p:cNvSpPr>
            <a:spLocks noGrp="1"/>
          </p:cNvSpPr>
          <p:nvPr>
            <p:ph type="sldNum" sz="quarter" idx="5"/>
          </p:nvPr>
        </p:nvSpPr>
        <p:spPr/>
        <p:txBody>
          <a:bodyPr/>
          <a:lstStyle/>
          <a:p>
            <a:fld id="{AD14D3CE-C4D9-4D1A-B885-C27D7DAC3507}" type="slidenum">
              <a:rPr lang="en-US" smtClean="0"/>
              <a:t>1</a:t>
            </a:fld>
            <a:endParaRPr lang="en-US"/>
          </a:p>
        </p:txBody>
      </p:sp>
    </p:spTree>
    <p:extLst>
      <p:ext uri="{BB962C8B-B14F-4D97-AF65-F5344CB8AC3E}">
        <p14:creationId xmlns:p14="http://schemas.microsoft.com/office/powerpoint/2010/main" val="3703992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11</a:t>
            </a:fld>
            <a:endParaRPr lang="en-US"/>
          </a:p>
        </p:txBody>
      </p:sp>
    </p:spTree>
    <p:extLst>
      <p:ext uri="{BB962C8B-B14F-4D97-AF65-F5344CB8AC3E}">
        <p14:creationId xmlns:p14="http://schemas.microsoft.com/office/powerpoint/2010/main" val="880150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door testing with a meter is a leading cause of arc flash* </a:t>
            </a:r>
          </a:p>
          <a:p>
            <a:endParaRPr lang="en-US"/>
          </a:p>
          <a:p>
            <a:r>
              <a:rPr lang="en-US"/>
              <a:t>70% statistic needs to be proved/application? Change to 3-5X? More likely to touch before you test during reactive maintenance*</a:t>
            </a:r>
          </a:p>
          <a:p>
            <a:br>
              <a:rPr lang="en-US"/>
            </a:br>
            <a:r>
              <a:rPr lang="en-US"/>
              <a:t>Reduce non-compliance to electrical safety standards NFPA 70E. Skilled labor shortage. Compliance = Safety / Productivity Discussion – Reduction in PPE / Closed door verification of voltage.</a:t>
            </a:r>
          </a:p>
          <a:p>
            <a:endParaRPr lang="en-US"/>
          </a:p>
          <a:p>
            <a:r>
              <a:rPr lang="en-US"/>
              <a:t>Maintenance personnel are being pressured and are rushing to </a:t>
            </a:r>
          </a:p>
          <a:p>
            <a:endParaRPr lang="en-US"/>
          </a:p>
          <a:p>
            <a:r>
              <a:rPr lang="en-US"/>
              <a:t>We know electrical safety is an important part of every industry. Electrical injuries are very prevalent during reactive maintenance.  60% of those injuries occurred in low voltage 3-phase systems.  You’d think that medium voltage would be more common due to it being higher voltage, but with low voltage corners might be cut more frequently.</a:t>
            </a:r>
          </a:p>
          <a:p>
            <a:endParaRPr lang="en-US"/>
          </a:p>
          <a:p>
            <a:r>
              <a:rPr lang="en-US"/>
              <a:t>Testing with a meter is a high risk action.  You’re right there at the live conductor.</a:t>
            </a:r>
          </a:p>
        </p:txBody>
      </p:sp>
      <p:sp>
        <p:nvSpPr>
          <p:cNvPr id="4" name="Slide Number Placeholder 3"/>
          <p:cNvSpPr>
            <a:spLocks noGrp="1"/>
          </p:cNvSpPr>
          <p:nvPr>
            <p:ph type="sldNum" sz="quarter" idx="5"/>
          </p:nvPr>
        </p:nvSpPr>
        <p:spPr/>
        <p:txBody>
          <a:bodyPr/>
          <a:lstStyle/>
          <a:p>
            <a:fld id="{AD14D3CE-C4D9-4D1A-B885-C27D7DAC3507}" type="slidenum">
              <a:rPr lang="en-US" smtClean="0"/>
              <a:t>12</a:t>
            </a:fld>
            <a:endParaRPr lang="en-US"/>
          </a:p>
        </p:txBody>
      </p:sp>
    </p:spTree>
    <p:extLst>
      <p:ext uri="{BB962C8B-B14F-4D97-AF65-F5344CB8AC3E}">
        <p14:creationId xmlns:p14="http://schemas.microsoft.com/office/powerpoint/2010/main" val="3373246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Hierarchy of Risk Controls (NFPA 70E) Article 120.6 process for establishing an electrically safe working condition</a:t>
            </a:r>
          </a:p>
          <a:p>
            <a:endParaRPr lang="en-US"/>
          </a:p>
          <a:p>
            <a:r>
              <a:rPr lang="en-US"/>
              <a:t>For electrical and mechanical LOTO, we do our best to eliminate risk altogether.  These devices are in-expensive, low hanging risk reduction fruit.  They pay for themselves within 2-3 LOTO procedures and are installed using a 30mm hole punch </a:t>
            </a:r>
          </a:p>
        </p:txBody>
      </p:sp>
      <p:sp>
        <p:nvSpPr>
          <p:cNvPr id="4" name="Slide Number Placeholder 3"/>
          <p:cNvSpPr>
            <a:spLocks noGrp="1"/>
          </p:cNvSpPr>
          <p:nvPr>
            <p:ph type="sldNum" sz="quarter" idx="5"/>
          </p:nvPr>
        </p:nvSpPr>
        <p:spPr/>
        <p:txBody>
          <a:bodyPr/>
          <a:lstStyle/>
          <a:p>
            <a:fld id="{AD14D3CE-C4D9-4D1A-B885-C27D7DAC3507}" type="slidenum">
              <a:rPr lang="en-US" smtClean="0"/>
              <a:t>13</a:t>
            </a:fld>
            <a:endParaRPr lang="en-US"/>
          </a:p>
        </p:txBody>
      </p:sp>
    </p:spTree>
    <p:extLst>
      <p:ext uri="{BB962C8B-B14F-4D97-AF65-F5344CB8AC3E}">
        <p14:creationId xmlns:p14="http://schemas.microsoft.com/office/powerpoint/2010/main" val="4253364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Add the trouble shooting capabilities of the R-3W -&gt; I.e. phase loss, stuck blade, etc. </a:t>
            </a:r>
            <a:r>
              <a:rPr lang="en-US" sz="1800">
                <a:effectLst/>
                <a:latin typeface="Segoe UI" panose="020B0502040204020203" pitchFamily="34" charset="0"/>
              </a:rPr>
              <a:t>Be sure to distinguish between mechanical vs. electrical LOTO and reference a bump/try test when using Voltage Indicators only.</a:t>
            </a:r>
            <a:endParaRPr lang="en-US"/>
          </a:p>
          <a:p>
            <a:endParaRPr lang="en-US"/>
          </a:p>
          <a:p>
            <a:r>
              <a:rPr lang="en-US"/>
              <a:t>Reducing time spent locking-and-tagging out equipment by 74%.</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Voltage Indicators are primarily used in mechanical LOTO and also used in conjunction with the OSHA required try or bump test.  This means you try to start the machine after isolation of power using a starter switch. If you are pressing a green button to try to do a “try” test, it isn’t as a sure way to ensure the power is isolated.  When adding the Voltage Indicator this is an additional opportunity to verify voltage. It also has other features such as phase loss, stuck blade, etc.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err="1"/>
              <a:t>ChekVolt</a:t>
            </a:r>
            <a:r>
              <a:rPr lang="en-US"/>
              <a:t> is THE fastest selling new product we offer.</a:t>
            </a:r>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14</a:t>
            </a:fld>
            <a:endParaRPr lang="en-US"/>
          </a:p>
        </p:txBody>
      </p:sp>
    </p:spTree>
    <p:extLst>
      <p:ext uri="{BB962C8B-B14F-4D97-AF65-F5344CB8AC3E}">
        <p14:creationId xmlns:p14="http://schemas.microsoft.com/office/powerpoint/2010/main" val="2430513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AFA1D-AE04-C5A4-2B4A-63542BF36B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0B717-6EEC-C914-BF87-7DE2819C5E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7B4EED-A043-3128-373C-BAA32416052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7868C7-56B1-4B20-6419-9940D343CF01}"/>
              </a:ext>
            </a:extLst>
          </p:cNvPr>
          <p:cNvSpPr>
            <a:spLocks noGrp="1"/>
          </p:cNvSpPr>
          <p:nvPr>
            <p:ph type="sldNum" sz="quarter" idx="5"/>
          </p:nvPr>
        </p:nvSpPr>
        <p:spPr/>
        <p:txBody>
          <a:bodyPr/>
          <a:lstStyle/>
          <a:p>
            <a:fld id="{AD14D3CE-C4D9-4D1A-B885-C27D7DAC3507}" type="slidenum">
              <a:rPr lang="en-US" smtClean="0"/>
              <a:t>15</a:t>
            </a:fld>
            <a:endParaRPr lang="en-US"/>
          </a:p>
        </p:txBody>
      </p:sp>
    </p:spTree>
    <p:extLst>
      <p:ext uri="{BB962C8B-B14F-4D97-AF65-F5344CB8AC3E}">
        <p14:creationId xmlns:p14="http://schemas.microsoft.com/office/powerpoint/2010/main" val="29632561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16</a:t>
            </a:fld>
            <a:endParaRPr lang="en-US"/>
          </a:p>
        </p:txBody>
      </p:sp>
    </p:spTree>
    <p:extLst>
      <p:ext uri="{BB962C8B-B14F-4D97-AF65-F5344CB8AC3E}">
        <p14:creationId xmlns:p14="http://schemas.microsoft.com/office/powerpoint/2010/main" val="610900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Built in impedance on the backside of the device.  You will still test full voltage, but shock is derived from current, not voltage.  With the built-in impedance of the device, we reduce the max fault current to 2.3 mA.</a:t>
            </a:r>
          </a:p>
        </p:txBody>
      </p:sp>
      <p:sp>
        <p:nvSpPr>
          <p:cNvPr id="4" name="Slide Number Placeholder 3"/>
          <p:cNvSpPr>
            <a:spLocks noGrp="1"/>
          </p:cNvSpPr>
          <p:nvPr>
            <p:ph type="sldNum" sz="quarter" idx="5"/>
          </p:nvPr>
        </p:nvSpPr>
        <p:spPr/>
        <p:txBody>
          <a:bodyPr/>
          <a:lstStyle/>
          <a:p>
            <a:fld id="{AD14D3CE-C4D9-4D1A-B885-C27D7DAC3507}" type="slidenum">
              <a:rPr lang="en-US" smtClean="0"/>
              <a:t>18</a:t>
            </a:fld>
            <a:endParaRPr lang="en-US"/>
          </a:p>
        </p:txBody>
      </p:sp>
    </p:spTree>
    <p:extLst>
      <p:ext uri="{BB962C8B-B14F-4D97-AF65-F5344CB8AC3E}">
        <p14:creationId xmlns:p14="http://schemas.microsoft.com/office/powerpoint/2010/main" val="4286858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81B32-9C6D-CDEC-F9AD-68DD39AF35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A52736-D8B0-58FF-F744-B4DD83CD72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32AEC-E3B1-7E3F-6406-61D43E8E078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1D3079-F153-92EC-E415-CA1CE67F0F2F}"/>
              </a:ext>
            </a:extLst>
          </p:cNvPr>
          <p:cNvSpPr>
            <a:spLocks noGrp="1"/>
          </p:cNvSpPr>
          <p:nvPr>
            <p:ph type="sldNum" sz="quarter" idx="5"/>
          </p:nvPr>
        </p:nvSpPr>
        <p:spPr/>
        <p:txBody>
          <a:bodyPr/>
          <a:lstStyle/>
          <a:p>
            <a:fld id="{AD14D3CE-C4D9-4D1A-B885-C27D7DAC3507}" type="slidenum">
              <a:rPr lang="en-US" smtClean="0"/>
              <a:t>19</a:t>
            </a:fld>
            <a:endParaRPr lang="en-US"/>
          </a:p>
        </p:txBody>
      </p:sp>
    </p:spTree>
    <p:extLst>
      <p:ext uri="{BB962C8B-B14F-4D97-AF65-F5344CB8AC3E}">
        <p14:creationId xmlns:p14="http://schemas.microsoft.com/office/powerpoint/2010/main" val="2390205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B4329-06BD-C7C3-90F7-982A7F6485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AEE157-2756-329E-A9EC-B9B0955DC3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40E5B6-02A9-8D12-5436-9BC018462D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5A9840-421A-5F46-86E5-0287246ECD6D}"/>
              </a:ext>
            </a:extLst>
          </p:cNvPr>
          <p:cNvSpPr>
            <a:spLocks noGrp="1"/>
          </p:cNvSpPr>
          <p:nvPr>
            <p:ph type="sldNum" sz="quarter" idx="5"/>
          </p:nvPr>
        </p:nvSpPr>
        <p:spPr/>
        <p:txBody>
          <a:bodyPr/>
          <a:lstStyle/>
          <a:p>
            <a:fld id="{AD14D3CE-C4D9-4D1A-B885-C27D7DAC3507}" type="slidenum">
              <a:rPr lang="en-US" smtClean="0"/>
              <a:t>20</a:t>
            </a:fld>
            <a:endParaRPr lang="en-US"/>
          </a:p>
        </p:txBody>
      </p:sp>
    </p:spTree>
    <p:extLst>
      <p:ext uri="{BB962C8B-B14F-4D97-AF65-F5344CB8AC3E}">
        <p14:creationId xmlns:p14="http://schemas.microsoft.com/office/powerpoint/2010/main" val="1518771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540B5-66FB-B8AD-1421-28EE73F4C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53B25F-26FA-DDF1-8062-399FEF69F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625EF4-D7C3-94A6-E568-7DEB571F98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2CF6CB-9D3E-F511-4495-837BE7DF8CFE}"/>
              </a:ext>
            </a:extLst>
          </p:cNvPr>
          <p:cNvSpPr>
            <a:spLocks noGrp="1"/>
          </p:cNvSpPr>
          <p:nvPr>
            <p:ph type="sldNum" sz="quarter" idx="5"/>
          </p:nvPr>
        </p:nvSpPr>
        <p:spPr/>
        <p:txBody>
          <a:bodyPr/>
          <a:lstStyle/>
          <a:p>
            <a:fld id="{AD14D3CE-C4D9-4D1A-B885-C27D7DAC3507}" type="slidenum">
              <a:rPr lang="en-US" smtClean="0"/>
              <a:t>21</a:t>
            </a:fld>
            <a:endParaRPr lang="en-US"/>
          </a:p>
        </p:txBody>
      </p:sp>
    </p:spTree>
    <p:extLst>
      <p:ext uri="{BB962C8B-B14F-4D97-AF65-F5344CB8AC3E}">
        <p14:creationId xmlns:p14="http://schemas.microsoft.com/office/powerpoint/2010/main" val="13878133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222463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23</a:t>
            </a:fld>
            <a:endParaRPr lang="en-US"/>
          </a:p>
        </p:txBody>
      </p:sp>
    </p:spTree>
    <p:extLst>
      <p:ext uri="{BB962C8B-B14F-4D97-AF65-F5344CB8AC3E}">
        <p14:creationId xmlns:p14="http://schemas.microsoft.com/office/powerpoint/2010/main" val="1943079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36DE4-3E72-A4F1-F138-CF6F15A72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1D4441-17EA-6273-2E65-EA5D1E1B71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1E8490-CA21-21D9-61EA-616846AC708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3DF647-D561-9F20-B77C-99B73D20C53B}"/>
              </a:ext>
            </a:extLst>
          </p:cNvPr>
          <p:cNvSpPr>
            <a:spLocks noGrp="1"/>
          </p:cNvSpPr>
          <p:nvPr>
            <p:ph type="sldNum" sz="quarter" idx="5"/>
          </p:nvPr>
        </p:nvSpPr>
        <p:spPr/>
        <p:txBody>
          <a:bodyPr/>
          <a:lstStyle/>
          <a:p>
            <a:fld id="{AD14D3CE-C4D9-4D1A-B885-C27D7DAC3507}" type="slidenum">
              <a:rPr lang="en-US" smtClean="0"/>
              <a:t>24</a:t>
            </a:fld>
            <a:endParaRPr lang="en-US"/>
          </a:p>
        </p:txBody>
      </p:sp>
    </p:spTree>
    <p:extLst>
      <p:ext uri="{BB962C8B-B14F-4D97-AF65-F5344CB8AC3E}">
        <p14:creationId xmlns:p14="http://schemas.microsoft.com/office/powerpoint/2010/main" val="11704523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t>Each asset requires a different sensing approach</a:t>
            </a:r>
          </a:p>
          <a:p>
            <a:pPr lvl="1"/>
            <a:r>
              <a:rPr lang="en-US"/>
              <a:t>Electrical systems: voltage, frequency, current, power quality</a:t>
            </a:r>
          </a:p>
          <a:p>
            <a:pPr lvl="1"/>
            <a:r>
              <a:rPr lang="en-US"/>
              <a:t>Rotating equipment: vibration, current, temperature</a:t>
            </a:r>
          </a:p>
          <a:p>
            <a:pPr lvl="1"/>
            <a:r>
              <a:rPr lang="en-US"/>
              <a:t>Structural systems (cranes/etc): strain, vibration</a:t>
            </a:r>
          </a:p>
          <a:p>
            <a:pPr lvl="1"/>
            <a:r>
              <a:rPr lang="en-US"/>
              <a:t>Air handlers: temperature, differential pressure, air flow</a:t>
            </a:r>
          </a:p>
          <a:p>
            <a:pPr lvl="1"/>
            <a:r>
              <a:rPr lang="en-US"/>
              <a:t>Conveyors, presses, robots, etc: sensors vary by application</a:t>
            </a:r>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28</a:t>
            </a:fld>
            <a:endParaRPr lang="en-US"/>
          </a:p>
        </p:txBody>
      </p:sp>
    </p:spTree>
    <p:extLst>
      <p:ext uri="{BB962C8B-B14F-4D97-AF65-F5344CB8AC3E}">
        <p14:creationId xmlns:p14="http://schemas.microsoft.com/office/powerpoint/2010/main" val="2458381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29</a:t>
            </a:fld>
            <a:endParaRPr lang="en-US"/>
          </a:p>
        </p:txBody>
      </p:sp>
    </p:spTree>
    <p:extLst>
      <p:ext uri="{BB962C8B-B14F-4D97-AF65-F5344CB8AC3E}">
        <p14:creationId xmlns:p14="http://schemas.microsoft.com/office/powerpoint/2010/main" val="24427109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need is not always associated with a catastrophic event.  Could just be needed do to </a:t>
            </a:r>
          </a:p>
        </p:txBody>
      </p:sp>
      <p:sp>
        <p:nvSpPr>
          <p:cNvPr id="4" name="Slide Number Placeholder 3"/>
          <p:cNvSpPr>
            <a:spLocks noGrp="1"/>
          </p:cNvSpPr>
          <p:nvPr>
            <p:ph type="sldNum" sz="quarter" idx="5"/>
          </p:nvPr>
        </p:nvSpPr>
        <p:spPr/>
        <p:txBody>
          <a:bodyPr/>
          <a:lstStyle/>
          <a:p>
            <a:fld id="{C2322733-A3D6-4673-8FC6-95D4B263078A}" type="slidenum">
              <a:rPr lang="en-US" smtClean="0"/>
              <a:t>39</a:t>
            </a:fld>
            <a:endParaRPr lang="en-US"/>
          </a:p>
        </p:txBody>
      </p:sp>
    </p:spTree>
    <p:extLst>
      <p:ext uri="{BB962C8B-B14F-4D97-AF65-F5344CB8AC3E}">
        <p14:creationId xmlns:p14="http://schemas.microsoft.com/office/powerpoint/2010/main" val="35531539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78E0F-031C-E5A8-76DD-20956C8546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BE445-9CD5-325C-3D95-573001B8E5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4998B2-05B4-7F06-6694-5B9A28E365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15894A1-678F-E263-16C9-60BB6B956A97}"/>
              </a:ext>
            </a:extLst>
          </p:cNvPr>
          <p:cNvSpPr>
            <a:spLocks noGrp="1"/>
          </p:cNvSpPr>
          <p:nvPr>
            <p:ph type="sldNum" sz="quarter" idx="5"/>
          </p:nvPr>
        </p:nvSpPr>
        <p:spPr/>
        <p:txBody>
          <a:bodyPr/>
          <a:lstStyle/>
          <a:p>
            <a:fld id="{AD14D3CE-C4D9-4D1A-B885-C27D7DAC3507}" type="slidenum">
              <a:rPr lang="en-US" smtClean="0"/>
              <a:t>41</a:t>
            </a:fld>
            <a:endParaRPr lang="en-US"/>
          </a:p>
        </p:txBody>
      </p:sp>
    </p:spTree>
    <p:extLst>
      <p:ext uri="{BB962C8B-B14F-4D97-AF65-F5344CB8AC3E}">
        <p14:creationId xmlns:p14="http://schemas.microsoft.com/office/powerpoint/2010/main" val="17024314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C8B67-5A2C-6428-80AC-F40B2D47AB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CFEBC-C1BA-91CC-8B26-4DC78CE2BB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6A70C2-ECFF-1EC9-9357-AAE47876D3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CACC69C-9C6C-9F32-ECFF-6F206BE5A1A7}"/>
              </a:ext>
            </a:extLst>
          </p:cNvPr>
          <p:cNvSpPr>
            <a:spLocks noGrp="1"/>
          </p:cNvSpPr>
          <p:nvPr>
            <p:ph type="sldNum" sz="quarter" idx="5"/>
          </p:nvPr>
        </p:nvSpPr>
        <p:spPr/>
        <p:txBody>
          <a:bodyPr/>
          <a:lstStyle/>
          <a:p>
            <a:fld id="{AD14D3CE-C4D9-4D1A-B885-C27D7DAC3507}" type="slidenum">
              <a:rPr lang="en-US" smtClean="0"/>
              <a:t>42</a:t>
            </a:fld>
            <a:endParaRPr lang="en-US"/>
          </a:p>
        </p:txBody>
      </p:sp>
    </p:spTree>
    <p:extLst>
      <p:ext uri="{BB962C8B-B14F-4D97-AF65-F5344CB8AC3E}">
        <p14:creationId xmlns:p14="http://schemas.microsoft.com/office/powerpoint/2010/main" val="2135590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D2642-1CE0-B195-38F0-54E242F71D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3E6958-016F-4DE7-6415-DC8FC1A36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AAD251-955B-4F37-9773-A378676D1B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5A0353-2BA8-1B65-7D37-BFEDACC9BE7B}"/>
              </a:ext>
            </a:extLst>
          </p:cNvPr>
          <p:cNvSpPr>
            <a:spLocks noGrp="1"/>
          </p:cNvSpPr>
          <p:nvPr>
            <p:ph type="sldNum" sz="quarter" idx="5"/>
          </p:nvPr>
        </p:nvSpPr>
        <p:spPr/>
        <p:txBody>
          <a:bodyPr/>
          <a:lstStyle/>
          <a:p>
            <a:fld id="{AD14D3CE-C4D9-4D1A-B885-C27D7DAC3507}" type="slidenum">
              <a:rPr lang="en-US" smtClean="0"/>
              <a:t>43</a:t>
            </a:fld>
            <a:endParaRPr lang="en-US"/>
          </a:p>
        </p:txBody>
      </p:sp>
    </p:spTree>
    <p:extLst>
      <p:ext uri="{BB962C8B-B14F-4D97-AF65-F5344CB8AC3E}">
        <p14:creationId xmlns:p14="http://schemas.microsoft.com/office/powerpoint/2010/main" val="11775984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88A7C-6185-E891-1A34-F2B902127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E589BB-08A9-ECA4-9A7D-247B2395D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5A2478-A317-5320-AE28-CFBA0A8B805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9A65CFE-08F9-19A2-A61A-61FBDDAFFADD}"/>
              </a:ext>
            </a:extLst>
          </p:cNvPr>
          <p:cNvSpPr>
            <a:spLocks noGrp="1"/>
          </p:cNvSpPr>
          <p:nvPr>
            <p:ph type="sldNum" sz="quarter" idx="5"/>
          </p:nvPr>
        </p:nvSpPr>
        <p:spPr/>
        <p:txBody>
          <a:bodyPr/>
          <a:lstStyle/>
          <a:p>
            <a:fld id="{AD14D3CE-C4D9-4D1A-B885-C27D7DAC3507}" type="slidenum">
              <a:rPr lang="en-US" smtClean="0"/>
              <a:t>44</a:t>
            </a:fld>
            <a:endParaRPr lang="en-US"/>
          </a:p>
        </p:txBody>
      </p:sp>
    </p:spTree>
    <p:extLst>
      <p:ext uri="{BB962C8B-B14F-4D97-AF65-F5344CB8AC3E}">
        <p14:creationId xmlns:p14="http://schemas.microsoft.com/office/powerpoint/2010/main" val="5287831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d469b77e9d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d469b77e9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3</a:t>
            </a:fld>
            <a:endParaRPr lang="en-US"/>
          </a:p>
        </p:txBody>
      </p:sp>
    </p:spTree>
    <p:extLst>
      <p:ext uri="{BB962C8B-B14F-4D97-AF65-F5344CB8AC3E}">
        <p14:creationId xmlns:p14="http://schemas.microsoft.com/office/powerpoint/2010/main" val="28202074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1197b4fa9e6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1197b4fa9e6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c28e3c8d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13c28e3c8d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1e7dd0c8c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1e7dd0c8c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1885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cd7768ae44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cd7768ae44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22657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d57f2d4bcb_6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d57f2d4bcb_6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3E960-BD58-2353-D451-E6B3CE248D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FA9054-8451-D52D-A6EA-85F62E1A36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7A289C-D229-3BFB-422E-AF48C6893C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FDCAD58-3E85-3551-8EF3-FC6F1FEBADE3}"/>
              </a:ext>
            </a:extLst>
          </p:cNvPr>
          <p:cNvSpPr>
            <a:spLocks noGrp="1"/>
          </p:cNvSpPr>
          <p:nvPr>
            <p:ph type="sldNum" sz="quarter" idx="5"/>
          </p:nvPr>
        </p:nvSpPr>
        <p:spPr/>
        <p:txBody>
          <a:bodyPr/>
          <a:lstStyle/>
          <a:p>
            <a:fld id="{AD14D3CE-C4D9-4D1A-B885-C27D7DAC3507}" type="slidenum">
              <a:rPr lang="en-US" smtClean="0"/>
              <a:t>52</a:t>
            </a:fld>
            <a:endParaRPr lang="en-US"/>
          </a:p>
        </p:txBody>
      </p:sp>
    </p:spTree>
    <p:extLst>
      <p:ext uri="{BB962C8B-B14F-4D97-AF65-F5344CB8AC3E}">
        <p14:creationId xmlns:p14="http://schemas.microsoft.com/office/powerpoint/2010/main" val="37962564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33534257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33534257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4</a:t>
            </a:fld>
            <a:endParaRPr lang="en-US"/>
          </a:p>
        </p:txBody>
      </p:sp>
    </p:spTree>
    <p:extLst>
      <p:ext uri="{BB962C8B-B14F-4D97-AF65-F5344CB8AC3E}">
        <p14:creationId xmlns:p14="http://schemas.microsoft.com/office/powerpoint/2010/main" val="428374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Open doors makes maintenance less safe and allows for environmental conditions to get inside of the control cabinet. Environmental hazards and personnel hazards.</a:t>
            </a:r>
            <a:br>
              <a:rPr lang="en-US"/>
            </a:br>
            <a:br>
              <a:rPr lang="en-US"/>
            </a:br>
            <a:r>
              <a:rPr lang="en-US"/>
              <a:t>Risk hierarchy of controls.  We want to be in the first three buckets.  The least effective is PPE.  Often in facilities we jump right to suiting up in high calories PPE. Risk is measured in dollars.  Even a human life has a dollar value.  Eliminate, substitute, and engineer around the risk. </a:t>
            </a:r>
          </a:p>
          <a:p>
            <a:endParaRPr lang="en-US"/>
          </a:p>
          <a:p>
            <a:r>
              <a:rPr lang="en-US"/>
              <a:t>The pressure wave is </a:t>
            </a:r>
            <a:r>
              <a:rPr lang="en-US" err="1"/>
              <a:t>whats</a:t>
            </a:r>
            <a:r>
              <a:rPr lang="en-US"/>
              <a:t> going to hurt or kill you.  There is a flashover and shock when making contact with a live conductor.</a:t>
            </a:r>
          </a:p>
        </p:txBody>
      </p:sp>
      <p:sp>
        <p:nvSpPr>
          <p:cNvPr id="4" name="Slide Number Placeholder 3"/>
          <p:cNvSpPr>
            <a:spLocks noGrp="1"/>
          </p:cNvSpPr>
          <p:nvPr>
            <p:ph type="sldNum" sz="quarter" idx="5"/>
          </p:nvPr>
        </p:nvSpPr>
        <p:spPr/>
        <p:txBody>
          <a:bodyPr/>
          <a:lstStyle/>
          <a:p>
            <a:fld id="{AD14D3CE-C4D9-4D1A-B885-C27D7DAC3507}" type="slidenum">
              <a:rPr lang="en-US" smtClean="0"/>
              <a:t>5</a:t>
            </a:fld>
            <a:endParaRPr lang="en-US"/>
          </a:p>
        </p:txBody>
      </p:sp>
    </p:spTree>
    <p:extLst>
      <p:ext uri="{BB962C8B-B14F-4D97-AF65-F5344CB8AC3E}">
        <p14:creationId xmlns:p14="http://schemas.microsoft.com/office/powerpoint/2010/main" val="796699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a:br>
            <a:r>
              <a:rPr lang="en-US"/>
              <a:t>Enclosure sizes reference / Reference universal outlet RUV - Add USB-C – Add IP Ratings as well</a:t>
            </a:r>
          </a:p>
          <a:p>
            <a:endParaRPr lang="en-US"/>
          </a:p>
          <a:p>
            <a:r>
              <a:rPr lang="en-US"/>
              <a:t>Add an International slide only (CE, CSA, UKCA, etc.)</a:t>
            </a:r>
            <a:br>
              <a:rPr lang="en-US"/>
            </a:br>
            <a:br>
              <a:rPr lang="en-US"/>
            </a:br>
            <a:r>
              <a:rPr lang="en-US"/>
              <a:t>Add part number structuring. </a:t>
            </a:r>
            <a:br>
              <a:rPr lang="en-US"/>
            </a:br>
            <a:br>
              <a:rPr lang="en-US"/>
            </a:br>
            <a:r>
              <a:rPr lang="en-US"/>
              <a:t>If you have machines going overseas, we have international components as well.</a:t>
            </a:r>
            <a:br>
              <a:rPr lang="en-US"/>
            </a:br>
            <a:br>
              <a:rPr lang="en-US"/>
            </a:br>
            <a:r>
              <a:rPr lang="en-US"/>
              <a:t>If you need a logo, send us a JPEG file format and we will create a special U-code associated with your </a:t>
            </a:r>
            <a:r>
              <a:rPr lang="en-US" err="1"/>
              <a:t>GracePort</a:t>
            </a:r>
            <a:br>
              <a:rPr lang="en-US"/>
            </a:br>
            <a:br>
              <a:rPr lang="en-US"/>
            </a:br>
            <a:r>
              <a:rPr lang="en-US"/>
              <a:t>Wide variety of </a:t>
            </a:r>
            <a:r>
              <a:rPr lang="en-US" err="1"/>
              <a:t>GracePorts</a:t>
            </a:r>
            <a:r>
              <a:rPr lang="en-US"/>
              <a:t> are available in </a:t>
            </a:r>
            <a:r>
              <a:rPr lang="en-US" err="1"/>
              <a:t>ePlan</a:t>
            </a:r>
            <a:r>
              <a:rPr lang="en-US"/>
              <a:t>.  You can pull these from </a:t>
            </a:r>
            <a:r>
              <a:rPr lang="en-US" err="1"/>
              <a:t>ePlan</a:t>
            </a:r>
            <a:endParaRPr lang="en-US"/>
          </a:p>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6</a:t>
            </a:fld>
            <a:endParaRPr lang="en-US"/>
          </a:p>
        </p:txBody>
      </p:sp>
    </p:spTree>
    <p:extLst>
      <p:ext uri="{BB962C8B-B14F-4D97-AF65-F5344CB8AC3E}">
        <p14:creationId xmlns:p14="http://schemas.microsoft.com/office/powerpoint/2010/main" val="990199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Surface Mount verbiage re-work.</a:t>
            </a:r>
          </a:p>
          <a:p>
            <a:endParaRPr lang="en-US"/>
          </a:p>
          <a:p>
            <a:r>
              <a:rPr lang="en-US"/>
              <a:t>Stainless steel 304/316 </a:t>
            </a:r>
          </a:p>
          <a:p>
            <a:r>
              <a:rPr lang="en-US"/>
              <a:t>Heavy Duty field mount connectors.</a:t>
            </a:r>
          </a:p>
          <a:p>
            <a:endParaRPr lang="en-US"/>
          </a:p>
          <a:p>
            <a:r>
              <a:rPr lang="en-US"/>
              <a:t>GracePort+ is a great way to protect HMIs and prevent interruptions due to damage caused to an HMI.  It’s much easier to replace the GracePort+ than to pay for a system integrator or Controls Engineer to fix or repair a damaged HMI.</a:t>
            </a:r>
          </a:p>
          <a:p>
            <a:endParaRPr lang="en-US"/>
          </a:p>
          <a:p>
            <a:r>
              <a:rPr lang="en-US"/>
              <a:t>Working with sequestered panels you can drop the voltage down below 50V’s and still work on your panels.</a:t>
            </a:r>
          </a:p>
        </p:txBody>
      </p:sp>
      <p:sp>
        <p:nvSpPr>
          <p:cNvPr id="4" name="Slide Number Placeholder 3"/>
          <p:cNvSpPr>
            <a:spLocks noGrp="1"/>
          </p:cNvSpPr>
          <p:nvPr>
            <p:ph type="sldNum" sz="quarter" idx="5"/>
          </p:nvPr>
        </p:nvSpPr>
        <p:spPr/>
        <p:txBody>
          <a:bodyPr/>
          <a:lstStyle/>
          <a:p>
            <a:fld id="{AD14D3CE-C4D9-4D1A-B885-C27D7DAC3507}" type="slidenum">
              <a:rPr lang="en-US" smtClean="0"/>
              <a:t>8</a:t>
            </a:fld>
            <a:endParaRPr lang="en-US"/>
          </a:p>
        </p:txBody>
      </p:sp>
    </p:spTree>
    <p:extLst>
      <p:ext uri="{BB962C8B-B14F-4D97-AF65-F5344CB8AC3E}">
        <p14:creationId xmlns:p14="http://schemas.microsoft.com/office/powerpoint/2010/main" val="2572561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D14D3CE-C4D9-4D1A-B885-C27D7DAC3507}" type="slidenum">
              <a:rPr lang="en-US" smtClean="0"/>
              <a:t>9</a:t>
            </a:fld>
            <a:endParaRPr lang="en-US"/>
          </a:p>
        </p:txBody>
      </p:sp>
    </p:spTree>
    <p:extLst>
      <p:ext uri="{BB962C8B-B14F-4D97-AF65-F5344CB8AC3E}">
        <p14:creationId xmlns:p14="http://schemas.microsoft.com/office/powerpoint/2010/main" val="2541434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53447-A8C9-7219-1E17-1C7B65DD8B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C2B2FD-DE70-2431-48C4-5D692B158C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F222E1-75AF-DA20-2BDE-CC65930236C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8A3F1B-3087-3FAB-849F-B45FF5C9EBE8}"/>
              </a:ext>
            </a:extLst>
          </p:cNvPr>
          <p:cNvSpPr>
            <a:spLocks noGrp="1"/>
          </p:cNvSpPr>
          <p:nvPr>
            <p:ph type="sldNum" sz="quarter" idx="5"/>
          </p:nvPr>
        </p:nvSpPr>
        <p:spPr/>
        <p:txBody>
          <a:bodyPr/>
          <a:lstStyle/>
          <a:p>
            <a:fld id="{AD14D3CE-C4D9-4D1A-B885-C27D7DAC3507}" type="slidenum">
              <a:rPr lang="en-US" smtClean="0"/>
              <a:t>10</a:t>
            </a:fld>
            <a:endParaRPr lang="en-US"/>
          </a:p>
        </p:txBody>
      </p:sp>
    </p:spTree>
    <p:extLst>
      <p:ext uri="{BB962C8B-B14F-4D97-AF65-F5344CB8AC3E}">
        <p14:creationId xmlns:p14="http://schemas.microsoft.com/office/powerpoint/2010/main" val="8260913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37309792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901407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659921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000318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903035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16813245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3749070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CB6582-1016-BF50-A97F-8D1CF8FC7A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26879078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descr="A close-up of a factory&#10;&#10;Description automatically generated">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6559161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13636537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3683160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238194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26459-1846-E4B1-1126-385F9B9AE0F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Tree>
    <p:extLst>
      <p:ext uri="{BB962C8B-B14F-4D97-AF65-F5344CB8AC3E}">
        <p14:creationId xmlns:p14="http://schemas.microsoft.com/office/powerpoint/2010/main" val="20352090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1/23/2026</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82257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2D4232-47A3-5E33-7717-B3D4CB7585C1}"/>
              </a:ext>
            </a:extLst>
          </p:cNvPr>
          <p:cNvSpPr/>
          <p:nvPr userDrawn="1"/>
        </p:nvSpPr>
        <p:spPr>
          <a:xfrm>
            <a:off x="2354094" y="6176963"/>
            <a:ext cx="9581744" cy="5156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54966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1/23/2026</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45375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531E12A-ABD3-D534-2383-1BAC631AB08F}"/>
              </a:ext>
            </a:extLst>
          </p:cNvPr>
          <p:cNvSpPr/>
          <p:nvPr userDrawn="1"/>
        </p:nvSpPr>
        <p:spPr>
          <a:xfrm>
            <a:off x="2393004" y="6245157"/>
            <a:ext cx="9435830" cy="3988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427077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DF447F-B13E-3058-B3CC-3C0549934E17}"/>
              </a:ext>
            </a:extLst>
          </p:cNvPr>
          <p:cNvSpPr>
            <a:spLocks noGrp="1"/>
          </p:cNvSpPr>
          <p:nvPr>
            <p:ph type="dt" sz="half" idx="10"/>
          </p:nvPr>
        </p:nvSpPr>
        <p:spPr/>
        <p:txBody>
          <a:bodyPr/>
          <a:lstStyle/>
          <a:p>
            <a:fld id="{B54CAB9A-BABD-4AFA-BC2A-DFE1148C4945}" type="datetimeFigureOut">
              <a:rPr lang="en-US" smtClean="0"/>
              <a:t>1/23/2026</a:t>
            </a:fld>
            <a:endParaRPr lang="en-US"/>
          </a:p>
        </p:txBody>
      </p:sp>
      <p:sp>
        <p:nvSpPr>
          <p:cNvPr id="6" name="Slide Number Placeholder 5">
            <a:extLst>
              <a:ext uri="{FF2B5EF4-FFF2-40B4-BE49-F238E27FC236}">
                <a16:creationId xmlns:a16="http://schemas.microsoft.com/office/drawing/2014/main" id="{D2AAD017-D024-CC21-43E6-BBE940286842}"/>
              </a:ext>
            </a:extLst>
          </p:cNvPr>
          <p:cNvSpPr>
            <a:spLocks noGrp="1"/>
          </p:cNvSpPr>
          <p:nvPr>
            <p:ph type="sldNum" sz="quarter" idx="12"/>
          </p:nvPr>
        </p:nvSpPr>
        <p:spPr>
          <a:xfrm>
            <a:off x="9252044" y="5901531"/>
            <a:ext cx="2743200" cy="365125"/>
          </a:xfrm>
        </p:spPr>
        <p:txBody>
          <a:bodyPr/>
          <a:lstStyle/>
          <a:p>
            <a:fld id="{5C40935C-98A6-4F60-8B1D-8D4D9F476DF0}" type="slidenum">
              <a:rPr lang="en-US" smtClean="0"/>
              <a:t>‹#›</a:t>
            </a:fld>
            <a:endParaRPr lang="en-US"/>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630314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C9A04E-69B4-2F3D-3D26-D09E7F4171B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38E2429-6D76-2A83-8526-1DBEB794DB2F}"/>
              </a:ext>
            </a:extLst>
          </p:cNvPr>
          <p:cNvSpPr/>
          <p:nvPr userDrawn="1"/>
        </p:nvSpPr>
        <p:spPr>
          <a:xfrm>
            <a:off x="0" y="222914"/>
            <a:ext cx="382137" cy="366098"/>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17887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222914"/>
            <a:ext cx="382137" cy="3660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18008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7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4450D-1623-DA44-6A4D-1A2FC4C65BBB}"/>
              </a:ext>
            </a:extLst>
          </p:cNvPr>
          <p:cNvSpPr>
            <a:spLocks noGrp="1"/>
          </p:cNvSpPr>
          <p:nvPr>
            <p:ph type="title"/>
          </p:nvPr>
        </p:nvSpPr>
        <p:spPr>
          <a:xfrm>
            <a:off x="838200" y="681037"/>
            <a:ext cx="10515600" cy="100965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D42008F-D800-743C-6709-773683B5684B}"/>
              </a:ext>
            </a:extLst>
          </p:cNvPr>
          <p:cNvSpPr>
            <a:spLocks noGrp="1"/>
          </p:cNvSpPr>
          <p:nvPr>
            <p:ph idx="1"/>
          </p:nvPr>
        </p:nvSpPr>
        <p:spPr>
          <a:xfrm>
            <a:off x="838200" y="1965277"/>
            <a:ext cx="10515600" cy="42116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F5828FC-F17C-D967-FD9C-4E2C1964B01D}"/>
              </a:ext>
            </a:extLst>
          </p:cNvPr>
          <p:cNvSpPr/>
          <p:nvPr userDrawn="1"/>
        </p:nvSpPr>
        <p:spPr>
          <a:xfrm>
            <a:off x="2383277" y="6274340"/>
            <a:ext cx="9445557" cy="3891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E754376-3608-C71F-4C08-9552117812E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6" name="Rectangle 5">
            <a:extLst>
              <a:ext uri="{FF2B5EF4-FFF2-40B4-BE49-F238E27FC236}">
                <a16:creationId xmlns:a16="http://schemas.microsoft.com/office/drawing/2014/main" id="{E8367EF7-1030-4C05-C94B-F813577D0B2B}"/>
              </a:ext>
            </a:extLst>
          </p:cNvPr>
          <p:cNvSpPr/>
          <p:nvPr userDrawn="1"/>
        </p:nvSpPr>
        <p:spPr>
          <a:xfrm>
            <a:off x="0" y="222914"/>
            <a:ext cx="382137" cy="366098"/>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8AF6A55-662A-E695-1071-E1FBDD92890F}"/>
              </a:ext>
            </a:extLst>
          </p:cNvPr>
          <p:cNvSpPr/>
          <p:nvPr userDrawn="1"/>
        </p:nvSpPr>
        <p:spPr>
          <a:xfrm>
            <a:off x="2383277" y="6176963"/>
            <a:ext cx="9445557" cy="4864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9017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7D6A4-D42E-6C25-05F0-D67C9BFE9613}"/>
              </a:ext>
            </a:extLst>
          </p:cNvPr>
          <p:cNvSpPr>
            <a:spLocks noGrp="1"/>
          </p:cNvSpPr>
          <p:nvPr>
            <p:ph type="title"/>
          </p:nvPr>
        </p:nvSpPr>
        <p:spPr/>
        <p:txBody>
          <a:bodyPr/>
          <a:lstStyle/>
          <a:p>
            <a:r>
              <a:rPr lang="en-US"/>
              <a:t>Click to edit Master title style</a:t>
            </a:r>
          </a:p>
        </p:txBody>
      </p:sp>
      <p:pic>
        <p:nvPicPr>
          <p:cNvPr id="7" name="Picture 6" descr="A picture containing screenshot, rectangle, measuring stick, frame&#10;&#10;Description automatically generated">
            <a:extLst>
              <a:ext uri="{FF2B5EF4-FFF2-40B4-BE49-F238E27FC236}">
                <a16:creationId xmlns:a16="http://schemas.microsoft.com/office/drawing/2014/main" id="{1E52AD66-851C-CC95-D211-2DDAC9492E3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Tree>
    <p:extLst>
      <p:ext uri="{BB962C8B-B14F-4D97-AF65-F5344CB8AC3E}">
        <p14:creationId xmlns:p14="http://schemas.microsoft.com/office/powerpoint/2010/main" val="34583875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6884691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9B4B64-C194-B0CE-B1E7-A0A165752D0F}"/>
              </a:ext>
            </a:extLst>
          </p:cNvPr>
          <p:cNvSpPr>
            <a:spLocks noGrp="1"/>
          </p:cNvSpPr>
          <p:nvPr>
            <p:ph type="dt" sz="half" idx="10"/>
          </p:nvPr>
        </p:nvSpPr>
        <p:spPr/>
        <p:txBody>
          <a:bodyPr/>
          <a:lstStyle/>
          <a:p>
            <a:fld id="{B54CAB9A-BABD-4AFA-BC2A-DFE1148C4945}" type="datetimeFigureOut">
              <a:rPr lang="en-US" smtClean="0"/>
              <a:t>1/23/2026</a:t>
            </a:fld>
            <a:endParaRPr lang="en-US"/>
          </a:p>
        </p:txBody>
      </p:sp>
      <p:sp>
        <p:nvSpPr>
          <p:cNvPr id="3" name="Footer Placeholder 2">
            <a:extLst>
              <a:ext uri="{FF2B5EF4-FFF2-40B4-BE49-F238E27FC236}">
                <a16:creationId xmlns:a16="http://schemas.microsoft.com/office/drawing/2014/main" id="{7A8394C5-649D-4A90-1093-9BD2871FE9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1B2DEB6-54A0-ABDB-8BE1-2097A6410832}"/>
              </a:ext>
            </a:extLst>
          </p:cNvPr>
          <p:cNvSpPr>
            <a:spLocks noGrp="1"/>
          </p:cNvSpPr>
          <p:nvPr>
            <p:ph type="sldNum" sz="quarter" idx="12"/>
          </p:nvPr>
        </p:nvSpPr>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316492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 y="-3786"/>
            <a:ext cx="12191949" cy="6865544"/>
          </a:xfrm>
          <a:prstGeom prst="rect">
            <a:avLst/>
          </a:prstGeom>
        </p:spPr>
      </p:pic>
      <p:sp>
        <p:nvSpPr>
          <p:cNvPr id="3" name="Content Placeholder 2"/>
          <p:cNvSpPr>
            <a:spLocks noGrp="1"/>
          </p:cNvSpPr>
          <p:nvPr>
            <p:ph idx="1"/>
          </p:nvPr>
        </p:nvSpPr>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551302" y="6349802"/>
            <a:ext cx="2743200" cy="365125"/>
          </a:xfrm>
          <a:prstGeom prst="rect">
            <a:avLst/>
          </a:prstGeom>
        </p:spPr>
        <p:txBody>
          <a:bodyPr/>
          <a:lstStyle>
            <a:lvl1pPr>
              <a:defRPr sz="1600"/>
            </a:lvl1pPr>
          </a:lstStyle>
          <a:p>
            <a:fld id="{846EA5B9-79DC-415E-BBD8-CA4293E44FF5}" type="slidenum">
              <a:rPr lang="en-US" smtClean="0"/>
              <a:pPr/>
              <a:t>‹#›</a:t>
            </a:fld>
            <a:endParaRPr lang="en-US"/>
          </a:p>
        </p:txBody>
      </p:sp>
      <p:sp>
        <p:nvSpPr>
          <p:cNvPr id="4" name="Text Placeholder 3"/>
          <p:cNvSpPr>
            <a:spLocks noGrp="1"/>
          </p:cNvSpPr>
          <p:nvPr>
            <p:ph type="body" sz="quarter" idx="13" hasCustomPrompt="1"/>
          </p:nvPr>
        </p:nvSpPr>
        <p:spPr>
          <a:xfrm>
            <a:off x="838200" y="284694"/>
            <a:ext cx="10515600" cy="64399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a:solidFill>
                  <a:schemeClr val="accent1">
                    <a:lumMod val="40000"/>
                    <a:lumOff val="60000"/>
                  </a:schemeClr>
                </a:solidFill>
                <a:latin typeface="Arial Black" panose="020B0A040201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TITLE</a:t>
            </a:r>
          </a:p>
        </p:txBody>
      </p:sp>
    </p:spTree>
    <p:extLst>
      <p:ext uri="{BB962C8B-B14F-4D97-AF65-F5344CB8AC3E}">
        <p14:creationId xmlns:p14="http://schemas.microsoft.com/office/powerpoint/2010/main" val="260666320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B098D-50D7-E670-D1E5-D2DC394FF168}"/>
              </a:ext>
            </a:extLst>
          </p:cNvPr>
          <p:cNvSpPr>
            <a:spLocks noGrp="1"/>
          </p:cNvSpPr>
          <p:nvPr>
            <p:ph type="ctrTitle"/>
          </p:nvPr>
        </p:nvSpPr>
        <p:spPr>
          <a:xfrm>
            <a:off x="1524000" y="1121833"/>
            <a:ext cx="9144000" cy="2387600"/>
          </a:xfrm>
          <a:prstGeom prst="rect">
            <a:avLst/>
          </a:prstGeom>
        </p:spPr>
        <p:txBody>
          <a:bodyPr anchor="b"/>
          <a:lstStyle>
            <a:lvl1pPr algn="ctr">
              <a:defRPr sz="8000"/>
            </a:lvl1pPr>
          </a:lstStyle>
          <a:p>
            <a:r>
              <a:rPr lang="en-US"/>
              <a:t>Click to edit Master title style</a:t>
            </a:r>
          </a:p>
        </p:txBody>
      </p:sp>
      <p:sp>
        <p:nvSpPr>
          <p:cNvPr id="3" name="Subtitle 2">
            <a:extLst>
              <a:ext uri="{FF2B5EF4-FFF2-40B4-BE49-F238E27FC236}">
                <a16:creationId xmlns:a16="http://schemas.microsoft.com/office/drawing/2014/main" id="{4F9091F4-FB9B-97B6-A1D9-981792F82FDC}"/>
              </a:ext>
            </a:extLst>
          </p:cNvPr>
          <p:cNvSpPr>
            <a:spLocks noGrp="1"/>
          </p:cNvSpPr>
          <p:nvPr>
            <p:ph type="subTitle" idx="1"/>
          </p:nvPr>
        </p:nvSpPr>
        <p:spPr>
          <a:xfrm>
            <a:off x="1524000" y="3602568"/>
            <a:ext cx="9144000" cy="1655233"/>
          </a:xfrm>
          <a:prstGeom prst="rect">
            <a:avLst/>
          </a:prstGeo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a:t>Click to edit Master subtitle style</a:t>
            </a:r>
          </a:p>
        </p:txBody>
      </p:sp>
      <p:sp>
        <p:nvSpPr>
          <p:cNvPr id="4" name="Date Placeholder 3">
            <a:extLst>
              <a:ext uri="{FF2B5EF4-FFF2-40B4-BE49-F238E27FC236}">
                <a16:creationId xmlns:a16="http://schemas.microsoft.com/office/drawing/2014/main" id="{324CB07B-54DC-FF7E-F33D-B7F4AFB8C515}"/>
              </a:ext>
            </a:extLst>
          </p:cNvPr>
          <p:cNvSpPr>
            <a:spLocks noGrp="1"/>
          </p:cNvSpPr>
          <p:nvPr>
            <p:ph type="dt" sz="half" idx="10"/>
          </p:nvPr>
        </p:nvSpPr>
        <p:spPr>
          <a:xfrm>
            <a:off x="838200" y="6356351"/>
            <a:ext cx="2743200" cy="366183"/>
          </a:xfrm>
          <a:prstGeom prst="rect">
            <a:avLst/>
          </a:prstGeom>
        </p:spPr>
        <p:txBody>
          <a:bodyPr/>
          <a:lstStyle/>
          <a:p>
            <a:fld id="{B3CEFA5C-CB68-4468-B0AE-79808FBD54AA}" type="datetimeFigureOut">
              <a:rPr lang="en-US" smtClean="0"/>
              <a:t>1/23/2026</a:t>
            </a:fld>
            <a:endParaRPr lang="en-US"/>
          </a:p>
        </p:txBody>
      </p:sp>
      <p:sp>
        <p:nvSpPr>
          <p:cNvPr id="5" name="Footer Placeholder 4">
            <a:extLst>
              <a:ext uri="{FF2B5EF4-FFF2-40B4-BE49-F238E27FC236}">
                <a16:creationId xmlns:a16="http://schemas.microsoft.com/office/drawing/2014/main" id="{69B3C1E7-DC95-53D1-0B1E-32A00A062970}"/>
              </a:ext>
            </a:extLst>
          </p:cNvPr>
          <p:cNvSpPr>
            <a:spLocks noGrp="1"/>
          </p:cNvSpPr>
          <p:nvPr>
            <p:ph type="ftr" sz="quarter" idx="11"/>
          </p:nvPr>
        </p:nvSpPr>
        <p:spPr>
          <a:xfrm>
            <a:off x="4038600" y="6356351"/>
            <a:ext cx="4114800" cy="366183"/>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A3468E8-47EE-0985-557B-CCE7911067D8}"/>
              </a:ext>
            </a:extLst>
          </p:cNvPr>
          <p:cNvSpPr>
            <a:spLocks noGrp="1"/>
          </p:cNvSpPr>
          <p:nvPr>
            <p:ph type="sldNum" sz="quarter" idx="12"/>
          </p:nvPr>
        </p:nvSpPr>
        <p:spPr>
          <a:xfrm>
            <a:off x="8610600" y="6356351"/>
            <a:ext cx="2743200" cy="366183"/>
          </a:xfrm>
          <a:prstGeom prst="rect">
            <a:avLst/>
          </a:prstGeom>
        </p:spPr>
        <p:txBody>
          <a:bodyPr/>
          <a:lstStyle/>
          <a:p>
            <a:fld id="{C3087291-BEAC-44F7-B1F6-0E7554C2E187}" type="slidenum">
              <a:rPr lang="en-US" smtClean="0"/>
              <a:t>‹#›</a:t>
            </a:fld>
            <a:endParaRPr lang="en-US"/>
          </a:p>
        </p:txBody>
      </p:sp>
    </p:spTree>
    <p:extLst>
      <p:ext uri="{BB962C8B-B14F-4D97-AF65-F5344CB8AC3E}">
        <p14:creationId xmlns:p14="http://schemas.microsoft.com/office/powerpoint/2010/main" val="31391211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1" name="Google Shape;51;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2375043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500"/>
              <a:buNone/>
              <a:defRPr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3"/>
          <p:cNvSpPr txBox="1">
            <a:spLocks noGrp="1"/>
          </p:cNvSpPr>
          <p:nvPr>
            <p:ph type="body" idx="1"/>
          </p:nvPr>
        </p:nvSpPr>
        <p:spPr>
          <a:xfrm>
            <a:off x="415600" y="1536633"/>
            <a:ext cx="11360800" cy="40884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3"/>
          <p:cNvSpPr txBox="1">
            <a:spLocks noGrp="1"/>
          </p:cNvSpPr>
          <p:nvPr>
            <p:ph type="sldNum" idx="12"/>
          </p:nvPr>
        </p:nvSpPr>
        <p:spPr>
          <a:xfrm>
            <a:off x="11296611" y="51000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049283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3786"/>
            <a:ext cx="12191999" cy="6861786"/>
          </a:xfrm>
          <a:prstGeom prst="rect">
            <a:avLst/>
          </a:prstGeom>
        </p:spPr>
      </p:pic>
      <p:sp>
        <p:nvSpPr>
          <p:cNvPr id="3" name="Content Placeholder 2"/>
          <p:cNvSpPr>
            <a:spLocks noGrp="1"/>
          </p:cNvSpPr>
          <p:nvPr>
            <p:ph idx="1"/>
          </p:nvPr>
        </p:nvSpPr>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551302" y="6349802"/>
            <a:ext cx="640698" cy="365125"/>
          </a:xfrm>
          <a:prstGeom prst="rect">
            <a:avLst/>
          </a:prstGeom>
        </p:spPr>
        <p:txBody>
          <a:bodyPr/>
          <a:lstStyle>
            <a:lvl1pPr>
              <a:defRPr sz="1600"/>
            </a:lvl1pPr>
          </a:lstStyle>
          <a:p>
            <a:fld id="{846EA5B9-79DC-415E-BBD8-CA4293E44FF5}" type="slidenum">
              <a:rPr lang="en-US" smtClean="0"/>
              <a:pPr/>
              <a:t>‹#›</a:t>
            </a:fld>
            <a:endParaRPr lang="en-US"/>
          </a:p>
        </p:txBody>
      </p:sp>
      <p:sp>
        <p:nvSpPr>
          <p:cNvPr id="5" name="Text Placeholder 3">
            <a:extLst>
              <a:ext uri="{FF2B5EF4-FFF2-40B4-BE49-F238E27FC236}">
                <a16:creationId xmlns:a16="http://schemas.microsoft.com/office/drawing/2014/main" id="{BB39FD33-371F-4278-B8B1-668A085C0123}"/>
              </a:ext>
            </a:extLst>
          </p:cNvPr>
          <p:cNvSpPr>
            <a:spLocks noGrp="1"/>
          </p:cNvSpPr>
          <p:nvPr>
            <p:ph type="body" sz="quarter" idx="13" hasCustomPrompt="1"/>
          </p:nvPr>
        </p:nvSpPr>
        <p:spPr>
          <a:xfrm>
            <a:off x="838200" y="204914"/>
            <a:ext cx="10515600" cy="64399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Title</a:t>
            </a:r>
          </a:p>
        </p:txBody>
      </p:sp>
      <p:sp>
        <p:nvSpPr>
          <p:cNvPr id="7" name="Text Placeholder 3">
            <a:extLst>
              <a:ext uri="{FF2B5EF4-FFF2-40B4-BE49-F238E27FC236}">
                <a16:creationId xmlns:a16="http://schemas.microsoft.com/office/drawing/2014/main" id="{0A389A33-A052-4321-911B-AE44E71622B6}"/>
              </a:ext>
            </a:extLst>
          </p:cNvPr>
          <p:cNvSpPr>
            <a:spLocks noGrp="1"/>
          </p:cNvSpPr>
          <p:nvPr>
            <p:ph type="body" sz="quarter" idx="14" hasCustomPrompt="1"/>
          </p:nvPr>
        </p:nvSpPr>
        <p:spPr>
          <a:xfrm>
            <a:off x="838200" y="962695"/>
            <a:ext cx="10515600" cy="455955"/>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Subtitle</a:t>
            </a:r>
          </a:p>
        </p:txBody>
      </p:sp>
    </p:spTree>
    <p:extLst>
      <p:ext uri="{BB962C8B-B14F-4D97-AF65-F5344CB8AC3E}">
        <p14:creationId xmlns:p14="http://schemas.microsoft.com/office/powerpoint/2010/main" val="36509021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GraceSense Single Conten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3786"/>
            <a:ext cx="12191999" cy="6861786"/>
          </a:xfrm>
          <a:prstGeom prst="rect">
            <a:avLst/>
          </a:prstGeom>
        </p:spPr>
      </p:pic>
      <p:sp>
        <p:nvSpPr>
          <p:cNvPr id="3" name="Content Placeholder 2"/>
          <p:cNvSpPr>
            <a:spLocks noGrp="1"/>
          </p:cNvSpPr>
          <p:nvPr>
            <p:ph idx="1"/>
          </p:nvPr>
        </p:nvSpPr>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551302" y="6349802"/>
            <a:ext cx="640698" cy="365125"/>
          </a:xfrm>
          <a:prstGeom prst="rect">
            <a:avLst/>
          </a:prstGeom>
        </p:spPr>
        <p:txBody>
          <a:bodyPr/>
          <a:lstStyle>
            <a:lvl1pPr>
              <a:defRPr sz="1600"/>
            </a:lvl1pPr>
          </a:lstStyle>
          <a:p>
            <a:fld id="{846EA5B9-79DC-415E-BBD8-CA4293E44FF5}" type="slidenum">
              <a:rPr lang="en-US" smtClean="0"/>
              <a:pPr/>
              <a:t>‹#›</a:t>
            </a:fld>
            <a:endParaRPr lang="en-US"/>
          </a:p>
        </p:txBody>
      </p:sp>
      <p:sp>
        <p:nvSpPr>
          <p:cNvPr id="5" name="Text Placeholder 3">
            <a:extLst>
              <a:ext uri="{FF2B5EF4-FFF2-40B4-BE49-F238E27FC236}">
                <a16:creationId xmlns:a16="http://schemas.microsoft.com/office/drawing/2014/main" id="{BB39FD33-371F-4278-B8B1-668A085C0123}"/>
              </a:ext>
            </a:extLst>
          </p:cNvPr>
          <p:cNvSpPr>
            <a:spLocks noGrp="1"/>
          </p:cNvSpPr>
          <p:nvPr>
            <p:ph type="body" sz="quarter" idx="13" hasCustomPrompt="1"/>
          </p:nvPr>
        </p:nvSpPr>
        <p:spPr>
          <a:xfrm>
            <a:off x="838200" y="204914"/>
            <a:ext cx="10515600" cy="64399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Title</a:t>
            </a:r>
          </a:p>
        </p:txBody>
      </p:sp>
      <p:sp>
        <p:nvSpPr>
          <p:cNvPr id="7" name="Text Placeholder 3">
            <a:extLst>
              <a:ext uri="{FF2B5EF4-FFF2-40B4-BE49-F238E27FC236}">
                <a16:creationId xmlns:a16="http://schemas.microsoft.com/office/drawing/2014/main" id="{0A389A33-A052-4321-911B-AE44E71622B6}"/>
              </a:ext>
            </a:extLst>
          </p:cNvPr>
          <p:cNvSpPr>
            <a:spLocks noGrp="1"/>
          </p:cNvSpPr>
          <p:nvPr>
            <p:ph type="body" sz="quarter" idx="14" hasCustomPrompt="1"/>
          </p:nvPr>
        </p:nvSpPr>
        <p:spPr>
          <a:xfrm>
            <a:off x="838200" y="962695"/>
            <a:ext cx="10515600" cy="455955"/>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Subtitle</a:t>
            </a:r>
          </a:p>
        </p:txBody>
      </p:sp>
    </p:spTree>
    <p:extLst>
      <p:ext uri="{BB962C8B-B14F-4D97-AF65-F5344CB8AC3E}">
        <p14:creationId xmlns:p14="http://schemas.microsoft.com/office/powerpoint/2010/main" val="1983199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F73641-2B54-6D34-3772-29F9C5ACEA0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45661" y="-201542"/>
            <a:ext cx="12537659" cy="7058860"/>
          </a:xfrm>
          <a:prstGeom prst="rect">
            <a:avLst/>
          </a:prstGeom>
        </p:spPr>
      </p:pic>
      <p:sp>
        <p:nvSpPr>
          <p:cNvPr id="3" name="Content Placeholder 2"/>
          <p:cNvSpPr>
            <a:spLocks noGrp="1"/>
          </p:cNvSpPr>
          <p:nvPr>
            <p:ph idx="1"/>
          </p:nvPr>
        </p:nvSpPr>
        <p:spPr>
          <a:xfrm>
            <a:off x="714630" y="1611437"/>
            <a:ext cx="10515600" cy="4351338"/>
          </a:xfrm>
        </p:spPr>
        <p:txBody>
          <a:bodyPr/>
          <a:lstStyle>
            <a:lvl1pPr>
              <a:defRPr sz="3200">
                <a:latin typeface="+mn-lt"/>
              </a:defRPr>
            </a:lvl1pPr>
            <a:lvl2pPr marL="685800" indent="-228600">
              <a:buSzPct val="90000"/>
              <a:buFont typeface="Courier New" panose="02070309020205020404" pitchFamily="49" charset="0"/>
              <a:buChar char="o"/>
              <a:defRPr sz="2800">
                <a:latin typeface="+mn-lt"/>
              </a:defRPr>
            </a:lvl2pPr>
            <a:lvl3pPr marL="1143000" indent="-228600">
              <a:buFont typeface="Wingdings" panose="05000000000000000000" pitchFamily="2" charset="2"/>
              <a:buChar char="§"/>
              <a:defRPr sz="2400">
                <a:latin typeface="+mn-lt"/>
              </a:defRPr>
            </a:lvl3pPr>
            <a:lvl4pPr marL="1600200" indent="-228600">
              <a:buFont typeface="Wingdings" panose="05000000000000000000" pitchFamily="2" charset="2"/>
              <a:buChar char="ü"/>
              <a:defRPr sz="2000">
                <a:latin typeface="+mn-lt"/>
              </a:defRPr>
            </a:lvl4pPr>
            <a:lvl5pPr>
              <a:defRPr sz="18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1551302" y="6492193"/>
            <a:ext cx="640698" cy="365125"/>
          </a:xfrm>
          <a:prstGeom prst="rect">
            <a:avLst/>
          </a:prstGeom>
        </p:spPr>
        <p:txBody>
          <a:bodyPr/>
          <a:lstStyle>
            <a:lvl1pPr>
              <a:defRPr sz="1600"/>
            </a:lvl1pPr>
          </a:lstStyle>
          <a:p>
            <a:fld id="{846EA5B9-79DC-415E-BBD8-CA4293E44FF5}" type="slidenum">
              <a:rPr lang="en-US" smtClean="0"/>
              <a:pPr/>
              <a:t>‹#›</a:t>
            </a:fld>
            <a:endParaRPr lang="en-US"/>
          </a:p>
        </p:txBody>
      </p:sp>
      <p:sp>
        <p:nvSpPr>
          <p:cNvPr id="5" name="Text Placeholder 3">
            <a:extLst>
              <a:ext uri="{FF2B5EF4-FFF2-40B4-BE49-F238E27FC236}">
                <a16:creationId xmlns:a16="http://schemas.microsoft.com/office/drawing/2014/main" id="{BB39FD33-371F-4278-B8B1-668A085C0123}"/>
              </a:ext>
            </a:extLst>
          </p:cNvPr>
          <p:cNvSpPr>
            <a:spLocks noGrp="1"/>
          </p:cNvSpPr>
          <p:nvPr>
            <p:ph type="body" sz="quarter" idx="13" hasCustomPrompt="1"/>
          </p:nvPr>
        </p:nvSpPr>
        <p:spPr>
          <a:xfrm>
            <a:off x="714630" y="-9274"/>
            <a:ext cx="10515600" cy="643995"/>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Title</a:t>
            </a:r>
          </a:p>
        </p:txBody>
      </p:sp>
      <p:sp>
        <p:nvSpPr>
          <p:cNvPr id="7" name="Text Placeholder 3">
            <a:extLst>
              <a:ext uri="{FF2B5EF4-FFF2-40B4-BE49-F238E27FC236}">
                <a16:creationId xmlns:a16="http://schemas.microsoft.com/office/drawing/2014/main" id="{0A389A33-A052-4321-911B-AE44E71622B6}"/>
              </a:ext>
            </a:extLst>
          </p:cNvPr>
          <p:cNvSpPr>
            <a:spLocks noGrp="1"/>
          </p:cNvSpPr>
          <p:nvPr>
            <p:ph type="body" sz="quarter" idx="14" hasCustomPrompt="1"/>
          </p:nvPr>
        </p:nvSpPr>
        <p:spPr>
          <a:xfrm>
            <a:off x="714630" y="748507"/>
            <a:ext cx="10515600" cy="455955"/>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800" b="1">
                <a:solidFill>
                  <a:schemeClr val="bg1"/>
                </a:solidFill>
                <a:latin typeface="+mn-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Page Subtitle</a:t>
            </a:r>
          </a:p>
        </p:txBody>
      </p:sp>
    </p:spTree>
    <p:extLst>
      <p:ext uri="{BB962C8B-B14F-4D97-AF65-F5344CB8AC3E}">
        <p14:creationId xmlns:p14="http://schemas.microsoft.com/office/powerpoint/2010/main" val="1007096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54D8D6-F757-23F4-35B2-4EB6004B64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2" y="0"/>
            <a:ext cx="12180896" cy="6857999"/>
          </a:xfrm>
          <a:prstGeom prst="rect">
            <a:avLst/>
          </a:prstGeom>
        </p:spPr>
      </p:pic>
      <p:sp>
        <p:nvSpPr>
          <p:cNvPr id="6" name="Slide Number Placeholder 5">
            <a:extLst>
              <a:ext uri="{FF2B5EF4-FFF2-40B4-BE49-F238E27FC236}">
                <a16:creationId xmlns:a16="http://schemas.microsoft.com/office/drawing/2014/main" id="{D54985BF-E7C3-A20C-925E-E8B571FE617B}"/>
              </a:ext>
            </a:extLst>
          </p:cNvPr>
          <p:cNvSpPr>
            <a:spLocks noGrp="1"/>
          </p:cNvSpPr>
          <p:nvPr>
            <p:ph type="sldNum" sz="quarter" idx="12"/>
          </p:nvPr>
        </p:nvSpPr>
        <p:spPr>
          <a:xfrm>
            <a:off x="9296399" y="6356350"/>
            <a:ext cx="2743200" cy="365125"/>
          </a:xfrm>
        </p:spPr>
        <p:txBody>
          <a:bodyPr/>
          <a:lstStyle/>
          <a:p>
            <a:fld id="{5C40935C-98A6-4F60-8B1D-8D4D9F476DF0}" type="slidenum">
              <a:rPr lang="en-US" smtClean="0"/>
              <a:t>‹#›</a:t>
            </a:fld>
            <a:endParaRPr lang="en-US"/>
          </a:p>
        </p:txBody>
      </p:sp>
    </p:spTree>
    <p:extLst>
      <p:ext uri="{BB962C8B-B14F-4D97-AF65-F5344CB8AC3E}">
        <p14:creationId xmlns:p14="http://schemas.microsoft.com/office/powerpoint/2010/main" val="2036740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7" name="Picture 6" descr="A close-up of a factory&#10;&#10;Description automatically generated with low confidence">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51" y="0"/>
            <a:ext cx="12180898" cy="6858000"/>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611736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320745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3495303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9" name="Title 1">
            <a:extLst>
              <a:ext uri="{FF2B5EF4-FFF2-40B4-BE49-F238E27FC236}">
                <a16:creationId xmlns:a16="http://schemas.microsoft.com/office/drawing/2014/main" id="{74F8DAE9-5A32-9F22-9E38-098DC335B431}"/>
              </a:ext>
            </a:extLst>
          </p:cNvPr>
          <p:cNvSpPr>
            <a:spLocks noGrp="1"/>
          </p:cNvSpPr>
          <p:nvPr>
            <p:ph type="ctrTitle"/>
          </p:nvPr>
        </p:nvSpPr>
        <p:spPr>
          <a:xfrm>
            <a:off x="7789891" y="1200807"/>
            <a:ext cx="3939654" cy="1909763"/>
          </a:xfrm>
        </p:spPr>
        <p:txBody>
          <a:bodyPr anchor="b"/>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1C6FA54F-39F2-EDFE-ED13-27A1A97890A4}"/>
              </a:ext>
            </a:extLst>
          </p:cNvPr>
          <p:cNvSpPr>
            <a:spLocks noGrp="1"/>
          </p:cNvSpPr>
          <p:nvPr>
            <p:ph type="subTitle" idx="1"/>
          </p:nvPr>
        </p:nvSpPr>
        <p:spPr>
          <a:xfrm>
            <a:off x="7789889" y="3202646"/>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198009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5936F7-F3CA-155E-35A0-D76C24C598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551" y="0"/>
            <a:ext cx="12180898" cy="6857999"/>
          </a:xfrm>
          <a:prstGeom prst="rect">
            <a:avLst/>
          </a:prstGeom>
        </p:spPr>
      </p:pic>
      <p:sp>
        <p:nvSpPr>
          <p:cNvPr id="3" name="Title 1">
            <a:extLst>
              <a:ext uri="{FF2B5EF4-FFF2-40B4-BE49-F238E27FC236}">
                <a16:creationId xmlns:a16="http://schemas.microsoft.com/office/drawing/2014/main" id="{917D4078-B9FF-8368-2645-FBA36D587DFA}"/>
              </a:ext>
            </a:extLst>
          </p:cNvPr>
          <p:cNvSpPr>
            <a:spLocks noGrp="1"/>
          </p:cNvSpPr>
          <p:nvPr>
            <p:ph type="ctrTitle"/>
          </p:nvPr>
        </p:nvSpPr>
        <p:spPr>
          <a:xfrm>
            <a:off x="7705809" y="1568668"/>
            <a:ext cx="3939654" cy="1909763"/>
          </a:xfrm>
        </p:spPr>
        <p:txBody>
          <a:bodyPr anchor="b"/>
          <a:lstStyle>
            <a:lvl1pPr algn="ctr">
              <a:defRPr sz="6000"/>
            </a:lvl1pPr>
          </a:lstStyle>
          <a:p>
            <a:r>
              <a:rPr lang="en-US"/>
              <a:t>Click to edit Master title style</a:t>
            </a:r>
          </a:p>
        </p:txBody>
      </p:sp>
      <p:sp>
        <p:nvSpPr>
          <p:cNvPr id="4" name="Subtitle 2">
            <a:extLst>
              <a:ext uri="{FF2B5EF4-FFF2-40B4-BE49-F238E27FC236}">
                <a16:creationId xmlns:a16="http://schemas.microsoft.com/office/drawing/2014/main" id="{70175BBC-F99E-C768-0985-C61F4EE3AEB5}"/>
              </a:ext>
            </a:extLst>
          </p:cNvPr>
          <p:cNvSpPr>
            <a:spLocks noGrp="1"/>
          </p:cNvSpPr>
          <p:nvPr>
            <p:ph type="subTitle" idx="1"/>
          </p:nvPr>
        </p:nvSpPr>
        <p:spPr>
          <a:xfrm>
            <a:off x="7705807" y="3570507"/>
            <a:ext cx="393965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103251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158F27-7246-0366-CB1F-7C19460FE8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80CF25-1C72-BA67-34AE-55DDA5BA04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020FED-8C1E-28FC-CA86-BE487B24D0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4CAB9A-BABD-4AFA-BC2A-DFE1148C4945}" type="datetimeFigureOut">
              <a:rPr lang="en-US" smtClean="0"/>
              <a:t>1/23/2026</a:t>
            </a:fld>
            <a:endParaRPr lang="en-US"/>
          </a:p>
        </p:txBody>
      </p:sp>
      <p:sp>
        <p:nvSpPr>
          <p:cNvPr id="5" name="Footer Placeholder 4">
            <a:extLst>
              <a:ext uri="{FF2B5EF4-FFF2-40B4-BE49-F238E27FC236}">
                <a16:creationId xmlns:a16="http://schemas.microsoft.com/office/drawing/2014/main" id="{9E010791-CAFB-C6B2-C621-A85A0E8FCF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A818993-15ED-8D37-6A99-FBB6F50FEF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40935C-98A6-4F60-8B1D-8D4D9F476DF0}" type="slidenum">
              <a:rPr lang="en-US" smtClean="0"/>
              <a:t>‹#›</a:t>
            </a:fld>
            <a:endParaRPr lang="en-US"/>
          </a:p>
        </p:txBody>
      </p:sp>
    </p:spTree>
    <p:extLst>
      <p:ext uri="{BB962C8B-B14F-4D97-AF65-F5344CB8AC3E}">
        <p14:creationId xmlns:p14="http://schemas.microsoft.com/office/powerpoint/2010/main" val="2663076060"/>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73" r:id="rId3"/>
    <p:sldLayoutId id="2147483672" r:id="rId4"/>
    <p:sldLayoutId id="2147483662" r:id="rId5"/>
    <p:sldLayoutId id="2147483674" r:id="rId6"/>
    <p:sldLayoutId id="2147483675" r:id="rId7"/>
    <p:sldLayoutId id="2147483676" r:id="rId8"/>
    <p:sldLayoutId id="2147483663" r:id="rId9"/>
    <p:sldLayoutId id="2147483677" r:id="rId10"/>
    <p:sldLayoutId id="2147483678" r:id="rId11"/>
    <p:sldLayoutId id="2147483679" r:id="rId12"/>
    <p:sldLayoutId id="2147483664" r:id="rId13"/>
    <p:sldLayoutId id="2147483680" r:id="rId14"/>
    <p:sldLayoutId id="2147483681" r:id="rId15"/>
    <p:sldLayoutId id="2147483682" r:id="rId16"/>
    <p:sldLayoutId id="2147483668" r:id="rId17"/>
    <p:sldLayoutId id="2147483683" r:id="rId18"/>
    <p:sldLayoutId id="2147483684" r:id="rId19"/>
    <p:sldLayoutId id="2147483685" r:id="rId20"/>
    <p:sldLayoutId id="2147483650" r:id="rId21"/>
    <p:sldLayoutId id="2147483665" r:id="rId22"/>
    <p:sldLayoutId id="2147483660" r:id="rId23"/>
    <p:sldLayoutId id="2147483666" r:id="rId24"/>
    <p:sldLayoutId id="2147483661" r:id="rId25"/>
    <p:sldLayoutId id="2147483667" r:id="rId26"/>
    <p:sldLayoutId id="2147483669" r:id="rId27"/>
    <p:sldLayoutId id="2147483670" r:id="rId28"/>
    <p:sldLayoutId id="2147483654" r:id="rId29"/>
    <p:sldLayoutId id="2147483655" r:id="rId30"/>
    <p:sldLayoutId id="2147483686" r:id="rId31"/>
    <p:sldLayoutId id="2147483687" r:id="rId32"/>
    <p:sldLayoutId id="2147483688" r:id="rId33"/>
    <p:sldLayoutId id="2147483689" r:id="rId34"/>
    <p:sldLayoutId id="2147483690" r:id="rId35"/>
    <p:sldLayoutId id="2147483691" r:id="rId36"/>
    <p:sldLayoutId id="2147483692" r:id="rId3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8" Type="http://schemas.openxmlformats.org/officeDocument/2006/relationships/image" Target="../media/image76.png"/><Relationship Id="rId3" Type="http://schemas.microsoft.com/office/2018/10/relationships/comments" Target="../comments/modernComment_10E_C60B0F0.xml"/><Relationship Id="rId7" Type="http://schemas.openxmlformats.org/officeDocument/2006/relationships/image" Target="../media/image75.gif"/><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74.gif"/><Relationship Id="rId5" Type="http://schemas.openxmlformats.org/officeDocument/2006/relationships/image" Target="../media/image73.gif"/><Relationship Id="rId4" Type="http://schemas.openxmlformats.org/officeDocument/2006/relationships/image" Target="../media/image72.png"/></Relationships>
</file>

<file path=ppt/slides/_rels/slide14.xml.rels><?xml version="1.0" encoding="UTF-8" standalone="yes"?>
<Relationships xmlns="http://schemas.openxmlformats.org/package/2006/relationships"><Relationship Id="rId8" Type="http://schemas.openxmlformats.org/officeDocument/2006/relationships/image" Target="../media/image82.gif"/><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80.gif"/><Relationship Id="rId5" Type="http://schemas.openxmlformats.org/officeDocument/2006/relationships/image" Target="../media/image79.jpeg"/><Relationship Id="rId4" Type="http://schemas.openxmlformats.org/officeDocument/2006/relationships/image" Target="../media/image78.png"/><Relationship Id="rId9" Type="http://schemas.openxmlformats.org/officeDocument/2006/relationships/image" Target="../media/image73.gif"/></Relationships>
</file>

<file path=ppt/slides/_rels/slide15.xml.rels><?xml version="1.0" encoding="UTF-8" standalone="yes"?>
<Relationships xmlns="http://schemas.openxmlformats.org/package/2006/relationships"><Relationship Id="rId3" Type="http://schemas.openxmlformats.org/officeDocument/2006/relationships/image" Target="../media/image73.gif"/><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16.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notesSlide" Target="../notesSlides/notesSlide15.xml"/><Relationship Id="rId1" Type="http://schemas.openxmlformats.org/officeDocument/2006/relationships/slideLayout" Target="../slideLayouts/slideLayout24.xml"/><Relationship Id="rId4" Type="http://schemas.openxmlformats.org/officeDocument/2006/relationships/image" Target="../media/image86.png"/></Relationships>
</file>

<file path=ppt/slides/_rels/slide17.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8.gif"/><Relationship Id="rId7" Type="http://schemas.openxmlformats.org/officeDocument/2006/relationships/image" Target="../media/image81.png"/><Relationship Id="rId2" Type="http://schemas.openxmlformats.org/officeDocument/2006/relationships/image" Target="../media/image87.jpeg"/><Relationship Id="rId1" Type="http://schemas.openxmlformats.org/officeDocument/2006/relationships/slideLayout" Target="../slideLayouts/slideLayout23.xml"/><Relationship Id="rId6" Type="http://schemas.openxmlformats.org/officeDocument/2006/relationships/image" Target="../media/image80.gif"/><Relationship Id="rId5" Type="http://schemas.openxmlformats.org/officeDocument/2006/relationships/image" Target="../media/image74.gif"/><Relationship Id="rId4" Type="http://schemas.openxmlformats.org/officeDocument/2006/relationships/image" Target="../media/image75.gif"/></Relationships>
</file>

<file path=ppt/slides/_rels/slide18.xml.rels><?xml version="1.0" encoding="UTF-8" standalone="yes"?>
<Relationships xmlns="http://schemas.openxmlformats.org/package/2006/relationships"><Relationship Id="rId3" Type="http://schemas.microsoft.com/office/2018/10/relationships/comments" Target="../comments/modernComment_113_9EA671C5.xml"/><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90.tiff"/></Relationships>
</file>

<file path=ppt/slides/_rels/slide1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92.png"/></Relationships>
</file>

<file path=ppt/slides/_rels/slide2.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jpe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5" Type="http://schemas.openxmlformats.org/officeDocument/2006/relationships/image" Target="../media/image3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2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94.png"/></Relationships>
</file>

<file path=ppt/slides/_rels/slide2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eg"/><Relationship Id="rId1" Type="http://schemas.openxmlformats.org/officeDocument/2006/relationships/slideLayout" Target="../slideLayouts/slideLayout3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3.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103.png"/><Relationship Id="rId7" Type="http://schemas.openxmlformats.org/officeDocument/2006/relationships/image" Target="../media/image106.png"/><Relationship Id="rId2" Type="http://schemas.openxmlformats.org/officeDocument/2006/relationships/notesSlide" Target="../notesSlides/notesSlide23.xml"/><Relationship Id="rId1" Type="http://schemas.openxmlformats.org/officeDocument/2006/relationships/slideLayout" Target="../slideLayouts/slideLayout26.xml"/><Relationship Id="rId6" Type="http://schemas.openxmlformats.org/officeDocument/2006/relationships/image" Target="../media/image105.png"/><Relationship Id="rId5" Type="http://schemas.openxmlformats.org/officeDocument/2006/relationships/image" Target="../media/image104.png"/><Relationship Id="rId4" Type="http://schemas.microsoft.com/office/2007/relationships/hdphoto" Target="../media/hdphoto7.wdp"/></Relationships>
</file>

<file path=ppt/slides/_rels/slide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xml"/><Relationship Id="rId1" Type="http://schemas.openxmlformats.org/officeDocument/2006/relationships/slideLayout" Target="../slideLayouts/slideLayout29.xml"/><Relationship Id="rId4" Type="http://schemas.openxmlformats.org/officeDocument/2006/relationships/image" Target="../media/image39.png"/></Relationships>
</file>

<file path=ppt/slides/_rels/slide30.xml.rels><?xml version="1.0" encoding="UTF-8" standalone="yes"?>
<Relationships xmlns="http://schemas.openxmlformats.org/package/2006/relationships"><Relationship Id="rId8" Type="http://schemas.microsoft.com/office/2007/relationships/hdphoto" Target="../media/hdphoto10.wdp"/><Relationship Id="rId13" Type="http://schemas.microsoft.com/office/2007/relationships/hdphoto" Target="../media/hdphoto12.wdp"/><Relationship Id="rId18" Type="http://schemas.openxmlformats.org/officeDocument/2006/relationships/image" Target="../media/image117.png"/><Relationship Id="rId3" Type="http://schemas.openxmlformats.org/officeDocument/2006/relationships/image" Target="../media/image108.png"/><Relationship Id="rId21" Type="http://schemas.microsoft.com/office/2007/relationships/hdphoto" Target="../media/hdphoto16.wdp"/><Relationship Id="rId7" Type="http://schemas.openxmlformats.org/officeDocument/2006/relationships/image" Target="../media/image111.png"/><Relationship Id="rId12" Type="http://schemas.openxmlformats.org/officeDocument/2006/relationships/image" Target="../media/image114.png"/><Relationship Id="rId17" Type="http://schemas.microsoft.com/office/2007/relationships/hdphoto" Target="../media/hdphoto14.wdp"/><Relationship Id="rId2" Type="http://schemas.openxmlformats.org/officeDocument/2006/relationships/image" Target="../media/image107.png"/><Relationship Id="rId16" Type="http://schemas.openxmlformats.org/officeDocument/2006/relationships/image" Target="../media/image116.png"/><Relationship Id="rId20" Type="http://schemas.openxmlformats.org/officeDocument/2006/relationships/image" Target="../media/image118.png"/><Relationship Id="rId1" Type="http://schemas.openxmlformats.org/officeDocument/2006/relationships/slideLayout" Target="../slideLayouts/slideLayout35.xml"/><Relationship Id="rId6" Type="http://schemas.openxmlformats.org/officeDocument/2006/relationships/image" Target="../media/image110.png"/><Relationship Id="rId11" Type="http://schemas.openxmlformats.org/officeDocument/2006/relationships/image" Target="../media/image113.jpeg"/><Relationship Id="rId24" Type="http://schemas.microsoft.com/office/2007/relationships/hdphoto" Target="../media/hdphoto17.wdp"/><Relationship Id="rId5" Type="http://schemas.microsoft.com/office/2007/relationships/hdphoto" Target="../media/hdphoto9.wdp"/><Relationship Id="rId15" Type="http://schemas.microsoft.com/office/2007/relationships/hdphoto" Target="../media/hdphoto13.wdp"/><Relationship Id="rId23" Type="http://schemas.openxmlformats.org/officeDocument/2006/relationships/image" Target="../media/image120.png"/><Relationship Id="rId10" Type="http://schemas.microsoft.com/office/2007/relationships/hdphoto" Target="../media/hdphoto11.wdp"/><Relationship Id="rId19" Type="http://schemas.microsoft.com/office/2007/relationships/hdphoto" Target="../media/hdphoto15.wdp"/><Relationship Id="rId4" Type="http://schemas.openxmlformats.org/officeDocument/2006/relationships/image" Target="../media/image109.png"/><Relationship Id="rId9" Type="http://schemas.openxmlformats.org/officeDocument/2006/relationships/image" Target="../media/image112.png"/><Relationship Id="rId14" Type="http://schemas.openxmlformats.org/officeDocument/2006/relationships/image" Target="../media/image115.png"/><Relationship Id="rId22" Type="http://schemas.openxmlformats.org/officeDocument/2006/relationships/image" Target="../media/image119.png"/></Relationships>
</file>

<file path=ppt/slides/_rels/slide3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20.png"/><Relationship Id="rId1" Type="http://schemas.openxmlformats.org/officeDocument/2006/relationships/slideLayout" Target="../slideLayouts/slideLayout25.xml"/><Relationship Id="rId5" Type="http://schemas.microsoft.com/office/2007/relationships/hdphoto" Target="../media/hdphoto18.wdp"/><Relationship Id="rId4" Type="http://schemas.openxmlformats.org/officeDocument/2006/relationships/image" Target="../media/image121.png"/></Relationships>
</file>

<file path=ppt/slides/_rels/slide32.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jpe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124.jpeg"/><Relationship Id="rId1" Type="http://schemas.openxmlformats.org/officeDocument/2006/relationships/slideLayout" Target="../slideLayouts/slideLayout31.xml"/><Relationship Id="rId4" Type="http://schemas.openxmlformats.org/officeDocument/2006/relationships/image" Target="../media/image125.png"/></Relationships>
</file>

<file path=ppt/slides/_rels/slide3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36.xml"/><Relationship Id="rId4" Type="http://schemas.openxmlformats.org/officeDocument/2006/relationships/image" Target="../media/image128.png"/></Relationships>
</file>

<file path=ppt/slides/_rels/slide36.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image" Target="../media/image136.jpeg"/><Relationship Id="rId5" Type="http://schemas.openxmlformats.org/officeDocument/2006/relationships/image" Target="../media/image135.png"/><Relationship Id="rId4" Type="http://schemas.openxmlformats.org/officeDocument/2006/relationships/image" Target="../media/image134.png"/></Relationships>
</file>

<file path=ppt/slides/_rels/slide4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4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0.xml"/><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31.xml"/><Relationship Id="rId1" Type="http://schemas.openxmlformats.org/officeDocument/2006/relationships/slideLayout" Target="../slideLayouts/slideLayout33.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48.xml.rels><?xml version="1.0" encoding="UTF-8" standalone="yes"?>
<Relationships xmlns="http://schemas.openxmlformats.org/package/2006/relationships"><Relationship Id="rId3" Type="http://schemas.openxmlformats.org/officeDocument/2006/relationships/image" Target="../media/image146.gif"/><Relationship Id="rId2" Type="http://schemas.openxmlformats.org/officeDocument/2006/relationships/notesSlide" Target="../notesSlides/notesSlide32.xml"/><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33.xml"/><Relationship Id="rId1" Type="http://schemas.openxmlformats.org/officeDocument/2006/relationships/slideLayout" Target="../slideLayouts/slideLayout34.xml"/><Relationship Id="rId4" Type="http://schemas.openxmlformats.org/officeDocument/2006/relationships/image" Target="../media/image73.gif"/></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2.xml"/><Relationship Id="rId4" Type="http://schemas.openxmlformats.org/officeDocument/2006/relationships/image" Target="../media/image41.png"/></Relationships>
</file>

<file path=ppt/slides/_rels/slide50.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notesSlide" Target="../notesSlides/notesSlide34.xml"/><Relationship Id="rId1" Type="http://schemas.openxmlformats.org/officeDocument/2006/relationships/slideLayout" Target="../slideLayouts/slideLayout33.xml"/><Relationship Id="rId5" Type="http://schemas.openxmlformats.org/officeDocument/2006/relationships/image" Target="../media/image144.png"/><Relationship Id="rId4" Type="http://schemas.openxmlformats.org/officeDocument/2006/relationships/image" Target="../media/image148.png"/></Relationships>
</file>

<file path=ppt/slides/_rels/slide51.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35.xml"/><Relationship Id="rId1" Type="http://schemas.openxmlformats.org/officeDocument/2006/relationships/slideLayout" Target="../slideLayouts/slideLayout34.xml"/><Relationship Id="rId5" Type="http://schemas.openxmlformats.org/officeDocument/2006/relationships/image" Target="../media/image151.png"/><Relationship Id="rId4" Type="http://schemas.openxmlformats.org/officeDocument/2006/relationships/image" Target="../media/image150.png"/></Relationships>
</file>

<file path=ppt/slides/_rels/slide52.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notesSlide" Target="../notesSlides/notesSlide37.xml"/><Relationship Id="rId1" Type="http://schemas.openxmlformats.org/officeDocument/2006/relationships/slideLayout" Target="../slideLayouts/slideLayout29.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54.xml.rels><?xml version="1.0" encoding="UTF-8" standalone="yes"?>
<Relationships xmlns="http://schemas.openxmlformats.org/package/2006/relationships"><Relationship Id="rId8" Type="http://schemas.openxmlformats.org/officeDocument/2006/relationships/hyperlink" Target="https://www.facebook.com/gracetechIA/" TargetMode="External"/><Relationship Id="rId13" Type="http://schemas.openxmlformats.org/officeDocument/2006/relationships/image" Target="../media/image164.jpeg"/><Relationship Id="rId18" Type="http://schemas.openxmlformats.org/officeDocument/2006/relationships/image" Target="../media/image168.jpeg"/><Relationship Id="rId3" Type="http://schemas.openxmlformats.org/officeDocument/2006/relationships/hyperlink" Target="https://app.hubspot.com/documents/477905/preview/52671" TargetMode="External"/><Relationship Id="rId7" Type="http://schemas.openxmlformats.org/officeDocument/2006/relationships/image" Target="../media/image161.png"/><Relationship Id="rId12" Type="http://schemas.openxmlformats.org/officeDocument/2006/relationships/hyperlink" Target="https://twitter.com/i/flow/login?redirect_after_login=%2FGraceTechIA" TargetMode="External"/><Relationship Id="rId17" Type="http://schemas.openxmlformats.org/officeDocument/2006/relationships/image" Target="../media/image167.jpeg"/><Relationship Id="rId2" Type="http://schemas.openxmlformats.org/officeDocument/2006/relationships/hyperlink" Target="http://www.graceport.com/" TargetMode="External"/><Relationship Id="rId16" Type="http://schemas.openxmlformats.org/officeDocument/2006/relationships/image" Target="../media/image166.jpeg"/><Relationship Id="rId1" Type="http://schemas.openxmlformats.org/officeDocument/2006/relationships/slideLayout" Target="../slideLayouts/slideLayout28.xml"/><Relationship Id="rId6" Type="http://schemas.openxmlformats.org/officeDocument/2006/relationships/image" Target="../media/image160.png"/><Relationship Id="rId11" Type="http://schemas.openxmlformats.org/officeDocument/2006/relationships/image" Target="../media/image163.jpeg"/><Relationship Id="rId5" Type="http://schemas.openxmlformats.org/officeDocument/2006/relationships/image" Target="../media/image159.png"/><Relationship Id="rId15" Type="http://schemas.openxmlformats.org/officeDocument/2006/relationships/image" Target="../media/image165.jpeg"/><Relationship Id="rId10" Type="http://schemas.openxmlformats.org/officeDocument/2006/relationships/hyperlink" Target="https://www.linkedin.com/company/grace-technologies/" TargetMode="External"/><Relationship Id="rId19" Type="http://schemas.openxmlformats.org/officeDocument/2006/relationships/image" Target="../media/image169.jpeg"/><Relationship Id="rId4" Type="http://schemas.openxmlformats.org/officeDocument/2006/relationships/image" Target="../media/image158.png"/><Relationship Id="rId9" Type="http://schemas.openxmlformats.org/officeDocument/2006/relationships/image" Target="../media/image162.jpeg"/><Relationship Id="rId14" Type="http://schemas.openxmlformats.org/officeDocument/2006/relationships/hyperlink" Target="https://www.youtube.com/channel/UCWRtRXK3aqmtdZjHgmgp47w"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45.jpeg"/><Relationship Id="rId13" Type="http://schemas.microsoft.com/office/2007/relationships/hdphoto" Target="../media/hdphoto3.wdp"/><Relationship Id="rId18" Type="http://schemas.openxmlformats.org/officeDocument/2006/relationships/image" Target="../media/image53.jpeg"/><Relationship Id="rId3" Type="http://schemas.openxmlformats.org/officeDocument/2006/relationships/image" Target="../media/image42.png"/><Relationship Id="rId7" Type="http://schemas.openxmlformats.org/officeDocument/2006/relationships/image" Target="../media/image44.jpeg"/><Relationship Id="rId12" Type="http://schemas.openxmlformats.org/officeDocument/2006/relationships/image" Target="../media/image49.png"/><Relationship Id="rId17" Type="http://schemas.openxmlformats.org/officeDocument/2006/relationships/image" Target="../media/image52.png"/><Relationship Id="rId2" Type="http://schemas.openxmlformats.org/officeDocument/2006/relationships/notesSlide" Target="../notesSlides/notesSlide6.xml"/><Relationship Id="rId16" Type="http://schemas.openxmlformats.org/officeDocument/2006/relationships/image" Target="../media/image51.png"/><Relationship Id="rId1" Type="http://schemas.openxmlformats.org/officeDocument/2006/relationships/slideLayout" Target="../slideLayouts/slideLayout22.xml"/><Relationship Id="rId6" Type="http://schemas.microsoft.com/office/2007/relationships/hdphoto" Target="../media/hdphoto2.wdp"/><Relationship Id="rId11" Type="http://schemas.openxmlformats.org/officeDocument/2006/relationships/image" Target="../media/image48.jpeg"/><Relationship Id="rId5" Type="http://schemas.openxmlformats.org/officeDocument/2006/relationships/image" Target="../media/image43.png"/><Relationship Id="rId15" Type="http://schemas.microsoft.com/office/2007/relationships/hdphoto" Target="../media/hdphoto4.wdp"/><Relationship Id="rId10" Type="http://schemas.openxmlformats.org/officeDocument/2006/relationships/image" Target="../media/image47.jpeg"/><Relationship Id="rId4" Type="http://schemas.microsoft.com/office/2007/relationships/hdphoto" Target="../media/hdphoto1.wdp"/><Relationship Id="rId9" Type="http://schemas.openxmlformats.org/officeDocument/2006/relationships/image" Target="../media/image46.jpeg"/><Relationship Id="rId14" Type="http://schemas.openxmlformats.org/officeDocument/2006/relationships/image" Target="../media/image50.png"/></Relationships>
</file>

<file path=ppt/slides/_rels/slide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8.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3.png"/><Relationship Id="rId7" Type="http://schemas.openxmlformats.org/officeDocument/2006/relationships/image" Target="../media/image65.jpe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microsoft.com/office/2007/relationships/hdphoto" Target="../media/hdphoto6.wdp"/><Relationship Id="rId5" Type="http://schemas.openxmlformats.org/officeDocument/2006/relationships/image" Target="../media/image64.png"/><Relationship Id="rId4" Type="http://schemas.microsoft.com/office/2007/relationships/hdphoto" Target="../media/hdphoto5.wdp"/><Relationship Id="rId9" Type="http://schemas.openxmlformats.org/officeDocument/2006/relationships/image" Target="../media/image67.png"/></Relationships>
</file>

<file path=ppt/slides/_rels/slide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EE75052-4C4B-081E-E77B-426A70AEFE6A}"/>
              </a:ext>
            </a:extLst>
          </p:cNvPr>
          <p:cNvSpPr>
            <a:spLocks noGrp="1"/>
          </p:cNvSpPr>
          <p:nvPr>
            <p:ph type="subTitle" idx="4294967295"/>
          </p:nvPr>
        </p:nvSpPr>
        <p:spPr>
          <a:xfrm>
            <a:off x="8173347" y="2442372"/>
            <a:ext cx="3348093" cy="2059290"/>
          </a:xfrm>
        </p:spPr>
        <p:txBody>
          <a:bodyPr vert="horz" lIns="91440" tIns="45720" rIns="91440" bIns="45720" rtlCol="0" anchor="t">
            <a:normAutofit/>
          </a:bodyPr>
          <a:lstStyle/>
          <a:p>
            <a:pPr marL="0" indent="0" algn="ctr">
              <a:buNone/>
            </a:pPr>
            <a:r>
              <a:rPr lang="en-US" dirty="0">
                <a:solidFill>
                  <a:schemeClr val="bg1"/>
                </a:solidFill>
                <a:ea typeface="Calibri"/>
                <a:cs typeface="Calibri"/>
              </a:rPr>
              <a:t> </a:t>
            </a:r>
          </a:p>
        </p:txBody>
      </p:sp>
    </p:spTree>
    <p:extLst>
      <p:ext uri="{BB962C8B-B14F-4D97-AF65-F5344CB8AC3E}">
        <p14:creationId xmlns:p14="http://schemas.microsoft.com/office/powerpoint/2010/main" val="3029893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7538E-8AA7-C422-3697-C9CC748852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ACE821-18FA-4C12-DF61-8DAE28291D06}"/>
              </a:ext>
            </a:extLst>
          </p:cNvPr>
          <p:cNvSpPr>
            <a:spLocks noGrp="1"/>
          </p:cNvSpPr>
          <p:nvPr>
            <p:ph type="title"/>
          </p:nvPr>
        </p:nvSpPr>
        <p:spPr>
          <a:xfrm>
            <a:off x="838200" y="663030"/>
            <a:ext cx="10515600" cy="1009651"/>
          </a:xfrm>
        </p:spPr>
        <p:txBody>
          <a:bodyPr/>
          <a:lstStyle/>
          <a:p>
            <a:r>
              <a:rPr lang="en-US">
                <a:latin typeface="Arial"/>
                <a:cs typeface="Arial"/>
              </a:rPr>
              <a:t>Who to </a:t>
            </a:r>
            <a:r>
              <a:rPr lang="en-US" b="1">
                <a:latin typeface="Arial"/>
                <a:cs typeface="Arial"/>
              </a:rPr>
              <a:t>Target</a:t>
            </a:r>
            <a:endParaRPr lang="en-US" b="1">
              <a:latin typeface="Arial Black"/>
            </a:endParaRPr>
          </a:p>
        </p:txBody>
      </p:sp>
      <p:pic>
        <p:nvPicPr>
          <p:cNvPr id="4" name="Picture 3" descr="A close-up of a door opener&#10;&#10;AI-generated content may be incorrect.">
            <a:extLst>
              <a:ext uri="{FF2B5EF4-FFF2-40B4-BE49-F238E27FC236}">
                <a16:creationId xmlns:a16="http://schemas.microsoft.com/office/drawing/2014/main" id="{276B36A5-557F-7D7A-73B9-B4410CB3D680}"/>
              </a:ext>
            </a:extLst>
          </p:cNvPr>
          <p:cNvPicPr>
            <a:picLocks noChangeAspect="1"/>
          </p:cNvPicPr>
          <p:nvPr/>
        </p:nvPicPr>
        <p:blipFill>
          <a:blip r:embed="rId3"/>
          <a:stretch>
            <a:fillRect/>
          </a:stretch>
        </p:blipFill>
        <p:spPr>
          <a:xfrm>
            <a:off x="1513417" y="1560453"/>
            <a:ext cx="8276166" cy="4181592"/>
          </a:xfrm>
          <a:prstGeom prst="rect">
            <a:avLst/>
          </a:prstGeom>
        </p:spPr>
      </p:pic>
    </p:spTree>
    <p:extLst>
      <p:ext uri="{BB962C8B-B14F-4D97-AF65-F5344CB8AC3E}">
        <p14:creationId xmlns:p14="http://schemas.microsoft.com/office/powerpoint/2010/main" val="636401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051199E-731D-B328-728D-BA8A3F60C84D}"/>
              </a:ext>
            </a:extLst>
          </p:cNvPr>
          <p:cNvSpPr>
            <a:spLocks noGrp="1"/>
          </p:cNvSpPr>
          <p:nvPr>
            <p:ph type="ctrTitle"/>
          </p:nvPr>
        </p:nvSpPr>
        <p:spPr>
          <a:xfrm>
            <a:off x="7967312" y="2493844"/>
            <a:ext cx="2568759" cy="1679243"/>
          </a:xfrm>
        </p:spPr>
        <p:txBody>
          <a:bodyPr>
            <a:normAutofit fontScale="90000"/>
          </a:bodyPr>
          <a:lstStyle/>
          <a:p>
            <a:pPr>
              <a:lnSpc>
                <a:spcPct val="100000"/>
              </a:lnSpc>
            </a:pPr>
            <a:r>
              <a:rPr lang="en-US" sz="4000">
                <a:solidFill>
                  <a:schemeClr val="bg1"/>
                </a:solidFill>
                <a:latin typeface="Arial" panose="020B0604020202020204" pitchFamily="34" charset="0"/>
                <a:cs typeface="Arial" panose="020B0604020202020204" pitchFamily="34" charset="0"/>
              </a:rPr>
              <a:t>Permanent Electrical Safety Devices</a:t>
            </a:r>
          </a:p>
        </p:txBody>
      </p:sp>
    </p:spTree>
    <p:extLst>
      <p:ext uri="{BB962C8B-B14F-4D97-AF65-F5344CB8AC3E}">
        <p14:creationId xmlns:p14="http://schemas.microsoft.com/office/powerpoint/2010/main" val="2497628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ACDC-9826-B351-9924-9A04BA46C480}"/>
              </a:ext>
            </a:extLst>
          </p:cNvPr>
          <p:cNvSpPr>
            <a:spLocks noGrp="1"/>
          </p:cNvSpPr>
          <p:nvPr>
            <p:ph type="title"/>
          </p:nvPr>
        </p:nvSpPr>
        <p:spPr/>
        <p:txBody>
          <a:bodyPr>
            <a:normAutofit/>
          </a:bodyPr>
          <a:lstStyle/>
          <a:p>
            <a:r>
              <a:rPr lang="en-US">
                <a:latin typeface="Arial Black" panose="020B0A04020102020204" pitchFamily="34" charset="0"/>
                <a:cs typeface="Arial" panose="020B0604020202020204" pitchFamily="34" charset="0"/>
              </a:rPr>
              <a:t>Did you know….</a:t>
            </a:r>
          </a:p>
        </p:txBody>
      </p:sp>
      <p:sp>
        <p:nvSpPr>
          <p:cNvPr id="11" name="TextBox 10">
            <a:extLst>
              <a:ext uri="{FF2B5EF4-FFF2-40B4-BE49-F238E27FC236}">
                <a16:creationId xmlns:a16="http://schemas.microsoft.com/office/drawing/2014/main" id="{A4176804-AF86-F5F5-2762-F56339D5CA6A}"/>
              </a:ext>
            </a:extLst>
          </p:cNvPr>
          <p:cNvSpPr txBox="1"/>
          <p:nvPr/>
        </p:nvSpPr>
        <p:spPr>
          <a:xfrm>
            <a:off x="6892122" y="5417409"/>
            <a:ext cx="5436358" cy="461665"/>
          </a:xfrm>
          <a:prstGeom prst="rect">
            <a:avLst/>
          </a:prstGeom>
          <a:noFill/>
        </p:spPr>
        <p:txBody>
          <a:bodyPr wrap="square" rtlCol="0">
            <a:spAutoFit/>
          </a:bodyPr>
          <a:lstStyle/>
          <a:p>
            <a:pPr algn="ctr"/>
            <a:r>
              <a:rPr lang="en-US" sz="2400" b="1">
                <a:solidFill>
                  <a:schemeClr val="bg1"/>
                </a:solidFill>
              </a:rPr>
              <a:t>PPE</a:t>
            </a:r>
          </a:p>
        </p:txBody>
      </p:sp>
      <p:sp>
        <p:nvSpPr>
          <p:cNvPr id="29" name="TextBox 28">
            <a:extLst>
              <a:ext uri="{FF2B5EF4-FFF2-40B4-BE49-F238E27FC236}">
                <a16:creationId xmlns:a16="http://schemas.microsoft.com/office/drawing/2014/main" id="{0495BD49-1E96-01EF-B942-0A98D8795FFF}"/>
              </a:ext>
            </a:extLst>
          </p:cNvPr>
          <p:cNvSpPr txBox="1"/>
          <p:nvPr/>
        </p:nvSpPr>
        <p:spPr>
          <a:xfrm>
            <a:off x="-1" y="5484447"/>
            <a:ext cx="12192001" cy="697627"/>
          </a:xfrm>
          <a:prstGeom prst="rect">
            <a:avLst/>
          </a:prstGeom>
          <a:noFill/>
        </p:spPr>
        <p:txBody>
          <a:bodyPr wrap="square" rtlCol="0">
            <a:spAutoFit/>
          </a:bodyPr>
          <a:lstStyle/>
          <a:p>
            <a:pPr algn="ctr"/>
            <a:r>
              <a:rPr lang="en-US" sz="3200" b="0" i="0" u="none" strike="noStrike" baseline="30000">
                <a:solidFill>
                  <a:srgbClr val="000000"/>
                </a:solidFill>
                <a:latin typeface="Arial" panose="020B0604020202020204" pitchFamily="34" charset="0"/>
              </a:rPr>
              <a:t>The </a:t>
            </a:r>
            <a:r>
              <a:rPr lang="en-US" sz="3200" b="0" i="0" u="none" strike="noStrike" baseline="30000">
                <a:solidFill>
                  <a:srgbClr val="000000"/>
                </a:solidFill>
                <a:latin typeface="Arial Black" panose="020B0A04020102020204" pitchFamily="34" charset="0"/>
              </a:rPr>
              <a:t>cost </a:t>
            </a:r>
            <a:r>
              <a:rPr lang="en-US" sz="3200" b="0" i="0" u="none" strike="noStrike" baseline="30000">
                <a:solidFill>
                  <a:srgbClr val="000000"/>
                </a:solidFill>
                <a:latin typeface="Arial" panose="020B0604020202020204" pitchFamily="34" charset="0"/>
              </a:rPr>
              <a:t>of these </a:t>
            </a:r>
            <a:r>
              <a:rPr lang="en-US" sz="3200" b="0" i="0" u="none" strike="noStrike" baseline="30000">
                <a:solidFill>
                  <a:srgbClr val="000000"/>
                </a:solidFill>
                <a:latin typeface="Arial Black" panose="020B0A04020102020204" pitchFamily="34" charset="0"/>
              </a:rPr>
              <a:t>preventable incidents</a:t>
            </a:r>
            <a:r>
              <a:rPr lang="en-US" sz="3200" b="0" i="0" u="none" strike="noStrike" baseline="30000">
                <a:solidFill>
                  <a:srgbClr val="000000"/>
                </a:solidFill>
                <a:latin typeface="Arial" panose="020B0604020202020204" pitchFamily="34" charset="0"/>
              </a:rPr>
              <a:t> can cost</a:t>
            </a:r>
            <a:r>
              <a:rPr lang="en-US" sz="3200" b="0" i="0" u="none" strike="noStrike" baseline="30000">
                <a:solidFill>
                  <a:srgbClr val="000000"/>
                </a:solidFill>
                <a:latin typeface="Arial Black" panose="020B0A04020102020204" pitchFamily="34" charset="0"/>
              </a:rPr>
              <a:t> $50,000 - $10 Million+ </a:t>
            </a:r>
          </a:p>
          <a:p>
            <a:endParaRPr lang="en-US"/>
          </a:p>
        </p:txBody>
      </p:sp>
      <p:sp>
        <p:nvSpPr>
          <p:cNvPr id="3" name="TextBox 2">
            <a:extLst>
              <a:ext uri="{FF2B5EF4-FFF2-40B4-BE49-F238E27FC236}">
                <a16:creationId xmlns:a16="http://schemas.microsoft.com/office/drawing/2014/main" id="{015450AE-7E0D-A38D-0AC3-F865B0925B50}"/>
              </a:ext>
            </a:extLst>
          </p:cNvPr>
          <p:cNvSpPr txBox="1"/>
          <p:nvPr/>
        </p:nvSpPr>
        <p:spPr>
          <a:xfrm>
            <a:off x="753470" y="2392948"/>
            <a:ext cx="2465980" cy="2308324"/>
          </a:xfrm>
          <a:prstGeom prst="rect">
            <a:avLst/>
          </a:prstGeom>
          <a:noFill/>
        </p:spPr>
        <p:txBody>
          <a:bodyPr wrap="square" rtlCol="0">
            <a:spAutoFit/>
          </a:bodyPr>
          <a:lstStyle/>
          <a:p>
            <a:pPr algn="ctr"/>
            <a:r>
              <a:rPr lang="en-US" sz="4800">
                <a:solidFill>
                  <a:srgbClr val="ED7D31"/>
                </a:solidFill>
                <a:latin typeface="Arial Black" panose="020B0A04020102020204" pitchFamily="34" charset="0"/>
                <a:cs typeface="Arial" panose="020B0604020202020204" pitchFamily="34" charset="0"/>
              </a:rPr>
              <a:t>70%</a:t>
            </a:r>
          </a:p>
          <a:p>
            <a:pPr algn="ctr"/>
            <a:r>
              <a:rPr lang="en-US" sz="2400">
                <a:cs typeface="Arial" panose="020B0604020202020204" pitchFamily="34" charset="0"/>
              </a:rPr>
              <a:t>Of all workplace injuries happen during reactive maintenance</a:t>
            </a:r>
            <a:endParaRPr lang="en-US" sz="700">
              <a:cs typeface="Arial" panose="020B0604020202020204" pitchFamily="34" charset="0"/>
            </a:endParaRPr>
          </a:p>
        </p:txBody>
      </p:sp>
      <p:sp>
        <p:nvSpPr>
          <p:cNvPr id="9" name="TextBox 8">
            <a:extLst>
              <a:ext uri="{FF2B5EF4-FFF2-40B4-BE49-F238E27FC236}">
                <a16:creationId xmlns:a16="http://schemas.microsoft.com/office/drawing/2014/main" id="{5374B23F-363D-6C47-F7FE-9981198AFA04}"/>
              </a:ext>
            </a:extLst>
          </p:cNvPr>
          <p:cNvSpPr txBox="1"/>
          <p:nvPr/>
        </p:nvSpPr>
        <p:spPr>
          <a:xfrm>
            <a:off x="5105400" y="2392948"/>
            <a:ext cx="2933700" cy="2585323"/>
          </a:xfrm>
          <a:prstGeom prst="rect">
            <a:avLst/>
          </a:prstGeom>
          <a:noFill/>
        </p:spPr>
        <p:txBody>
          <a:bodyPr wrap="square" rtlCol="0">
            <a:spAutoFit/>
          </a:bodyPr>
          <a:lstStyle/>
          <a:p>
            <a:r>
              <a:rPr lang="en-US" sz="1800"/>
              <a:t>Due to direct contact with wiring, transformers or other electrical components</a:t>
            </a:r>
          </a:p>
          <a:p>
            <a:endParaRPr lang="en-US" sz="3600"/>
          </a:p>
          <a:p>
            <a:r>
              <a:rPr lang="en-US" sz="1800"/>
              <a:t>Occurred on 3-phase low voltage systems</a:t>
            </a:r>
          </a:p>
          <a:p>
            <a:endParaRPr lang="en-US" sz="1800"/>
          </a:p>
          <a:p>
            <a:endParaRPr lang="en-US"/>
          </a:p>
        </p:txBody>
      </p:sp>
      <p:sp>
        <p:nvSpPr>
          <p:cNvPr id="12" name="TextBox 11">
            <a:extLst>
              <a:ext uri="{FF2B5EF4-FFF2-40B4-BE49-F238E27FC236}">
                <a16:creationId xmlns:a16="http://schemas.microsoft.com/office/drawing/2014/main" id="{F6CC9D78-FD82-4FAF-88EE-0B71731AAABF}"/>
              </a:ext>
            </a:extLst>
          </p:cNvPr>
          <p:cNvSpPr txBox="1"/>
          <p:nvPr/>
        </p:nvSpPr>
        <p:spPr>
          <a:xfrm>
            <a:off x="8581030" y="4295191"/>
            <a:ext cx="3009900" cy="646331"/>
          </a:xfrm>
          <a:prstGeom prst="rect">
            <a:avLst/>
          </a:prstGeom>
          <a:noFill/>
        </p:spPr>
        <p:txBody>
          <a:bodyPr wrap="square" rtlCol="0">
            <a:spAutoFit/>
          </a:bodyPr>
          <a:lstStyle/>
          <a:p>
            <a:pPr algn="ctr">
              <a:spcBef>
                <a:spcPts val="0"/>
              </a:spcBef>
            </a:pPr>
            <a:r>
              <a:rPr lang="en-US" sz="1800"/>
              <a:t>Open Door Testing with Meter is a leading cause of Arc Flash</a:t>
            </a:r>
          </a:p>
        </p:txBody>
      </p:sp>
      <p:sp>
        <p:nvSpPr>
          <p:cNvPr id="13" name="TextBox 12">
            <a:extLst>
              <a:ext uri="{FF2B5EF4-FFF2-40B4-BE49-F238E27FC236}">
                <a16:creationId xmlns:a16="http://schemas.microsoft.com/office/drawing/2014/main" id="{A79403A5-6FCE-98E1-B42D-0907909A2012}"/>
              </a:ext>
            </a:extLst>
          </p:cNvPr>
          <p:cNvSpPr txBox="1"/>
          <p:nvPr/>
        </p:nvSpPr>
        <p:spPr>
          <a:xfrm>
            <a:off x="3857623" y="2484536"/>
            <a:ext cx="2158197" cy="707886"/>
          </a:xfrm>
          <a:prstGeom prst="rect">
            <a:avLst/>
          </a:prstGeom>
          <a:noFill/>
        </p:spPr>
        <p:txBody>
          <a:bodyPr wrap="square" rtlCol="0">
            <a:spAutoFit/>
          </a:bodyPr>
          <a:lstStyle/>
          <a:p>
            <a:r>
              <a:rPr lang="en-US" sz="4000">
                <a:solidFill>
                  <a:schemeClr val="accent2"/>
                </a:solidFill>
                <a:latin typeface="Arial Black" panose="020B0A04020102020204" pitchFamily="34" charset="0"/>
              </a:rPr>
              <a:t>35%</a:t>
            </a:r>
            <a:endParaRPr lang="en-US" sz="4000">
              <a:solidFill>
                <a:schemeClr val="accent2"/>
              </a:solidFill>
            </a:endParaRPr>
          </a:p>
        </p:txBody>
      </p:sp>
      <p:sp>
        <p:nvSpPr>
          <p:cNvPr id="14" name="TextBox 13">
            <a:extLst>
              <a:ext uri="{FF2B5EF4-FFF2-40B4-BE49-F238E27FC236}">
                <a16:creationId xmlns:a16="http://schemas.microsoft.com/office/drawing/2014/main" id="{E399BE6E-FBDD-0FB1-26D8-518382152163}"/>
              </a:ext>
            </a:extLst>
          </p:cNvPr>
          <p:cNvSpPr txBox="1"/>
          <p:nvPr/>
        </p:nvSpPr>
        <p:spPr>
          <a:xfrm>
            <a:off x="3857624" y="3746627"/>
            <a:ext cx="2158197" cy="707886"/>
          </a:xfrm>
          <a:prstGeom prst="rect">
            <a:avLst/>
          </a:prstGeom>
          <a:noFill/>
        </p:spPr>
        <p:txBody>
          <a:bodyPr wrap="square" rtlCol="0">
            <a:spAutoFit/>
          </a:bodyPr>
          <a:lstStyle/>
          <a:p>
            <a:r>
              <a:rPr lang="en-US" sz="4000">
                <a:solidFill>
                  <a:schemeClr val="accent2"/>
                </a:solidFill>
                <a:latin typeface="Arial Black" panose="020B0A04020102020204" pitchFamily="34" charset="0"/>
              </a:rPr>
              <a:t>60%</a:t>
            </a:r>
            <a:endParaRPr lang="en-US" sz="4000">
              <a:solidFill>
                <a:schemeClr val="accent2"/>
              </a:solidFill>
            </a:endParaRPr>
          </a:p>
        </p:txBody>
      </p:sp>
      <p:cxnSp>
        <p:nvCxnSpPr>
          <p:cNvPr id="16" name="Straight Connector 15">
            <a:extLst>
              <a:ext uri="{FF2B5EF4-FFF2-40B4-BE49-F238E27FC236}">
                <a16:creationId xmlns:a16="http://schemas.microsoft.com/office/drawing/2014/main" id="{4F111CBC-C44C-ED38-2D0B-C13E1207BB51}"/>
              </a:ext>
            </a:extLst>
          </p:cNvPr>
          <p:cNvCxnSpPr>
            <a:cxnSpLocks/>
          </p:cNvCxnSpPr>
          <p:nvPr/>
        </p:nvCxnSpPr>
        <p:spPr>
          <a:xfrm>
            <a:off x="3381375" y="1944857"/>
            <a:ext cx="0" cy="2959414"/>
          </a:xfrm>
          <a:prstGeom prst="line">
            <a:avLst/>
          </a:prstGeom>
        </p:spPr>
        <p:style>
          <a:lnRef idx="1">
            <a:schemeClr val="accent3"/>
          </a:lnRef>
          <a:fillRef idx="0">
            <a:schemeClr val="accent3"/>
          </a:fillRef>
          <a:effectRef idx="0">
            <a:schemeClr val="accent3"/>
          </a:effectRef>
          <a:fontRef idx="minor">
            <a:schemeClr val="tx1"/>
          </a:fontRef>
        </p:style>
      </p:cxnSp>
      <p:cxnSp>
        <p:nvCxnSpPr>
          <p:cNvPr id="17" name="Straight Connector 16">
            <a:extLst>
              <a:ext uri="{FF2B5EF4-FFF2-40B4-BE49-F238E27FC236}">
                <a16:creationId xmlns:a16="http://schemas.microsoft.com/office/drawing/2014/main" id="{E79D87F0-9A27-4633-E7F0-F308FE273460}"/>
              </a:ext>
            </a:extLst>
          </p:cNvPr>
          <p:cNvCxnSpPr>
            <a:cxnSpLocks/>
          </p:cNvCxnSpPr>
          <p:nvPr/>
        </p:nvCxnSpPr>
        <p:spPr>
          <a:xfrm>
            <a:off x="8420100" y="2012665"/>
            <a:ext cx="0" cy="2891606"/>
          </a:xfrm>
          <a:prstGeom prst="line">
            <a:avLst/>
          </a:prstGeom>
        </p:spPr>
        <p:style>
          <a:lnRef idx="1">
            <a:schemeClr val="accent3"/>
          </a:lnRef>
          <a:fillRef idx="0">
            <a:schemeClr val="accent3"/>
          </a:fillRef>
          <a:effectRef idx="0">
            <a:schemeClr val="accent3"/>
          </a:effectRef>
          <a:fontRef idx="minor">
            <a:schemeClr val="tx1"/>
          </a:fontRef>
        </p:style>
      </p:cxnSp>
      <p:pic>
        <p:nvPicPr>
          <p:cNvPr id="21" name="Picture 20">
            <a:extLst>
              <a:ext uri="{FF2B5EF4-FFF2-40B4-BE49-F238E27FC236}">
                <a16:creationId xmlns:a16="http://schemas.microsoft.com/office/drawing/2014/main" id="{CED2BF8C-CA87-392C-93BB-53BCA9C3B3B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962031" y="2062789"/>
            <a:ext cx="2219324" cy="2219324"/>
          </a:xfrm>
          <a:prstGeom prst="rect">
            <a:avLst/>
          </a:prstGeom>
        </p:spPr>
      </p:pic>
    </p:spTree>
    <p:extLst>
      <p:ext uri="{BB962C8B-B14F-4D97-AF65-F5344CB8AC3E}">
        <p14:creationId xmlns:p14="http://schemas.microsoft.com/office/powerpoint/2010/main" val="1647863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orange, design&#10;&#10;Description automatically generated">
            <a:extLst>
              <a:ext uri="{FF2B5EF4-FFF2-40B4-BE49-F238E27FC236}">
                <a16:creationId xmlns:a16="http://schemas.microsoft.com/office/drawing/2014/main" id="{0FFAABC1-5E59-73DC-D264-A90D5B0D73E5}"/>
              </a:ext>
            </a:extLst>
          </p:cNvPr>
          <p:cNvPicPr>
            <a:picLocks noChangeAspect="1"/>
          </p:cNvPicPr>
          <p:nvPr/>
        </p:nvPicPr>
        <p:blipFill rotWithShape="1">
          <a:blip r:embed="rId4">
            <a:extLst>
              <a:ext uri="{28A0092B-C50C-407E-A947-70E740481C1C}">
                <a14:useLocalDpi xmlns:a14="http://schemas.microsoft.com/office/drawing/2010/main" val="0"/>
              </a:ext>
            </a:extLst>
          </a:blip>
          <a:srcRect t="5314" r="15055" b="2630"/>
          <a:stretch/>
        </p:blipFill>
        <p:spPr>
          <a:xfrm>
            <a:off x="6420597" y="619432"/>
            <a:ext cx="5793180" cy="5706857"/>
          </a:xfrm>
          <a:prstGeom prst="rect">
            <a:avLst/>
          </a:prstGeom>
        </p:spPr>
      </p:pic>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649878" y="691996"/>
            <a:ext cx="10515600" cy="1009651"/>
          </a:xfrm>
        </p:spPr>
        <p:txBody>
          <a:bodyPr>
            <a:normAutofit/>
          </a:bodyPr>
          <a:lstStyle/>
          <a:p>
            <a:r>
              <a:rPr lang="en-US" sz="4000">
                <a:latin typeface="Arial Black" panose="020B0A04020102020204" pitchFamily="34" charset="0"/>
              </a:rPr>
              <a:t>Advantages</a:t>
            </a:r>
            <a:r>
              <a:rPr lang="en-US" sz="4000"/>
              <a:t> of </a:t>
            </a:r>
            <a:r>
              <a:rPr lang="en-US" sz="4000">
                <a:latin typeface="Arial Black" panose="020B0A04020102020204" pitchFamily="34" charset="0"/>
              </a:rPr>
              <a:t>PESDs</a:t>
            </a:r>
            <a:r>
              <a:rPr lang="en-US" sz="4000"/>
              <a:t>®</a:t>
            </a:r>
            <a:endParaRPr lang="en-US" sz="4000">
              <a:latin typeface="Arial Black" panose="020B0A04020102020204" pitchFamily="34" charset="0"/>
            </a:endParaRPr>
          </a:p>
        </p:txBody>
      </p:sp>
      <p:sp>
        <p:nvSpPr>
          <p:cNvPr id="3" name="Content Placeholder 2">
            <a:extLst>
              <a:ext uri="{FF2B5EF4-FFF2-40B4-BE49-F238E27FC236}">
                <a16:creationId xmlns:a16="http://schemas.microsoft.com/office/drawing/2014/main" id="{BE42A891-3A97-CA65-FC46-80D6E180D6C3}"/>
              </a:ext>
            </a:extLst>
          </p:cNvPr>
          <p:cNvSpPr>
            <a:spLocks noGrp="1"/>
          </p:cNvSpPr>
          <p:nvPr>
            <p:ph idx="1"/>
          </p:nvPr>
        </p:nvSpPr>
        <p:spPr>
          <a:xfrm>
            <a:off x="705801" y="1854059"/>
            <a:ext cx="4907299" cy="4211686"/>
          </a:xfrm>
        </p:spPr>
        <p:txBody>
          <a:bodyPr vert="horz" lIns="91440" tIns="45720" rIns="91440" bIns="45720" rtlCol="0" anchor="t">
            <a:normAutofit/>
          </a:bodyPr>
          <a:lstStyle/>
          <a:p>
            <a:r>
              <a:rPr lang="en-US" sz="1800">
                <a:effectLst/>
                <a:latin typeface="Arial"/>
                <a:cs typeface="Arial"/>
              </a:rPr>
              <a:t>For electrical and mechanical LOTO,</a:t>
            </a:r>
            <a:r>
              <a:rPr lang="en-US" sz="1800">
                <a:latin typeface="Arial"/>
                <a:cs typeface="Arial"/>
              </a:rPr>
              <a:t> cost effective, high impact risk reduction</a:t>
            </a:r>
          </a:p>
          <a:p>
            <a:endParaRPr lang="en-US" sz="18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1DAE6EF-726E-45C3-20F3-984264642DF8}"/>
              </a:ext>
            </a:extLst>
          </p:cNvPr>
          <p:cNvSpPr txBox="1"/>
          <p:nvPr/>
        </p:nvSpPr>
        <p:spPr>
          <a:xfrm>
            <a:off x="7311449" y="1015965"/>
            <a:ext cx="4880551" cy="461665"/>
          </a:xfrm>
          <a:prstGeom prst="rect">
            <a:avLst/>
          </a:prstGeom>
          <a:noFill/>
        </p:spPr>
        <p:txBody>
          <a:bodyPr wrap="square" rtlCol="0">
            <a:spAutoFit/>
          </a:bodyPr>
          <a:lstStyle/>
          <a:p>
            <a:pPr algn="ctr"/>
            <a:r>
              <a:rPr lang="en-US" sz="2400" b="1">
                <a:solidFill>
                  <a:schemeClr val="bg1"/>
                </a:solidFill>
              </a:rPr>
              <a:t>Elimination</a:t>
            </a:r>
          </a:p>
        </p:txBody>
      </p:sp>
      <p:sp>
        <p:nvSpPr>
          <p:cNvPr id="6" name="TextBox 5">
            <a:extLst>
              <a:ext uri="{FF2B5EF4-FFF2-40B4-BE49-F238E27FC236}">
                <a16:creationId xmlns:a16="http://schemas.microsoft.com/office/drawing/2014/main" id="{7DFB5165-4549-B98C-D264-60B48ECF4294}"/>
              </a:ext>
            </a:extLst>
          </p:cNvPr>
          <p:cNvSpPr txBox="1"/>
          <p:nvPr/>
        </p:nvSpPr>
        <p:spPr>
          <a:xfrm>
            <a:off x="7311449" y="1896406"/>
            <a:ext cx="4880551" cy="461665"/>
          </a:xfrm>
          <a:prstGeom prst="rect">
            <a:avLst/>
          </a:prstGeom>
          <a:noFill/>
        </p:spPr>
        <p:txBody>
          <a:bodyPr wrap="square" rtlCol="0">
            <a:spAutoFit/>
          </a:bodyPr>
          <a:lstStyle/>
          <a:p>
            <a:pPr algn="ctr"/>
            <a:r>
              <a:rPr lang="en-US" sz="2400" b="1">
                <a:solidFill>
                  <a:schemeClr val="bg1"/>
                </a:solidFill>
              </a:rPr>
              <a:t>Substitution</a:t>
            </a:r>
          </a:p>
        </p:txBody>
      </p:sp>
      <p:sp>
        <p:nvSpPr>
          <p:cNvPr id="7" name="TextBox 6">
            <a:extLst>
              <a:ext uri="{FF2B5EF4-FFF2-40B4-BE49-F238E27FC236}">
                <a16:creationId xmlns:a16="http://schemas.microsoft.com/office/drawing/2014/main" id="{362B17CA-8898-31FB-C54C-A645F7B944F1}"/>
              </a:ext>
            </a:extLst>
          </p:cNvPr>
          <p:cNvSpPr txBox="1"/>
          <p:nvPr/>
        </p:nvSpPr>
        <p:spPr>
          <a:xfrm>
            <a:off x="7311449" y="2740233"/>
            <a:ext cx="4880551" cy="461665"/>
          </a:xfrm>
          <a:prstGeom prst="rect">
            <a:avLst/>
          </a:prstGeom>
          <a:noFill/>
        </p:spPr>
        <p:txBody>
          <a:bodyPr wrap="square" rtlCol="0">
            <a:spAutoFit/>
          </a:bodyPr>
          <a:lstStyle/>
          <a:p>
            <a:pPr algn="ctr"/>
            <a:r>
              <a:rPr lang="en-US" sz="2400" b="1">
                <a:solidFill>
                  <a:schemeClr val="bg1"/>
                </a:solidFill>
              </a:rPr>
              <a:t>Engineering Controls</a:t>
            </a:r>
          </a:p>
        </p:txBody>
      </p:sp>
      <p:sp>
        <p:nvSpPr>
          <p:cNvPr id="8" name="TextBox 7">
            <a:extLst>
              <a:ext uri="{FF2B5EF4-FFF2-40B4-BE49-F238E27FC236}">
                <a16:creationId xmlns:a16="http://schemas.microsoft.com/office/drawing/2014/main" id="{F6BD3D93-FC2B-F3FD-159E-64E81E397A19}"/>
              </a:ext>
            </a:extLst>
          </p:cNvPr>
          <p:cNvSpPr txBox="1"/>
          <p:nvPr/>
        </p:nvSpPr>
        <p:spPr>
          <a:xfrm>
            <a:off x="7325096" y="4231304"/>
            <a:ext cx="4880551" cy="769441"/>
          </a:xfrm>
          <a:prstGeom prst="rect">
            <a:avLst/>
          </a:prstGeom>
          <a:noFill/>
        </p:spPr>
        <p:txBody>
          <a:bodyPr wrap="square" rtlCol="0">
            <a:spAutoFit/>
          </a:bodyPr>
          <a:lstStyle/>
          <a:p>
            <a:pPr algn="ctr"/>
            <a:r>
              <a:rPr lang="en-US" sz="2200" b="1">
                <a:solidFill>
                  <a:schemeClr val="bg1"/>
                </a:solidFill>
              </a:rPr>
              <a:t>Administrative </a:t>
            </a:r>
          </a:p>
          <a:p>
            <a:pPr algn="ctr"/>
            <a:r>
              <a:rPr lang="en-US" sz="2200" b="1">
                <a:solidFill>
                  <a:schemeClr val="bg1"/>
                </a:solidFill>
              </a:rPr>
              <a:t>Controls</a:t>
            </a:r>
          </a:p>
        </p:txBody>
      </p:sp>
      <p:sp>
        <p:nvSpPr>
          <p:cNvPr id="9" name="TextBox 8">
            <a:extLst>
              <a:ext uri="{FF2B5EF4-FFF2-40B4-BE49-F238E27FC236}">
                <a16:creationId xmlns:a16="http://schemas.microsoft.com/office/drawing/2014/main" id="{4B0C2DEC-44CA-1457-CDF8-F54018F8A8DE}"/>
              </a:ext>
            </a:extLst>
          </p:cNvPr>
          <p:cNvSpPr txBox="1"/>
          <p:nvPr/>
        </p:nvSpPr>
        <p:spPr>
          <a:xfrm>
            <a:off x="7311449" y="3521947"/>
            <a:ext cx="4880551" cy="461665"/>
          </a:xfrm>
          <a:prstGeom prst="rect">
            <a:avLst/>
          </a:prstGeom>
          <a:noFill/>
        </p:spPr>
        <p:txBody>
          <a:bodyPr wrap="square" rtlCol="0">
            <a:spAutoFit/>
          </a:bodyPr>
          <a:lstStyle/>
          <a:p>
            <a:pPr algn="ctr"/>
            <a:r>
              <a:rPr lang="en-US" sz="2400" b="1">
                <a:solidFill>
                  <a:schemeClr val="bg1"/>
                </a:solidFill>
              </a:rPr>
              <a:t>Awareness</a:t>
            </a:r>
          </a:p>
        </p:txBody>
      </p:sp>
      <p:sp>
        <p:nvSpPr>
          <p:cNvPr id="10" name="TextBox 9">
            <a:extLst>
              <a:ext uri="{FF2B5EF4-FFF2-40B4-BE49-F238E27FC236}">
                <a16:creationId xmlns:a16="http://schemas.microsoft.com/office/drawing/2014/main" id="{399F4A17-6E9C-2D7F-4F29-56BE7D248421}"/>
              </a:ext>
            </a:extLst>
          </p:cNvPr>
          <p:cNvSpPr txBox="1"/>
          <p:nvPr/>
        </p:nvSpPr>
        <p:spPr>
          <a:xfrm>
            <a:off x="7325097" y="5145694"/>
            <a:ext cx="4880551" cy="461665"/>
          </a:xfrm>
          <a:prstGeom prst="rect">
            <a:avLst/>
          </a:prstGeom>
          <a:noFill/>
        </p:spPr>
        <p:txBody>
          <a:bodyPr wrap="square" rtlCol="0">
            <a:spAutoFit/>
          </a:bodyPr>
          <a:lstStyle/>
          <a:p>
            <a:pPr algn="ctr"/>
            <a:r>
              <a:rPr lang="en-US" sz="2400" b="1">
                <a:solidFill>
                  <a:schemeClr val="bg1"/>
                </a:solidFill>
              </a:rPr>
              <a:t>PPE</a:t>
            </a:r>
          </a:p>
        </p:txBody>
      </p:sp>
      <p:sp>
        <p:nvSpPr>
          <p:cNvPr id="11" name="TextBox 10">
            <a:extLst>
              <a:ext uri="{FF2B5EF4-FFF2-40B4-BE49-F238E27FC236}">
                <a16:creationId xmlns:a16="http://schemas.microsoft.com/office/drawing/2014/main" id="{DD3B0564-952A-9DB8-371A-F9EAFE6317DA}"/>
              </a:ext>
            </a:extLst>
          </p:cNvPr>
          <p:cNvSpPr txBox="1"/>
          <p:nvPr/>
        </p:nvSpPr>
        <p:spPr>
          <a:xfrm>
            <a:off x="816283" y="3634851"/>
            <a:ext cx="4238826" cy="1097736"/>
          </a:xfrm>
          <a:prstGeom prst="rect">
            <a:avLst/>
          </a:prstGeom>
          <a:noFill/>
        </p:spPr>
        <p:txBody>
          <a:bodyPr wrap="square" lIns="0" tIns="0" rIns="0" bIns="0" rtlCol="0">
            <a:noAutofit/>
          </a:bodyPr>
          <a:lstStyle/>
          <a:p>
            <a:r>
              <a:rPr lang="en-US" sz="3200" b="0" i="0" u="none" strike="noStrike" baseline="30000" err="1">
                <a:latin typeface="Arial" panose="020B0604020202020204" pitchFamily="34" charset="0"/>
                <a:cs typeface="Arial" panose="020B0604020202020204" pitchFamily="34" charset="0"/>
              </a:rPr>
              <a:t>ChekVolt</a:t>
            </a:r>
            <a:r>
              <a:rPr lang="en-US" sz="3200" baseline="30000">
                <a:latin typeface="Arial" panose="020B0604020202020204" pitchFamily="34" charset="0"/>
                <a:cs typeface="Arial" panose="020B0604020202020204" pitchFamily="34" charset="0"/>
              </a:rPr>
              <a:t>, Safe-Test Point, and Voltage Test Station PESDs</a:t>
            </a:r>
          </a:p>
          <a:p>
            <a:r>
              <a:rPr lang="en-US" sz="3200" baseline="30000">
                <a:solidFill>
                  <a:schemeClr val="accent2"/>
                </a:solidFill>
                <a:latin typeface="Arial Black" panose="020B0A04020102020204" pitchFamily="34" charset="0"/>
              </a:rPr>
              <a:t>pay for themselves after 2-3 LOTO Procedures</a:t>
            </a:r>
            <a:endParaRPr lang="en-US" sz="3200" b="0" i="0" u="none" strike="noStrike" baseline="30000">
              <a:solidFill>
                <a:schemeClr val="accent2"/>
              </a:solidFill>
              <a:latin typeface="Arial" panose="020B0604020202020204" pitchFamily="34" charset="0"/>
            </a:endParaRPr>
          </a:p>
          <a:p>
            <a:endParaRPr lang="en-US" sz="2800"/>
          </a:p>
        </p:txBody>
      </p:sp>
      <p:sp>
        <p:nvSpPr>
          <p:cNvPr id="24" name="Connector: Elbow 23">
            <a:extLst>
              <a:ext uri="{FF2B5EF4-FFF2-40B4-BE49-F238E27FC236}">
                <a16:creationId xmlns:a16="http://schemas.microsoft.com/office/drawing/2014/main" id="{52214CC8-DF31-4747-839B-71228F4ADBC9}"/>
              </a:ext>
            </a:extLst>
          </p:cNvPr>
          <p:cNvSpPr/>
          <p:nvPr/>
        </p:nvSpPr>
        <p:spPr>
          <a:xfrm rot="10800000" flipV="1">
            <a:off x="6790868" y="1306687"/>
            <a:ext cx="624832" cy="765148"/>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2" name="Picture 11">
            <a:extLst>
              <a:ext uri="{FF2B5EF4-FFF2-40B4-BE49-F238E27FC236}">
                <a16:creationId xmlns:a16="http://schemas.microsoft.com/office/drawing/2014/main" id="{BCAC2D1A-8019-2659-9E0B-D8B87D24CEE9}"/>
              </a:ext>
            </a:extLst>
          </p:cNvPr>
          <p:cNvPicPr>
            <a:picLocks noChangeAspect="1"/>
          </p:cNvPicPr>
          <p:nvPr/>
        </p:nvPicPr>
        <p:blipFill>
          <a:blip r:embed="rId5">
            <a:extLst>
              <a:ext uri="{28A0092B-C50C-407E-A947-70E740481C1C}">
                <a14:useLocalDpi xmlns:a14="http://schemas.microsoft.com/office/drawing/2010/main" val="0"/>
              </a:ext>
            </a:extLst>
          </a:blip>
          <a:srcRect t="12412" b="12412"/>
          <a:stretch/>
        </p:blipFill>
        <p:spPr>
          <a:xfrm>
            <a:off x="5945134" y="1698680"/>
            <a:ext cx="1509632" cy="1702305"/>
          </a:xfrm>
          <a:prstGeom prst="rect">
            <a:avLst/>
          </a:prstGeom>
        </p:spPr>
      </p:pic>
      <p:pic>
        <p:nvPicPr>
          <p:cNvPr id="17" name="Picture 16">
            <a:extLst>
              <a:ext uri="{FF2B5EF4-FFF2-40B4-BE49-F238E27FC236}">
                <a16:creationId xmlns:a16="http://schemas.microsoft.com/office/drawing/2014/main" id="{6FC11404-914D-616B-CA57-2A3942446B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7452176" y="3802450"/>
            <a:ext cx="652995" cy="1097737"/>
          </a:xfrm>
          <a:prstGeom prst="rect">
            <a:avLst/>
          </a:prstGeom>
        </p:spPr>
      </p:pic>
      <p:cxnSp>
        <p:nvCxnSpPr>
          <p:cNvPr id="20" name="Straight Connector 19">
            <a:extLst>
              <a:ext uri="{FF2B5EF4-FFF2-40B4-BE49-F238E27FC236}">
                <a16:creationId xmlns:a16="http://schemas.microsoft.com/office/drawing/2014/main" id="{D00BBC2F-0A3E-BCAB-7F64-04C3C7603432}"/>
              </a:ext>
            </a:extLst>
          </p:cNvPr>
          <p:cNvCxnSpPr>
            <a:cxnSpLocks/>
          </p:cNvCxnSpPr>
          <p:nvPr/>
        </p:nvCxnSpPr>
        <p:spPr>
          <a:xfrm flipH="1">
            <a:off x="7163916" y="3107540"/>
            <a:ext cx="1128152" cy="1616"/>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2A2EEAE9-5A15-CC76-92F1-12CF275DFC0F}"/>
              </a:ext>
            </a:extLst>
          </p:cNvPr>
          <p:cNvCxnSpPr>
            <a:cxnSpLocks/>
          </p:cNvCxnSpPr>
          <p:nvPr/>
        </p:nvCxnSpPr>
        <p:spPr>
          <a:xfrm>
            <a:off x="7163916" y="3107540"/>
            <a:ext cx="0" cy="991534"/>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E932AAE-3C52-B767-1115-6522327DE07F}"/>
              </a:ext>
            </a:extLst>
          </p:cNvPr>
          <p:cNvCxnSpPr>
            <a:cxnSpLocks/>
          </p:cNvCxnSpPr>
          <p:nvPr/>
        </p:nvCxnSpPr>
        <p:spPr>
          <a:xfrm flipH="1" flipV="1">
            <a:off x="7907236" y="4725014"/>
            <a:ext cx="1052402" cy="7573"/>
          </a:xfrm>
          <a:prstGeom prst="line">
            <a:avLst/>
          </a:prstGeom>
          <a:ln w="18034">
            <a:solidFill>
              <a:schemeClr val="tx1"/>
            </a:solidFill>
          </a:ln>
        </p:spPr>
        <p:style>
          <a:lnRef idx="1">
            <a:schemeClr val="dk1"/>
          </a:lnRef>
          <a:fillRef idx="0">
            <a:schemeClr val="dk1"/>
          </a:fillRef>
          <a:effectRef idx="0">
            <a:schemeClr val="dk1"/>
          </a:effectRef>
          <a:fontRef idx="minor">
            <a:schemeClr val="tx1"/>
          </a:fontRef>
        </p:style>
      </p:cxnSp>
      <p:sp>
        <p:nvSpPr>
          <p:cNvPr id="46" name="Connector: Elbow 45">
            <a:extLst>
              <a:ext uri="{FF2B5EF4-FFF2-40B4-BE49-F238E27FC236}">
                <a16:creationId xmlns:a16="http://schemas.microsoft.com/office/drawing/2014/main" id="{BD190306-D108-43B1-AE08-F1E27EEEC82A}"/>
              </a:ext>
            </a:extLst>
          </p:cNvPr>
          <p:cNvSpPr/>
          <p:nvPr/>
        </p:nvSpPr>
        <p:spPr>
          <a:xfrm rot="10800000" flipV="1">
            <a:off x="7110718" y="2025617"/>
            <a:ext cx="624833" cy="75922"/>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6" name="Picture 15">
            <a:extLst>
              <a:ext uri="{FF2B5EF4-FFF2-40B4-BE49-F238E27FC236}">
                <a16:creationId xmlns:a16="http://schemas.microsoft.com/office/drawing/2014/main" id="{7720DC10-D6D6-3B2F-13BB-E3CCA96876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65350" y="4107307"/>
            <a:ext cx="883178" cy="882395"/>
          </a:xfrm>
          <a:prstGeom prst="flowChartConnector">
            <a:avLst/>
          </a:prstGeom>
        </p:spPr>
      </p:pic>
      <p:sp>
        <p:nvSpPr>
          <p:cNvPr id="4" name="TextBox 3">
            <a:extLst>
              <a:ext uri="{FF2B5EF4-FFF2-40B4-BE49-F238E27FC236}">
                <a16:creationId xmlns:a16="http://schemas.microsoft.com/office/drawing/2014/main" id="{7002314A-49EC-DCDA-3EA3-3075307E0D65}"/>
              </a:ext>
            </a:extLst>
          </p:cNvPr>
          <p:cNvSpPr txBox="1"/>
          <p:nvPr/>
        </p:nvSpPr>
        <p:spPr>
          <a:xfrm>
            <a:off x="7526854" y="4929720"/>
            <a:ext cx="51809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R-3D2</a:t>
            </a:r>
          </a:p>
        </p:txBody>
      </p:sp>
      <p:sp>
        <p:nvSpPr>
          <p:cNvPr id="13" name="TextBox 12">
            <a:extLst>
              <a:ext uri="{FF2B5EF4-FFF2-40B4-BE49-F238E27FC236}">
                <a16:creationId xmlns:a16="http://schemas.microsoft.com/office/drawing/2014/main" id="{982FB17C-9E9B-D496-9A5C-3BA88A341759}"/>
              </a:ext>
            </a:extLst>
          </p:cNvPr>
          <p:cNvSpPr txBox="1"/>
          <p:nvPr/>
        </p:nvSpPr>
        <p:spPr>
          <a:xfrm>
            <a:off x="6353452" y="3345290"/>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sp>
        <p:nvSpPr>
          <p:cNvPr id="15" name="TextBox 14">
            <a:extLst>
              <a:ext uri="{FF2B5EF4-FFF2-40B4-BE49-F238E27FC236}">
                <a16:creationId xmlns:a16="http://schemas.microsoft.com/office/drawing/2014/main" id="{369C3858-0993-C72B-E64F-C4F6DE787D49}"/>
              </a:ext>
            </a:extLst>
          </p:cNvPr>
          <p:cNvSpPr txBox="1"/>
          <p:nvPr/>
        </p:nvSpPr>
        <p:spPr>
          <a:xfrm>
            <a:off x="6065350" y="5227968"/>
            <a:ext cx="80021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R-3W-L-KIT</a:t>
            </a:r>
          </a:p>
        </p:txBody>
      </p:sp>
      <p:pic>
        <p:nvPicPr>
          <p:cNvPr id="29" name="Picture 28" descr="A yellow square with black text&#10;&#10;Description automatically generated">
            <a:extLst>
              <a:ext uri="{FF2B5EF4-FFF2-40B4-BE49-F238E27FC236}">
                <a16:creationId xmlns:a16="http://schemas.microsoft.com/office/drawing/2014/main" id="{811B7873-1BCA-12C9-36EF-B04D4DE8B277}"/>
              </a:ext>
            </a:extLst>
          </p:cNvPr>
          <p:cNvPicPr>
            <a:picLocks noChangeAspect="1"/>
          </p:cNvPicPr>
          <p:nvPr/>
        </p:nvPicPr>
        <p:blipFill rotWithShape="1">
          <a:blip r:embed="rId8">
            <a:extLst>
              <a:ext uri="{28A0092B-C50C-407E-A947-70E740481C1C}">
                <a14:useLocalDpi xmlns:a14="http://schemas.microsoft.com/office/drawing/2010/main" val="0"/>
              </a:ext>
            </a:extLst>
          </a:blip>
          <a:srcRect l="38975" t="36645" r="39087" b="36382"/>
          <a:stretch/>
        </p:blipFill>
        <p:spPr>
          <a:xfrm>
            <a:off x="5505344" y="3694712"/>
            <a:ext cx="1920230" cy="1527654"/>
          </a:xfrm>
          <a:prstGeom prst="rect">
            <a:avLst/>
          </a:prstGeom>
        </p:spPr>
      </p:pic>
    </p:spTree>
    <p:extLst>
      <p:ext uri="{BB962C8B-B14F-4D97-AF65-F5344CB8AC3E}">
        <p14:creationId xmlns:p14="http://schemas.microsoft.com/office/powerpoint/2010/main" val="207663344"/>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942EFDF-0794-91BB-FF82-96E670806D42}"/>
              </a:ext>
            </a:extLst>
          </p:cNvPr>
          <p:cNvGrpSpPr/>
          <p:nvPr/>
        </p:nvGrpSpPr>
        <p:grpSpPr>
          <a:xfrm>
            <a:off x="483960" y="2487925"/>
            <a:ext cx="4344309" cy="3080987"/>
            <a:chOff x="926486" y="2389168"/>
            <a:chExt cx="3349036" cy="2375139"/>
          </a:xfrm>
        </p:grpSpPr>
        <p:pic>
          <p:nvPicPr>
            <p:cNvPr id="14" name="Picture 13" descr="A picture containing indoor, black, metalware, dark&#10;&#10;Description automatically generated">
              <a:extLst>
                <a:ext uri="{FF2B5EF4-FFF2-40B4-BE49-F238E27FC236}">
                  <a16:creationId xmlns:a16="http://schemas.microsoft.com/office/drawing/2014/main" id="{CC866C90-EE70-A937-F0B9-203620AD97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6486" y="2389168"/>
              <a:ext cx="1096915" cy="2337352"/>
            </a:xfrm>
            <a:prstGeom prst="rect">
              <a:avLst/>
            </a:prstGeom>
          </p:spPr>
        </p:pic>
        <p:pic>
          <p:nvPicPr>
            <p:cNvPr id="18" name="Picture 17">
              <a:extLst>
                <a:ext uri="{FF2B5EF4-FFF2-40B4-BE49-F238E27FC236}">
                  <a16:creationId xmlns:a16="http://schemas.microsoft.com/office/drawing/2014/main" id="{78A43B8A-7D5A-EEF4-D283-DBD5B96E88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90157" y="2907397"/>
              <a:ext cx="2785365" cy="1856910"/>
            </a:xfrm>
            <a:prstGeom prst="rect">
              <a:avLst/>
            </a:prstGeom>
          </p:spPr>
        </p:pic>
      </p:grpSp>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A</a:t>
            </a:r>
            <a:r>
              <a:rPr lang="en-US">
                <a:latin typeface="Arial Black" panose="020B0A04020102020204" pitchFamily="34" charset="0"/>
              </a:rPr>
              <a:t> PESD </a:t>
            </a:r>
            <a:r>
              <a:rPr lang="en-US">
                <a:latin typeface="Arial" panose="020B0604020202020204" pitchFamily="34" charset="0"/>
                <a:cs typeface="Arial" panose="020B0604020202020204" pitchFamily="34" charset="0"/>
              </a:rPr>
              <a:t>for</a:t>
            </a:r>
            <a:r>
              <a:rPr lang="en-US">
                <a:latin typeface="Arial Black" panose="020B0A04020102020204" pitchFamily="34" charset="0"/>
              </a:rPr>
              <a:t> Every Application</a:t>
            </a:r>
          </a:p>
        </p:txBody>
      </p:sp>
      <p:sp>
        <p:nvSpPr>
          <p:cNvPr id="15" name="TextBox 14">
            <a:extLst>
              <a:ext uri="{FF2B5EF4-FFF2-40B4-BE49-F238E27FC236}">
                <a16:creationId xmlns:a16="http://schemas.microsoft.com/office/drawing/2014/main" id="{1A21E259-CEC9-359A-4449-543BBAD19ADA}"/>
              </a:ext>
            </a:extLst>
          </p:cNvPr>
          <p:cNvSpPr txBox="1"/>
          <p:nvPr/>
        </p:nvSpPr>
        <p:spPr>
          <a:xfrm>
            <a:off x="483960" y="5595964"/>
            <a:ext cx="3436749" cy="338554"/>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Safe-Test Point</a:t>
            </a:r>
          </a:p>
        </p:txBody>
      </p:sp>
      <p:sp>
        <p:nvSpPr>
          <p:cNvPr id="16" name="TextBox 15">
            <a:extLst>
              <a:ext uri="{FF2B5EF4-FFF2-40B4-BE49-F238E27FC236}">
                <a16:creationId xmlns:a16="http://schemas.microsoft.com/office/drawing/2014/main" id="{357340FD-7A45-D072-260E-AC76D8986FB5}"/>
              </a:ext>
            </a:extLst>
          </p:cNvPr>
          <p:cNvSpPr txBox="1"/>
          <p:nvPr/>
        </p:nvSpPr>
        <p:spPr>
          <a:xfrm>
            <a:off x="5891637" y="5379309"/>
            <a:ext cx="1201067"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Portals</a:t>
            </a:r>
            <a:endParaRPr lang="en-US" sz="160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D7EDFB0-EED0-4038-2492-0269E00B708F}"/>
              </a:ext>
            </a:extLst>
          </p:cNvPr>
          <p:cNvSpPr txBox="1"/>
          <p:nvPr/>
        </p:nvSpPr>
        <p:spPr>
          <a:xfrm>
            <a:off x="8323247" y="5394442"/>
            <a:ext cx="1343843"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Test Station</a:t>
            </a:r>
          </a:p>
        </p:txBody>
      </p:sp>
      <p:sp>
        <p:nvSpPr>
          <p:cNvPr id="3" name="TextBox 2">
            <a:extLst>
              <a:ext uri="{FF2B5EF4-FFF2-40B4-BE49-F238E27FC236}">
                <a16:creationId xmlns:a16="http://schemas.microsoft.com/office/drawing/2014/main" id="{4B54C14C-9AFC-2245-225A-B06131E03067}"/>
              </a:ext>
            </a:extLst>
          </p:cNvPr>
          <p:cNvSpPr txBox="1"/>
          <p:nvPr/>
        </p:nvSpPr>
        <p:spPr>
          <a:xfrm>
            <a:off x="4473945" y="5412194"/>
            <a:ext cx="1201067"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Voltage Indicators</a:t>
            </a:r>
            <a:endParaRPr lang="en-US" sz="160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2368A54-6CEF-8C65-DDC6-B298E6BCEF5F}"/>
              </a:ext>
            </a:extLst>
          </p:cNvPr>
          <p:cNvSpPr txBox="1"/>
          <p:nvPr/>
        </p:nvSpPr>
        <p:spPr>
          <a:xfrm>
            <a:off x="10314072" y="5480548"/>
            <a:ext cx="1343843" cy="338554"/>
          </a:xfrm>
          <a:prstGeom prst="rect">
            <a:avLst/>
          </a:prstGeom>
          <a:noFill/>
        </p:spPr>
        <p:txBody>
          <a:bodyPr wrap="square" rtlCol="0">
            <a:spAutoFit/>
          </a:bodyPr>
          <a:lstStyle/>
          <a:p>
            <a:pPr algn="ctr"/>
            <a:r>
              <a:rPr lang="en-US" sz="1600" b="1" err="1">
                <a:latin typeface="Arial" panose="020B0604020202020204" pitchFamily="34" charset="0"/>
                <a:cs typeface="Arial" panose="020B0604020202020204" pitchFamily="34" charset="0"/>
              </a:rPr>
              <a:t>ChekVolt</a:t>
            </a:r>
            <a:endParaRPr lang="en-US" sz="1600" b="1">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73B27DBF-6FDF-20FA-8BB9-A2998292B4E0}"/>
              </a:ext>
            </a:extLst>
          </p:cNvPr>
          <p:cNvPicPr>
            <a:picLocks noChangeAspect="1"/>
          </p:cNvPicPr>
          <p:nvPr/>
        </p:nvPicPr>
        <p:blipFill rotWithShape="1">
          <a:blip r:embed="rId5">
            <a:extLst>
              <a:ext uri="{28A0092B-C50C-407E-A947-70E740481C1C}">
                <a14:useLocalDpi xmlns:a14="http://schemas.microsoft.com/office/drawing/2010/main" val="0"/>
              </a:ext>
            </a:extLst>
          </a:blip>
          <a:srcRect b="19994"/>
          <a:stretch/>
        </p:blipFill>
        <p:spPr>
          <a:xfrm>
            <a:off x="253818" y="1695234"/>
            <a:ext cx="11740812" cy="792691"/>
          </a:xfrm>
          <a:prstGeom prst="rect">
            <a:avLst/>
          </a:prstGeom>
        </p:spPr>
      </p:pic>
      <p:pic>
        <p:nvPicPr>
          <p:cNvPr id="21" name="Picture 20">
            <a:extLst>
              <a:ext uri="{FF2B5EF4-FFF2-40B4-BE49-F238E27FC236}">
                <a16:creationId xmlns:a16="http://schemas.microsoft.com/office/drawing/2014/main" id="{900ACF77-6761-DC92-FDB2-D0D51E81EF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84385" y="3521502"/>
            <a:ext cx="1131771" cy="1112589"/>
          </a:xfrm>
          <a:prstGeom prst="rect">
            <a:avLst/>
          </a:prstGeom>
        </p:spPr>
      </p:pic>
      <p:pic>
        <p:nvPicPr>
          <p:cNvPr id="24" name="Picture 23">
            <a:extLst>
              <a:ext uri="{FF2B5EF4-FFF2-40B4-BE49-F238E27FC236}">
                <a16:creationId xmlns:a16="http://schemas.microsoft.com/office/drawing/2014/main" id="{ED15053E-6555-7A0F-B978-1891EC6C88A2}"/>
              </a:ext>
            </a:extLst>
          </p:cNvPr>
          <p:cNvPicPr>
            <a:picLocks noChangeAspect="1"/>
          </p:cNvPicPr>
          <p:nvPr/>
        </p:nvPicPr>
        <p:blipFill rotWithShape="1">
          <a:blip r:embed="rId7">
            <a:extLst>
              <a:ext uri="{28A0092B-C50C-407E-A947-70E740481C1C}">
                <a14:useLocalDpi xmlns:a14="http://schemas.microsoft.com/office/drawing/2010/main" val="0"/>
              </a:ext>
            </a:extLst>
          </a:blip>
          <a:srcRect l="20162" t="16599" r="23695" b="12427"/>
          <a:stretch/>
        </p:blipFill>
        <p:spPr>
          <a:xfrm>
            <a:off x="5823973" y="3521502"/>
            <a:ext cx="1246753" cy="1182070"/>
          </a:xfrm>
          <a:prstGeom prst="rect">
            <a:avLst/>
          </a:prstGeom>
        </p:spPr>
      </p:pic>
      <p:pic>
        <p:nvPicPr>
          <p:cNvPr id="26" name="Picture 25">
            <a:extLst>
              <a:ext uri="{FF2B5EF4-FFF2-40B4-BE49-F238E27FC236}">
                <a16:creationId xmlns:a16="http://schemas.microsoft.com/office/drawing/2014/main" id="{350A6618-AE23-4ABC-0B7D-95828998B92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51" t="2852" r="3219"/>
          <a:stretch/>
        </p:blipFill>
        <p:spPr>
          <a:xfrm>
            <a:off x="7987835" y="3089922"/>
            <a:ext cx="2202004" cy="1817775"/>
          </a:xfrm>
          <a:prstGeom prst="rect">
            <a:avLst/>
          </a:prstGeom>
        </p:spPr>
      </p:pic>
      <p:pic>
        <p:nvPicPr>
          <p:cNvPr id="28" name="Picture 27">
            <a:extLst>
              <a:ext uri="{FF2B5EF4-FFF2-40B4-BE49-F238E27FC236}">
                <a16:creationId xmlns:a16="http://schemas.microsoft.com/office/drawing/2014/main" id="{22EAD379-81B3-711D-42B3-0C9C3691630C}"/>
              </a:ext>
            </a:extLst>
          </p:cNvPr>
          <p:cNvPicPr>
            <a:picLocks noChangeAspect="1"/>
          </p:cNvPicPr>
          <p:nvPr/>
        </p:nvPicPr>
        <p:blipFill>
          <a:blip r:embed="rId9">
            <a:extLst>
              <a:ext uri="{28A0092B-C50C-407E-A947-70E740481C1C}">
                <a14:useLocalDpi xmlns:a14="http://schemas.microsoft.com/office/drawing/2010/main" val="0"/>
              </a:ext>
            </a:extLst>
          </a:blip>
          <a:srcRect t="13896" b="13896"/>
          <a:stretch/>
        </p:blipFill>
        <p:spPr>
          <a:xfrm>
            <a:off x="10230292" y="3041721"/>
            <a:ext cx="1629196" cy="1764636"/>
          </a:xfrm>
          <a:prstGeom prst="rect">
            <a:avLst/>
          </a:prstGeom>
        </p:spPr>
      </p:pic>
      <p:sp>
        <p:nvSpPr>
          <p:cNvPr id="6" name="TextBox 5">
            <a:extLst>
              <a:ext uri="{FF2B5EF4-FFF2-40B4-BE49-F238E27FC236}">
                <a16:creationId xmlns:a16="http://schemas.microsoft.com/office/drawing/2014/main" id="{4285F44C-B9A3-9D45-8F60-DC55645FDA46}"/>
              </a:ext>
            </a:extLst>
          </p:cNvPr>
          <p:cNvSpPr txBox="1"/>
          <p:nvPr/>
        </p:nvSpPr>
        <p:spPr>
          <a:xfrm>
            <a:off x="856712" y="5365132"/>
            <a:ext cx="71686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R-3MT-1K</a:t>
            </a:r>
          </a:p>
        </p:txBody>
      </p:sp>
      <p:sp>
        <p:nvSpPr>
          <p:cNvPr id="7" name="TextBox 6">
            <a:extLst>
              <a:ext uri="{FF2B5EF4-FFF2-40B4-BE49-F238E27FC236}">
                <a16:creationId xmlns:a16="http://schemas.microsoft.com/office/drawing/2014/main" id="{6A07A3AE-EFB7-7D73-11DD-5F7ED4410A17}"/>
              </a:ext>
            </a:extLst>
          </p:cNvPr>
          <p:cNvSpPr txBox="1"/>
          <p:nvPr/>
        </p:nvSpPr>
        <p:spPr>
          <a:xfrm>
            <a:off x="2575524" y="5117698"/>
            <a:ext cx="53732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R-5MT</a:t>
            </a:r>
          </a:p>
        </p:txBody>
      </p:sp>
      <p:sp>
        <p:nvSpPr>
          <p:cNvPr id="8" name="TextBox 7">
            <a:extLst>
              <a:ext uri="{FF2B5EF4-FFF2-40B4-BE49-F238E27FC236}">
                <a16:creationId xmlns:a16="http://schemas.microsoft.com/office/drawing/2014/main" id="{BDBA17A7-463F-2FA9-A7BA-0B47086D4150}"/>
              </a:ext>
            </a:extLst>
          </p:cNvPr>
          <p:cNvSpPr txBox="1"/>
          <p:nvPr/>
        </p:nvSpPr>
        <p:spPr>
          <a:xfrm>
            <a:off x="4828269" y="4812680"/>
            <a:ext cx="54373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R-3W2</a:t>
            </a:r>
          </a:p>
        </p:txBody>
      </p:sp>
      <p:sp>
        <p:nvSpPr>
          <p:cNvPr id="9" name="TextBox 8">
            <a:extLst>
              <a:ext uri="{FF2B5EF4-FFF2-40B4-BE49-F238E27FC236}">
                <a16:creationId xmlns:a16="http://schemas.microsoft.com/office/drawing/2014/main" id="{1CAE4E41-005B-5B43-F193-01412FA80B12}"/>
              </a:ext>
            </a:extLst>
          </p:cNvPr>
          <p:cNvSpPr txBox="1"/>
          <p:nvPr/>
        </p:nvSpPr>
        <p:spPr>
          <a:xfrm>
            <a:off x="6268391" y="4806357"/>
            <a:ext cx="44755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R-3K</a:t>
            </a:r>
          </a:p>
        </p:txBody>
      </p:sp>
      <p:sp>
        <p:nvSpPr>
          <p:cNvPr id="10" name="TextBox 9">
            <a:extLst>
              <a:ext uri="{FF2B5EF4-FFF2-40B4-BE49-F238E27FC236}">
                <a16:creationId xmlns:a16="http://schemas.microsoft.com/office/drawing/2014/main" id="{FE003304-6D16-1D3D-274A-936465CECCB1}"/>
              </a:ext>
            </a:extLst>
          </p:cNvPr>
          <p:cNvSpPr txBox="1"/>
          <p:nvPr/>
        </p:nvSpPr>
        <p:spPr>
          <a:xfrm>
            <a:off x="8554075" y="4973898"/>
            <a:ext cx="106952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P-S10S21-M3RX</a:t>
            </a:r>
          </a:p>
        </p:txBody>
      </p:sp>
      <p:sp>
        <p:nvSpPr>
          <p:cNvPr id="11" name="TextBox 10">
            <a:extLst>
              <a:ext uri="{FF2B5EF4-FFF2-40B4-BE49-F238E27FC236}">
                <a16:creationId xmlns:a16="http://schemas.microsoft.com/office/drawing/2014/main" id="{4065B8AB-7F11-87E9-2049-08DA48EF45C9}"/>
              </a:ext>
            </a:extLst>
          </p:cNvPr>
          <p:cNvSpPr txBox="1"/>
          <p:nvPr/>
        </p:nvSpPr>
        <p:spPr>
          <a:xfrm>
            <a:off x="10672403" y="4973898"/>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spTree>
    <p:extLst>
      <p:ext uri="{BB962C8B-B14F-4D97-AF65-F5344CB8AC3E}">
        <p14:creationId xmlns:p14="http://schemas.microsoft.com/office/powerpoint/2010/main" val="1116269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371B0-3B36-FE04-79DF-4270C58A8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D7B916-28A9-BBBC-109B-869EF18A578B}"/>
              </a:ext>
            </a:extLst>
          </p:cNvPr>
          <p:cNvSpPr>
            <a:spLocks noGrp="1"/>
          </p:cNvSpPr>
          <p:nvPr>
            <p:ph type="title"/>
          </p:nvPr>
        </p:nvSpPr>
        <p:spPr>
          <a:xfrm>
            <a:off x="838200" y="681037"/>
            <a:ext cx="7104797" cy="1448014"/>
          </a:xfrm>
        </p:spPr>
        <p:txBody>
          <a:bodyPr>
            <a:noAutofit/>
          </a:bodyPr>
          <a:lstStyle/>
          <a:p>
            <a:r>
              <a:rPr lang="en-US" sz="4000">
                <a:latin typeface="Arial Black" panose="020B0A04020102020204" pitchFamily="34" charset="0"/>
                <a:cs typeface="Arial" panose="020B0604020202020204" pitchFamily="34" charset="0"/>
              </a:rPr>
              <a:t>Electrical LOTO - ChekVolt</a:t>
            </a:r>
            <a:r>
              <a:rPr lang="en-US" sz="4000"/>
              <a:t>®</a:t>
            </a:r>
            <a:endParaRPr lang="en-US" sz="4000">
              <a:latin typeface="Arial Black" panose="020B0A04020102020204" pitchFamily="34" charset="0"/>
            </a:endParaRPr>
          </a:p>
        </p:txBody>
      </p:sp>
      <p:sp>
        <p:nvSpPr>
          <p:cNvPr id="9" name="Content Placeholder 5">
            <a:extLst>
              <a:ext uri="{FF2B5EF4-FFF2-40B4-BE49-F238E27FC236}">
                <a16:creationId xmlns:a16="http://schemas.microsoft.com/office/drawing/2014/main" id="{505CE6A0-88F7-D85C-B50F-F89848291B36}"/>
              </a:ext>
            </a:extLst>
          </p:cNvPr>
          <p:cNvSpPr txBox="1">
            <a:spLocks/>
          </p:cNvSpPr>
          <p:nvPr/>
        </p:nvSpPr>
        <p:spPr>
          <a:xfrm>
            <a:off x="831376" y="2112589"/>
            <a:ext cx="9830732" cy="7063505"/>
          </a:xfrm>
          <a:prstGeom prst="rect">
            <a:avLst/>
          </a:prstGeom>
        </p:spPr>
        <p:txBody>
          <a:bodyPr vert="horz" numCol="2">
            <a:noAutofit/>
          </a:bodyPr>
          <a:lstStyle/>
          <a:p>
            <a:pPr marL="233363" indent="-233363">
              <a:lnSpc>
                <a:spcPct val="150000"/>
              </a:lnSpc>
              <a:spcBef>
                <a:spcPts val="700"/>
              </a:spcBef>
              <a:buClr>
                <a:srgbClr val="595959"/>
              </a:buClr>
              <a:buSzPct val="100000"/>
              <a:buFont typeface="Arial" panose="020B0604020202020204" pitchFamily="34" charset="0"/>
              <a:buChar char="•"/>
              <a:defRPr/>
            </a:pPr>
            <a:r>
              <a:rPr lang="nb-NO" sz="1400" b="1"/>
              <a:t>Voltage Range:</a:t>
            </a:r>
            <a:r>
              <a:rPr lang="nb-NO" sz="1400"/>
              <a:t> 	0-1,000	</a:t>
            </a:r>
            <a:r>
              <a:rPr lang="nb-NO" sz="1400" b="1"/>
              <a:t>VAC</a:t>
            </a:r>
            <a:br>
              <a:rPr lang="nb-NO" sz="1400" b="1"/>
            </a:br>
            <a:r>
              <a:rPr lang="nb-NO" sz="1400" b="1"/>
              <a:t>		</a:t>
            </a:r>
            <a:r>
              <a:rPr lang="nb-NO" sz="1400"/>
              <a:t>0-1,000 (3K) </a:t>
            </a:r>
            <a:r>
              <a:rPr lang="nb-NO" sz="1400" b="1"/>
              <a:t>VDC </a:t>
            </a:r>
          </a:p>
          <a:p>
            <a:pPr marL="233363" indent="-233363">
              <a:lnSpc>
                <a:spcPct val="150000"/>
              </a:lnSpc>
              <a:spcBef>
                <a:spcPts val="600"/>
              </a:spcBef>
              <a:buSzPct val="100000"/>
              <a:buFont typeface="Arial" panose="020B0604020202020204" pitchFamily="34" charset="0"/>
              <a:buChar char="•"/>
            </a:pPr>
            <a:r>
              <a:rPr lang="en-US" sz="1400" b="1">
                <a:solidFill>
                  <a:srgbClr val="000000"/>
                </a:solidFill>
              </a:rPr>
              <a:t>High impedance protected test points (164KΩ)</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480V/√3/(164k * 2 *.95) = 1.5mA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600V/ √3/(164k * 2 *.95) =1.9mA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1000V/ √3/(164k * 2 *.95) =3.2mA (Phase-to-Phase)</a:t>
            </a:r>
            <a:endParaRPr lang="en-US" sz="1400">
              <a:solidFill>
                <a:srgbClr val="000000"/>
              </a:solidFill>
            </a:endParaRP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CAT III (to 1000 VAC) &amp; CAT IV (to 600 VAC)</a:t>
            </a: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Measures full voltage with -3.3% accuracy</a:t>
            </a:r>
          </a:p>
          <a:p>
            <a:pPr marL="228600" indent="-228600">
              <a:lnSpc>
                <a:spcPct val="150000"/>
              </a:lnSpc>
              <a:spcBef>
                <a:spcPts val="700"/>
              </a:spcBef>
              <a:buClr>
                <a:srgbClr val="595959"/>
              </a:buClr>
              <a:buSzPct val="100000"/>
              <a:buFont typeface="Arial" panose="020B0604020202020204" pitchFamily="34" charset="0"/>
              <a:buChar char="•"/>
              <a:defRPr/>
            </a:pPr>
            <a:r>
              <a:rPr lang="pl-PL" sz="1400">
                <a:solidFill>
                  <a:srgbClr val="000000"/>
                </a:solidFill>
              </a:rPr>
              <a:t>UL/IEC 61010, CE,</a:t>
            </a:r>
            <a:r>
              <a:rPr lang="en-US" sz="1400">
                <a:solidFill>
                  <a:srgbClr val="000000"/>
                </a:solidFill>
              </a:rPr>
              <a:t> UKCA</a:t>
            </a:r>
            <a:r>
              <a:rPr lang="pl-PL" sz="1400">
                <a:solidFill>
                  <a:srgbClr val="000000"/>
                </a:solidFill>
              </a:rPr>
              <a:t> &amp; CSA C22.2 No. 94.2/UL 50E</a:t>
            </a:r>
            <a:endParaRPr lang="nb-NO" sz="1400">
              <a:solidFill>
                <a:srgbClr val="000000"/>
              </a:solidFill>
            </a:endParaRPr>
          </a:p>
          <a:p>
            <a:pPr lvl="1">
              <a:lnSpc>
                <a:spcPct val="150000"/>
              </a:lnSpc>
              <a:spcBef>
                <a:spcPts val="700"/>
              </a:spcBef>
              <a:buClr>
                <a:srgbClr val="595959"/>
              </a:buClr>
              <a:buSzPct val="100000"/>
              <a:defRPr/>
            </a:pPr>
            <a:r>
              <a:rPr lang="en-US" sz="1100">
                <a:solidFill>
                  <a:srgbClr val="000000"/>
                </a:solidFill>
              </a:rPr>
              <a:t>UL Type 4, 4X, 12, and 13 &amp; IP66, IP69</a:t>
            </a: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sp>
        <p:nvSpPr>
          <p:cNvPr id="7" name="TextBox 6">
            <a:extLst>
              <a:ext uri="{FF2B5EF4-FFF2-40B4-BE49-F238E27FC236}">
                <a16:creationId xmlns:a16="http://schemas.microsoft.com/office/drawing/2014/main" id="{39CCE204-A48B-A30F-DCB9-3D4391391779}"/>
              </a:ext>
            </a:extLst>
          </p:cNvPr>
          <p:cNvSpPr txBox="1"/>
          <p:nvPr/>
        </p:nvSpPr>
        <p:spPr>
          <a:xfrm>
            <a:off x="9567738" y="6379345"/>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a:t>
            </a:r>
          </a:p>
        </p:txBody>
      </p:sp>
      <p:pic>
        <p:nvPicPr>
          <p:cNvPr id="8" name="Picture 7" descr="A close up of a device&#10;&#10;Description automatically generated with medium confidence">
            <a:extLst>
              <a:ext uri="{FF2B5EF4-FFF2-40B4-BE49-F238E27FC236}">
                <a16:creationId xmlns:a16="http://schemas.microsoft.com/office/drawing/2014/main" id="{22968C40-5EC9-D810-B934-86C6634EC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5433" y="2677764"/>
            <a:ext cx="3042344" cy="4563517"/>
          </a:xfrm>
          <a:prstGeom prst="rect">
            <a:avLst/>
          </a:prstGeom>
        </p:spPr>
      </p:pic>
      <p:pic>
        <p:nvPicPr>
          <p:cNvPr id="5" name="Picture 4" descr="A close up of a device&#10;&#10;AI-generated content may be incorrect.">
            <a:extLst>
              <a:ext uri="{FF2B5EF4-FFF2-40B4-BE49-F238E27FC236}">
                <a16:creationId xmlns:a16="http://schemas.microsoft.com/office/drawing/2014/main" id="{9EB1B99E-714F-96AE-03CA-76C8AC4A73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6878" y="103285"/>
            <a:ext cx="2099403" cy="3149104"/>
          </a:xfrm>
          <a:prstGeom prst="rect">
            <a:avLst/>
          </a:prstGeom>
        </p:spPr>
      </p:pic>
      <p:pic>
        <p:nvPicPr>
          <p:cNvPr id="13" name="Picture 12" descr="A close up of a device&#10;&#10;AI-generated content may be incorrect.">
            <a:extLst>
              <a:ext uri="{FF2B5EF4-FFF2-40B4-BE49-F238E27FC236}">
                <a16:creationId xmlns:a16="http://schemas.microsoft.com/office/drawing/2014/main" id="{DB649530-70F8-B849-DE7E-4F7352500E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4400" y="134037"/>
            <a:ext cx="2078901" cy="3118351"/>
          </a:xfrm>
          <a:prstGeom prst="rect">
            <a:avLst/>
          </a:prstGeom>
        </p:spPr>
      </p:pic>
      <p:pic>
        <p:nvPicPr>
          <p:cNvPr id="15" name="Picture 14" descr="A close up of a device&#10;&#10;AI-generated content may be incorrect.">
            <a:extLst>
              <a:ext uri="{FF2B5EF4-FFF2-40B4-BE49-F238E27FC236}">
                <a16:creationId xmlns:a16="http://schemas.microsoft.com/office/drawing/2014/main" id="{9E2DFFCE-6BDD-BEFB-894C-B92F0F616F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41430" y="103284"/>
            <a:ext cx="2078901" cy="3118352"/>
          </a:xfrm>
          <a:prstGeom prst="rect">
            <a:avLst/>
          </a:prstGeom>
        </p:spPr>
      </p:pic>
      <p:sp>
        <p:nvSpPr>
          <p:cNvPr id="16" name="TextBox 15">
            <a:extLst>
              <a:ext uri="{FF2B5EF4-FFF2-40B4-BE49-F238E27FC236}">
                <a16:creationId xmlns:a16="http://schemas.microsoft.com/office/drawing/2014/main" id="{9FBB9180-6F02-239B-D9D5-012C461E54DB}"/>
              </a:ext>
            </a:extLst>
          </p:cNvPr>
          <p:cNvSpPr txBox="1"/>
          <p:nvPr/>
        </p:nvSpPr>
        <p:spPr>
          <a:xfrm>
            <a:off x="8339930" y="2894615"/>
            <a:ext cx="132600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R-3MT-VI-3K10-DCLL</a:t>
            </a:r>
          </a:p>
        </p:txBody>
      </p:sp>
      <p:sp>
        <p:nvSpPr>
          <p:cNvPr id="17" name="TextBox 16">
            <a:extLst>
              <a:ext uri="{FF2B5EF4-FFF2-40B4-BE49-F238E27FC236}">
                <a16:creationId xmlns:a16="http://schemas.microsoft.com/office/drawing/2014/main" id="{755D17A1-5AD3-9585-11A2-F49F0747EEE2}"/>
              </a:ext>
            </a:extLst>
          </p:cNvPr>
          <p:cNvSpPr txBox="1"/>
          <p:nvPr/>
        </p:nvSpPr>
        <p:spPr>
          <a:xfrm>
            <a:off x="6417132" y="2875388"/>
            <a:ext cx="126188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R-3MT-VI-3K10-DC2</a:t>
            </a:r>
          </a:p>
        </p:txBody>
      </p:sp>
      <p:sp>
        <p:nvSpPr>
          <p:cNvPr id="18" name="TextBox 17">
            <a:extLst>
              <a:ext uri="{FF2B5EF4-FFF2-40B4-BE49-F238E27FC236}">
                <a16:creationId xmlns:a16="http://schemas.microsoft.com/office/drawing/2014/main" id="{2BBE3EF9-0483-61FF-4D1B-8328F8C76D8F}"/>
              </a:ext>
            </a:extLst>
          </p:cNvPr>
          <p:cNvSpPr txBox="1"/>
          <p:nvPr/>
        </p:nvSpPr>
        <p:spPr>
          <a:xfrm>
            <a:off x="10468525" y="2875388"/>
            <a:ext cx="1261884"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R-3MT-VI-3K10-DC3</a:t>
            </a:r>
          </a:p>
        </p:txBody>
      </p:sp>
    </p:spTree>
    <p:extLst>
      <p:ext uri="{BB962C8B-B14F-4D97-AF65-F5344CB8AC3E}">
        <p14:creationId xmlns:p14="http://schemas.microsoft.com/office/powerpoint/2010/main" val="5372875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838200" y="681037"/>
            <a:ext cx="7104797" cy="1448014"/>
          </a:xfrm>
        </p:spPr>
        <p:txBody>
          <a:bodyPr>
            <a:noAutofit/>
          </a:bodyPr>
          <a:lstStyle/>
          <a:p>
            <a:r>
              <a:rPr lang="en-US" sz="4000">
                <a:latin typeface="Arial Black" panose="020B0A04020102020204" pitchFamily="34" charset="0"/>
                <a:cs typeface="Arial" panose="020B0604020202020204" pitchFamily="34" charset="0"/>
              </a:rPr>
              <a:t>Electrical LOTO - Voltage Test Stations</a:t>
            </a:r>
            <a:endParaRPr lang="en-US" sz="4000">
              <a:latin typeface="Arial Black" panose="020B0A04020102020204" pitchFamily="34" charset="0"/>
            </a:endParaRPr>
          </a:p>
        </p:txBody>
      </p:sp>
      <p:sp>
        <p:nvSpPr>
          <p:cNvPr id="9" name="Content Placeholder 5">
            <a:extLst>
              <a:ext uri="{FF2B5EF4-FFF2-40B4-BE49-F238E27FC236}">
                <a16:creationId xmlns:a16="http://schemas.microsoft.com/office/drawing/2014/main" id="{2E2301E3-57EF-6387-5D0E-E2E61B630777}"/>
              </a:ext>
            </a:extLst>
          </p:cNvPr>
          <p:cNvSpPr txBox="1">
            <a:spLocks/>
          </p:cNvSpPr>
          <p:nvPr/>
        </p:nvSpPr>
        <p:spPr>
          <a:xfrm>
            <a:off x="831376" y="2112589"/>
            <a:ext cx="9830732" cy="7063505"/>
          </a:xfrm>
          <a:prstGeom prst="rect">
            <a:avLst/>
          </a:prstGeom>
        </p:spPr>
        <p:txBody>
          <a:bodyPr vert="horz" numCol="2">
            <a:noAutofit/>
          </a:bodyPr>
          <a:lstStyle/>
          <a:p>
            <a:pPr marL="233363" indent="-233363">
              <a:lnSpc>
                <a:spcPct val="150000"/>
              </a:lnSpc>
              <a:spcBef>
                <a:spcPts val="700"/>
              </a:spcBef>
              <a:buClr>
                <a:srgbClr val="595959"/>
              </a:buClr>
              <a:buSzPct val="100000"/>
              <a:buFont typeface="Arial" panose="020B0604020202020204" pitchFamily="34" charset="0"/>
              <a:buChar char="•"/>
              <a:defRPr/>
            </a:pPr>
            <a:r>
              <a:rPr lang="nb-NO" sz="1400" b="1"/>
              <a:t>Voltage Range:</a:t>
            </a:r>
            <a:r>
              <a:rPr lang="nb-NO" sz="1400"/>
              <a:t> 	0-1,000	</a:t>
            </a:r>
            <a:r>
              <a:rPr lang="nb-NO" sz="1400" b="1"/>
              <a:t>VAC</a:t>
            </a:r>
            <a:br>
              <a:rPr lang="nb-NO" sz="1400" b="1"/>
            </a:br>
            <a:r>
              <a:rPr lang="nb-NO" sz="1400" b="1"/>
              <a:t>		</a:t>
            </a:r>
            <a:r>
              <a:rPr lang="nb-NO" sz="1400"/>
              <a:t>0-1,000 	</a:t>
            </a:r>
            <a:r>
              <a:rPr lang="nb-NO" sz="1400" b="1"/>
              <a:t>VDC </a:t>
            </a:r>
          </a:p>
          <a:p>
            <a:pPr marL="233363" indent="-233363">
              <a:lnSpc>
                <a:spcPct val="150000"/>
              </a:lnSpc>
              <a:spcBef>
                <a:spcPts val="600"/>
              </a:spcBef>
              <a:buSzPct val="100000"/>
              <a:buFont typeface="Arial" panose="020B0604020202020204" pitchFamily="34" charset="0"/>
              <a:buChar char="•"/>
            </a:pPr>
            <a:r>
              <a:rPr lang="en-US" sz="1400" b="1">
                <a:solidFill>
                  <a:srgbClr val="000000"/>
                </a:solidFill>
              </a:rPr>
              <a:t>High impedance protected test points (164KΩ)</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480V/√3/(164k * 2 *.95) = 1.5mA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600V/ √3/(164k * 2 *.95) =1.9mA (Phase-to-Phase)</a:t>
            </a:r>
          </a:p>
          <a:p>
            <a:pPr marL="690563" lvl="1" indent="-233363">
              <a:lnSpc>
                <a:spcPct val="150000"/>
              </a:lnSpc>
              <a:spcBef>
                <a:spcPts val="600"/>
              </a:spcBef>
              <a:buSzPct val="100000"/>
              <a:buFont typeface="Arial" panose="020B0604020202020204" pitchFamily="34" charset="0"/>
              <a:buChar char="•"/>
            </a:pPr>
            <a:r>
              <a:rPr lang="en-US" altLang="en-US" sz="1400">
                <a:solidFill>
                  <a:srgbClr val="000000"/>
                </a:solidFill>
              </a:rPr>
              <a:t>1000V/ √3/(164k * 2 *.95) =3.2mA (Phase-to-Phase)</a:t>
            </a:r>
            <a:endParaRPr lang="en-US" sz="1400">
              <a:solidFill>
                <a:srgbClr val="000000"/>
              </a:solidFill>
            </a:endParaRP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CAT III (to 1000 VAC) &amp; CAT IV (to 600 VAC)</a:t>
            </a:r>
          </a:p>
          <a:p>
            <a:pPr marL="228600" indent="-228600">
              <a:lnSpc>
                <a:spcPct val="150000"/>
              </a:lnSpc>
              <a:spcBef>
                <a:spcPts val="700"/>
              </a:spcBef>
              <a:buClr>
                <a:srgbClr val="595959"/>
              </a:buClr>
              <a:buSzPct val="100000"/>
              <a:buFont typeface="Arial" panose="020B0604020202020204" pitchFamily="34" charset="0"/>
              <a:buChar char="•"/>
              <a:defRPr/>
            </a:pPr>
            <a:r>
              <a:rPr lang="en-US" sz="1400">
                <a:solidFill>
                  <a:srgbClr val="000000"/>
                </a:solidFill>
              </a:rPr>
              <a:t>Measures full voltage with -3.3% accuracy</a:t>
            </a:r>
          </a:p>
          <a:p>
            <a:pPr marL="228600" indent="-228600">
              <a:lnSpc>
                <a:spcPct val="150000"/>
              </a:lnSpc>
              <a:spcBef>
                <a:spcPts val="700"/>
              </a:spcBef>
              <a:buClr>
                <a:srgbClr val="595959"/>
              </a:buClr>
              <a:buSzPct val="100000"/>
              <a:buFont typeface="Arial" panose="020B0604020202020204" pitchFamily="34" charset="0"/>
              <a:buChar char="•"/>
              <a:defRPr/>
            </a:pPr>
            <a:r>
              <a:rPr lang="pl-PL" sz="1400">
                <a:solidFill>
                  <a:srgbClr val="000000"/>
                </a:solidFill>
              </a:rPr>
              <a:t>UL/IEC 61010, CE,</a:t>
            </a:r>
            <a:r>
              <a:rPr lang="en-US" sz="1400">
                <a:solidFill>
                  <a:srgbClr val="000000"/>
                </a:solidFill>
              </a:rPr>
              <a:t> UKCA</a:t>
            </a:r>
            <a:r>
              <a:rPr lang="pl-PL" sz="1400">
                <a:solidFill>
                  <a:srgbClr val="000000"/>
                </a:solidFill>
              </a:rPr>
              <a:t> &amp; CSA C22.2 No. 94.2/UL 50E</a:t>
            </a:r>
            <a:endParaRPr lang="nb-NO" sz="1400">
              <a:solidFill>
                <a:srgbClr val="000000"/>
              </a:solidFill>
            </a:endParaRPr>
          </a:p>
          <a:p>
            <a:pPr lvl="1">
              <a:lnSpc>
                <a:spcPct val="150000"/>
              </a:lnSpc>
              <a:spcBef>
                <a:spcPts val="700"/>
              </a:spcBef>
              <a:buClr>
                <a:srgbClr val="595959"/>
              </a:buClr>
              <a:buSzPct val="100000"/>
              <a:defRPr/>
            </a:pPr>
            <a:r>
              <a:rPr lang="en-US" sz="1100">
                <a:solidFill>
                  <a:srgbClr val="000000"/>
                </a:solidFill>
              </a:rPr>
              <a:t>UL Type 4, 4X, 12, and 13 &amp; IP66, IP69</a:t>
            </a: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pic>
        <p:nvPicPr>
          <p:cNvPr id="3" name="Picture 2">
            <a:extLst>
              <a:ext uri="{FF2B5EF4-FFF2-40B4-BE49-F238E27FC236}">
                <a16:creationId xmlns:a16="http://schemas.microsoft.com/office/drawing/2014/main" id="{5A83AEC3-3208-6721-6667-E2DB855A676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2852" r="3219"/>
          <a:stretch/>
        </p:blipFill>
        <p:spPr>
          <a:xfrm>
            <a:off x="8507880" y="681037"/>
            <a:ext cx="3397496" cy="2804666"/>
          </a:xfrm>
          <a:prstGeom prst="rect">
            <a:avLst/>
          </a:prstGeom>
        </p:spPr>
      </p:pic>
      <p:pic>
        <p:nvPicPr>
          <p:cNvPr id="11" name="Picture 10" descr="A white particles in the sky&#10;&#10;Description automatically generated">
            <a:extLst>
              <a:ext uri="{FF2B5EF4-FFF2-40B4-BE49-F238E27FC236}">
                <a16:creationId xmlns:a16="http://schemas.microsoft.com/office/drawing/2014/main" id="{28A6156C-5C67-8BD5-4964-380EA4A605FE}"/>
              </a:ext>
            </a:extLst>
          </p:cNvPr>
          <p:cNvPicPr>
            <a:picLocks noChangeAspect="1"/>
          </p:cNvPicPr>
          <p:nvPr/>
        </p:nvPicPr>
        <p:blipFill rotWithShape="1">
          <a:blip r:embed="rId4">
            <a:extLst>
              <a:ext uri="{28A0092B-C50C-407E-A947-70E740481C1C}">
                <a14:useLocalDpi xmlns:a14="http://schemas.microsoft.com/office/drawing/2010/main" val="0"/>
              </a:ext>
            </a:extLst>
          </a:blip>
          <a:srcRect l="2242" t="19615" r="66495" b="18366"/>
          <a:stretch/>
        </p:blipFill>
        <p:spPr>
          <a:xfrm>
            <a:off x="7502501" y="3429000"/>
            <a:ext cx="3325921" cy="2584412"/>
          </a:xfrm>
          <a:prstGeom prst="rect">
            <a:avLst/>
          </a:prstGeom>
        </p:spPr>
      </p:pic>
      <p:sp>
        <p:nvSpPr>
          <p:cNvPr id="12" name="TextBox 11">
            <a:extLst>
              <a:ext uri="{FF2B5EF4-FFF2-40B4-BE49-F238E27FC236}">
                <a16:creationId xmlns:a16="http://schemas.microsoft.com/office/drawing/2014/main" id="{EBEFFF28-C36C-B7DE-6D29-5793ADAFDEDE}"/>
              </a:ext>
            </a:extLst>
          </p:cNvPr>
          <p:cNvSpPr txBox="1"/>
          <p:nvPr/>
        </p:nvSpPr>
        <p:spPr>
          <a:xfrm>
            <a:off x="8590763" y="6007922"/>
            <a:ext cx="1149395" cy="230832"/>
          </a:xfrm>
          <a:prstGeom prst="rect">
            <a:avLst/>
          </a:prstGeom>
          <a:noFill/>
        </p:spPr>
        <p:txBody>
          <a:bodyPr wrap="square" rtlCol="0">
            <a:spAutoFit/>
          </a:bodyPr>
          <a:lstStyle/>
          <a:p>
            <a:r>
              <a:rPr lang="en-US" sz="900">
                <a:solidFill>
                  <a:schemeClr val="bg1">
                    <a:lumMod val="50000"/>
                  </a:schemeClr>
                </a:solidFill>
                <a:latin typeface="Arial" panose="020B0604020202020204" pitchFamily="34" charset="0"/>
                <a:cs typeface="Arial" panose="020B0604020202020204" pitchFamily="34" charset="0"/>
              </a:rPr>
              <a:t>H-S10S21-M3RX</a:t>
            </a:r>
          </a:p>
        </p:txBody>
      </p:sp>
      <p:sp>
        <p:nvSpPr>
          <p:cNvPr id="10" name="TextBox 9">
            <a:extLst>
              <a:ext uri="{FF2B5EF4-FFF2-40B4-BE49-F238E27FC236}">
                <a16:creationId xmlns:a16="http://schemas.microsoft.com/office/drawing/2014/main" id="{0F9BEE4F-DA74-8509-7E40-6AEC81721FA3}"/>
              </a:ext>
            </a:extLst>
          </p:cNvPr>
          <p:cNvSpPr txBox="1"/>
          <p:nvPr/>
        </p:nvSpPr>
        <p:spPr>
          <a:xfrm>
            <a:off x="10340993" y="2805172"/>
            <a:ext cx="1273757" cy="230832"/>
          </a:xfrm>
          <a:prstGeom prst="rect">
            <a:avLst/>
          </a:prstGeom>
          <a:noFill/>
        </p:spPr>
        <p:txBody>
          <a:bodyPr wrap="squar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P-S10S21-M3RX</a:t>
            </a:r>
          </a:p>
        </p:txBody>
      </p:sp>
    </p:spTree>
    <p:extLst>
      <p:ext uri="{BB962C8B-B14F-4D97-AF65-F5344CB8AC3E}">
        <p14:creationId xmlns:p14="http://schemas.microsoft.com/office/powerpoint/2010/main" val="4207694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583848" y="674726"/>
            <a:ext cx="10515600" cy="1009651"/>
          </a:xfrm>
        </p:spPr>
        <p:txBody>
          <a:bodyPr>
            <a:normAutofit/>
          </a:bodyPr>
          <a:lstStyle/>
          <a:p>
            <a:r>
              <a:rPr lang="en-US" sz="4000">
                <a:latin typeface="Arial Black" panose="020B0A04020102020204" pitchFamily="34" charset="0"/>
                <a:cs typeface="Arial" panose="020B0604020202020204" pitchFamily="34" charset="0"/>
              </a:rPr>
              <a:t>Voltage Indicators </a:t>
            </a:r>
            <a:r>
              <a:rPr lang="en-US" sz="4000">
                <a:latin typeface="Arial" panose="020B0604020202020204" pitchFamily="34" charset="0"/>
                <a:cs typeface="Arial" panose="020B0604020202020204" pitchFamily="34" charset="0"/>
              </a:rPr>
              <a:t>&amp; </a:t>
            </a:r>
            <a:r>
              <a:rPr lang="en-US" sz="4000">
                <a:latin typeface="Arial Black" panose="020B0A04020102020204" pitchFamily="34" charset="0"/>
                <a:cs typeface="Arial" panose="020B0604020202020204" pitchFamily="34" charset="0"/>
              </a:rPr>
              <a:t>Portals</a:t>
            </a:r>
            <a:endParaRPr lang="en-US" sz="4000">
              <a:latin typeface="Arial Black" panose="020B0A04020102020204" pitchFamily="34" charset="0"/>
            </a:endParaRPr>
          </a:p>
        </p:txBody>
      </p:sp>
      <p:pic>
        <p:nvPicPr>
          <p:cNvPr id="6" name="Content Placeholder 5">
            <a:extLst>
              <a:ext uri="{FF2B5EF4-FFF2-40B4-BE49-F238E27FC236}">
                <a16:creationId xmlns:a16="http://schemas.microsoft.com/office/drawing/2014/main" id="{ABF4C7CA-E78A-5F9F-2830-96979218021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8531" t="27694" r="20163" b="22924"/>
          <a:stretch/>
        </p:blipFill>
        <p:spPr>
          <a:xfrm>
            <a:off x="8291244" y="3204411"/>
            <a:ext cx="2324100" cy="1404017"/>
          </a:xfrm>
        </p:spPr>
      </p:pic>
      <p:pic>
        <p:nvPicPr>
          <p:cNvPr id="37" name="Picture 36">
            <a:extLst>
              <a:ext uri="{FF2B5EF4-FFF2-40B4-BE49-F238E27FC236}">
                <a16:creationId xmlns:a16="http://schemas.microsoft.com/office/drawing/2014/main" id="{1991D64A-7039-7811-A49D-96790F75FE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6513" y="1468974"/>
            <a:ext cx="1252596" cy="1302259"/>
          </a:xfrm>
          <a:prstGeom prst="rect">
            <a:avLst/>
          </a:prstGeom>
        </p:spPr>
      </p:pic>
      <p:pic>
        <p:nvPicPr>
          <p:cNvPr id="38" name="Picture 37">
            <a:extLst>
              <a:ext uri="{FF2B5EF4-FFF2-40B4-BE49-F238E27FC236}">
                <a16:creationId xmlns:a16="http://schemas.microsoft.com/office/drawing/2014/main" id="{DBC28519-5AF3-503C-A9CC-EA1A1FA8AB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2609" y="1468974"/>
            <a:ext cx="1302259" cy="1324330"/>
          </a:xfrm>
          <a:prstGeom prst="rect">
            <a:avLst/>
          </a:prstGeom>
        </p:spPr>
      </p:pic>
      <p:pic>
        <p:nvPicPr>
          <p:cNvPr id="40" name="Picture 39">
            <a:extLst>
              <a:ext uri="{FF2B5EF4-FFF2-40B4-BE49-F238E27FC236}">
                <a16:creationId xmlns:a16="http://schemas.microsoft.com/office/drawing/2014/main" id="{7D07FC73-025E-40CB-9F24-4215E52712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65980" y="2944899"/>
            <a:ext cx="1020839" cy="1716112"/>
          </a:xfrm>
          <a:prstGeom prst="rect">
            <a:avLst/>
          </a:prstGeom>
        </p:spPr>
      </p:pic>
      <p:pic>
        <p:nvPicPr>
          <p:cNvPr id="41" name="Picture 40">
            <a:extLst>
              <a:ext uri="{FF2B5EF4-FFF2-40B4-BE49-F238E27FC236}">
                <a16:creationId xmlns:a16="http://schemas.microsoft.com/office/drawing/2014/main" id="{9BD96189-5D83-3230-6C64-3155E776DE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2693" y="1480009"/>
            <a:ext cx="1302259" cy="1280187"/>
          </a:xfrm>
          <a:prstGeom prst="rect">
            <a:avLst/>
          </a:prstGeom>
        </p:spPr>
      </p:pic>
      <p:pic>
        <p:nvPicPr>
          <p:cNvPr id="44" name="Picture 43">
            <a:extLst>
              <a:ext uri="{FF2B5EF4-FFF2-40B4-BE49-F238E27FC236}">
                <a16:creationId xmlns:a16="http://schemas.microsoft.com/office/drawing/2014/main" id="{6FF55988-B658-FB84-9120-3674D0C484B0}"/>
              </a:ext>
            </a:extLst>
          </p:cNvPr>
          <p:cNvPicPr>
            <a:picLocks noChangeAspect="1"/>
          </p:cNvPicPr>
          <p:nvPr/>
        </p:nvPicPr>
        <p:blipFill rotWithShape="1">
          <a:blip r:embed="rId7">
            <a:extLst>
              <a:ext uri="{28A0092B-C50C-407E-A947-70E740481C1C}">
                <a14:useLocalDpi xmlns:a14="http://schemas.microsoft.com/office/drawing/2010/main" val="0"/>
              </a:ext>
            </a:extLst>
          </a:blip>
          <a:srcRect l="20162" t="16599" r="23695" b="12427"/>
          <a:stretch/>
        </p:blipFill>
        <p:spPr>
          <a:xfrm>
            <a:off x="10399371" y="3215448"/>
            <a:ext cx="1480845" cy="1404017"/>
          </a:xfrm>
          <a:prstGeom prst="rect">
            <a:avLst/>
          </a:prstGeom>
        </p:spPr>
      </p:pic>
      <p:sp>
        <p:nvSpPr>
          <p:cNvPr id="7" name="Content Placeholder 5">
            <a:extLst>
              <a:ext uri="{FF2B5EF4-FFF2-40B4-BE49-F238E27FC236}">
                <a16:creationId xmlns:a16="http://schemas.microsoft.com/office/drawing/2014/main" id="{4FF2095F-2DBC-6CFB-F67B-03F0D614E16D}"/>
              </a:ext>
            </a:extLst>
          </p:cNvPr>
          <p:cNvSpPr txBox="1">
            <a:spLocks/>
          </p:cNvSpPr>
          <p:nvPr/>
        </p:nvSpPr>
        <p:spPr>
          <a:xfrm>
            <a:off x="532046" y="1684377"/>
            <a:ext cx="9830732" cy="7063505"/>
          </a:xfrm>
          <a:prstGeom prst="rect">
            <a:avLst/>
          </a:prstGeom>
        </p:spPr>
        <p:txBody>
          <a:bodyPr vert="horz" numCol="2">
            <a:noAutofit/>
          </a:bodyPr>
          <a:lstStyle/>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Different options for Voltage Indicators</a:t>
            </a:r>
          </a:p>
          <a:p>
            <a:pPr marL="685800" lvl="1"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Fiber Optic, Class I Div II, Medium and DC Voltages, etc.</a:t>
            </a:r>
          </a:p>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Mechanical LOTO</a:t>
            </a:r>
          </a:p>
          <a:p>
            <a:pPr marL="228600" indent="-228600">
              <a:lnSpc>
                <a:spcPct val="150000"/>
              </a:lnSpc>
              <a:spcBef>
                <a:spcPts val="700"/>
              </a:spcBef>
              <a:buClr>
                <a:srgbClr val="595959"/>
              </a:buClr>
              <a:buSzPct val="100000"/>
              <a:buFont typeface="Arial" panose="020B0604020202020204" pitchFamily="34" charset="0"/>
              <a:buChar char="•"/>
              <a:defRPr/>
            </a:pPr>
            <a:r>
              <a:rPr lang="en-US">
                <a:solidFill>
                  <a:srgbClr val="000000"/>
                </a:solidFill>
                <a:latin typeface="Arial" panose="020B0604020202020204" pitchFamily="34" charset="0"/>
                <a:cs typeface="Arial" panose="020B0604020202020204" pitchFamily="34" charset="0"/>
              </a:rPr>
              <a:t>Visual Indication of Presence of Voltage</a:t>
            </a:r>
          </a:p>
          <a:p>
            <a:pPr marL="228600" indent="-228600">
              <a:lnSpc>
                <a:spcPct val="150000"/>
              </a:lnSpc>
              <a:spcBef>
                <a:spcPts val="700"/>
              </a:spcBef>
              <a:buClr>
                <a:srgbClr val="595959"/>
              </a:buClr>
              <a:buSzPct val="100000"/>
              <a:buFont typeface="Arial" panose="020B0604020202020204" pitchFamily="34" charset="0"/>
              <a:buChar char="•"/>
              <a:defRPr/>
            </a:pPr>
            <a:r>
              <a:rPr lang="da-DK">
                <a:solidFill>
                  <a:srgbClr val="000000"/>
                </a:solidFill>
                <a:latin typeface="Arial" panose="020B0604020202020204" pitchFamily="34" charset="0"/>
                <a:cs typeface="Arial" panose="020B0604020202020204" pitchFamily="34" charset="0"/>
              </a:rPr>
              <a:t>Easily troubleshoot stuck blades, phase loss, or stray voltage running to the ground</a:t>
            </a:r>
          </a:p>
          <a:p>
            <a:pPr>
              <a:lnSpc>
                <a:spcPct val="150000"/>
              </a:lnSpc>
              <a:spcBef>
                <a:spcPts val="700"/>
              </a:spcBef>
              <a:buClr>
                <a:srgbClr val="595959"/>
              </a:buClr>
              <a:buSzPct val="100000"/>
              <a:defRPr/>
            </a:pPr>
            <a:endParaRPr lang="da-DK">
              <a:solidFill>
                <a:srgbClr val="000000"/>
              </a:solidFill>
              <a:latin typeface="Arial" panose="020B0604020202020204" pitchFamily="34" charset="0"/>
              <a:cs typeface="Arial" panose="020B0604020202020204" pitchFamily="34" charset="0"/>
            </a:endParaRP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pic>
        <p:nvPicPr>
          <p:cNvPr id="4" name="Picture 3" descr="A close-up of a power supply&#10;&#10;Description automatically generated">
            <a:extLst>
              <a:ext uri="{FF2B5EF4-FFF2-40B4-BE49-F238E27FC236}">
                <a16:creationId xmlns:a16="http://schemas.microsoft.com/office/drawing/2014/main" id="{CC264DD3-FD42-D95D-7BC4-72C6061BFA75}"/>
              </a:ext>
            </a:extLst>
          </p:cNvPr>
          <p:cNvPicPr>
            <a:picLocks noChangeAspect="1"/>
          </p:cNvPicPr>
          <p:nvPr/>
        </p:nvPicPr>
        <p:blipFill rotWithShape="1">
          <a:blip r:embed="rId8">
            <a:extLst>
              <a:ext uri="{28A0092B-C50C-407E-A947-70E740481C1C}">
                <a14:useLocalDpi xmlns:a14="http://schemas.microsoft.com/office/drawing/2010/main" val="0"/>
              </a:ext>
            </a:extLst>
          </a:blip>
          <a:srcRect l="8520" t="21420" r="11025" b="30777"/>
          <a:stretch/>
        </p:blipFill>
        <p:spPr>
          <a:xfrm>
            <a:off x="7500899" y="4843260"/>
            <a:ext cx="3267202" cy="1294286"/>
          </a:xfrm>
          <a:prstGeom prst="rect">
            <a:avLst/>
          </a:prstGeom>
        </p:spPr>
      </p:pic>
      <p:sp>
        <p:nvSpPr>
          <p:cNvPr id="5" name="TextBox 4">
            <a:extLst>
              <a:ext uri="{FF2B5EF4-FFF2-40B4-BE49-F238E27FC236}">
                <a16:creationId xmlns:a16="http://schemas.microsoft.com/office/drawing/2014/main" id="{3CD951B1-04E7-AAAC-63DD-309C8114D2E4}"/>
              </a:ext>
            </a:extLst>
          </p:cNvPr>
          <p:cNvSpPr txBox="1"/>
          <p:nvPr/>
        </p:nvSpPr>
        <p:spPr>
          <a:xfrm>
            <a:off x="7669959" y="2771233"/>
            <a:ext cx="47961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a:t>
            </a:r>
          </a:p>
        </p:txBody>
      </p:sp>
      <p:sp>
        <p:nvSpPr>
          <p:cNvPr id="8" name="TextBox 7">
            <a:extLst>
              <a:ext uri="{FF2B5EF4-FFF2-40B4-BE49-F238E27FC236}">
                <a16:creationId xmlns:a16="http://schemas.microsoft.com/office/drawing/2014/main" id="{2B1432D9-BFD9-1A54-C515-F09FE5D58046}"/>
              </a:ext>
            </a:extLst>
          </p:cNvPr>
          <p:cNvSpPr txBox="1"/>
          <p:nvPr/>
        </p:nvSpPr>
        <p:spPr>
          <a:xfrm>
            <a:off x="9229515" y="2793304"/>
            <a:ext cx="543739"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R-3W2</a:t>
            </a:r>
          </a:p>
        </p:txBody>
      </p:sp>
      <p:sp>
        <p:nvSpPr>
          <p:cNvPr id="9" name="TextBox 8">
            <a:extLst>
              <a:ext uri="{FF2B5EF4-FFF2-40B4-BE49-F238E27FC236}">
                <a16:creationId xmlns:a16="http://schemas.microsoft.com/office/drawing/2014/main" id="{DCAC5A78-5010-F3A4-26B2-079BE8E7B9A9}"/>
              </a:ext>
            </a:extLst>
          </p:cNvPr>
          <p:cNvSpPr txBox="1"/>
          <p:nvPr/>
        </p:nvSpPr>
        <p:spPr>
          <a:xfrm>
            <a:off x="10705023" y="2831599"/>
            <a:ext cx="684803"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R-3W-DC</a:t>
            </a:r>
          </a:p>
        </p:txBody>
      </p:sp>
      <p:sp>
        <p:nvSpPr>
          <p:cNvPr id="10" name="TextBox 9">
            <a:extLst>
              <a:ext uri="{FF2B5EF4-FFF2-40B4-BE49-F238E27FC236}">
                <a16:creationId xmlns:a16="http://schemas.microsoft.com/office/drawing/2014/main" id="{C5AEE630-D301-C9E2-30E6-1821D4B44608}"/>
              </a:ext>
            </a:extLst>
          </p:cNvPr>
          <p:cNvSpPr txBox="1"/>
          <p:nvPr/>
        </p:nvSpPr>
        <p:spPr>
          <a:xfrm>
            <a:off x="7312290" y="4625660"/>
            <a:ext cx="51809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R-3D2</a:t>
            </a:r>
          </a:p>
        </p:txBody>
      </p:sp>
      <p:sp>
        <p:nvSpPr>
          <p:cNvPr id="11" name="TextBox 10">
            <a:extLst>
              <a:ext uri="{FF2B5EF4-FFF2-40B4-BE49-F238E27FC236}">
                <a16:creationId xmlns:a16="http://schemas.microsoft.com/office/drawing/2014/main" id="{C41F1197-1106-7091-ACAF-F6B6300989D6}"/>
              </a:ext>
            </a:extLst>
          </p:cNvPr>
          <p:cNvSpPr txBox="1"/>
          <p:nvPr/>
        </p:nvSpPr>
        <p:spPr>
          <a:xfrm>
            <a:off x="8761438" y="4610369"/>
            <a:ext cx="1383712"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R-1VL003 &amp; R-1VH003</a:t>
            </a:r>
          </a:p>
        </p:txBody>
      </p:sp>
      <p:sp>
        <p:nvSpPr>
          <p:cNvPr id="12" name="TextBox 11">
            <a:extLst>
              <a:ext uri="{FF2B5EF4-FFF2-40B4-BE49-F238E27FC236}">
                <a16:creationId xmlns:a16="http://schemas.microsoft.com/office/drawing/2014/main" id="{EA345FB1-8130-7B03-4E15-C40CC62A60DB}"/>
              </a:ext>
            </a:extLst>
          </p:cNvPr>
          <p:cNvSpPr txBox="1"/>
          <p:nvPr/>
        </p:nvSpPr>
        <p:spPr>
          <a:xfrm>
            <a:off x="10956710" y="4665287"/>
            <a:ext cx="447558"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R-3K</a:t>
            </a:r>
          </a:p>
        </p:txBody>
      </p:sp>
      <p:sp>
        <p:nvSpPr>
          <p:cNvPr id="13" name="TextBox 12">
            <a:extLst>
              <a:ext uri="{FF2B5EF4-FFF2-40B4-BE49-F238E27FC236}">
                <a16:creationId xmlns:a16="http://schemas.microsoft.com/office/drawing/2014/main" id="{4ECB69D9-FF01-494E-AFF7-523271C5F529}"/>
              </a:ext>
            </a:extLst>
          </p:cNvPr>
          <p:cNvSpPr txBox="1"/>
          <p:nvPr/>
        </p:nvSpPr>
        <p:spPr>
          <a:xfrm>
            <a:off x="8686942" y="6067858"/>
            <a:ext cx="50526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R-3F2</a:t>
            </a:r>
          </a:p>
        </p:txBody>
      </p:sp>
    </p:spTree>
    <p:extLst>
      <p:ext uri="{BB962C8B-B14F-4D97-AF65-F5344CB8AC3E}">
        <p14:creationId xmlns:p14="http://schemas.microsoft.com/office/powerpoint/2010/main" val="1557406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6380662" y="5016768"/>
            <a:ext cx="4980225" cy="1009651"/>
          </a:xfrm>
        </p:spPr>
        <p:txBody>
          <a:bodyPr>
            <a:normAutofit/>
          </a:bodyPr>
          <a:lstStyle/>
          <a:p>
            <a:pPr algn="ctr"/>
            <a:r>
              <a:rPr lang="en-US" sz="3200">
                <a:latin typeface="Arial Black" panose="020B0A04020102020204" pitchFamily="34" charset="0"/>
                <a:cs typeface="Arial" panose="020B0604020202020204" pitchFamily="34" charset="0"/>
              </a:rPr>
              <a:t>Safe-Test Point</a:t>
            </a:r>
            <a:endParaRPr lang="en-US" sz="3200">
              <a:latin typeface="Arial Black" panose="020B0A04020102020204" pitchFamily="34" charset="0"/>
            </a:endParaRPr>
          </a:p>
        </p:txBody>
      </p:sp>
      <p:grpSp>
        <p:nvGrpSpPr>
          <p:cNvPr id="4" name="Group 3">
            <a:extLst>
              <a:ext uri="{FF2B5EF4-FFF2-40B4-BE49-F238E27FC236}">
                <a16:creationId xmlns:a16="http://schemas.microsoft.com/office/drawing/2014/main" id="{0666CF4F-0BB4-E8A1-862F-9F08A9959A54}"/>
              </a:ext>
            </a:extLst>
          </p:cNvPr>
          <p:cNvGrpSpPr/>
          <p:nvPr/>
        </p:nvGrpSpPr>
        <p:grpSpPr>
          <a:xfrm>
            <a:off x="5839387" y="1623092"/>
            <a:ext cx="6147321" cy="3448143"/>
            <a:chOff x="5839387" y="2224340"/>
            <a:chExt cx="6147321" cy="3448143"/>
          </a:xfrm>
        </p:grpSpPr>
        <p:pic>
          <p:nvPicPr>
            <p:cNvPr id="9" name="Picture 8">
              <a:extLst>
                <a:ext uri="{FF2B5EF4-FFF2-40B4-BE49-F238E27FC236}">
                  <a16:creationId xmlns:a16="http://schemas.microsoft.com/office/drawing/2014/main" id="{6BBB2462-EC52-E249-B2F0-81DADED239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93788" y="2296705"/>
              <a:ext cx="1292920" cy="3303410"/>
            </a:xfrm>
            <a:prstGeom prst="rect">
              <a:avLst/>
            </a:prstGeom>
          </p:spPr>
        </p:pic>
        <p:pic>
          <p:nvPicPr>
            <p:cNvPr id="7" name="Picture 6" descr="A picture containing indoor, black, metalware, dark&#10;&#10;Description automatically generated">
              <a:extLst>
                <a:ext uri="{FF2B5EF4-FFF2-40B4-BE49-F238E27FC236}">
                  <a16:creationId xmlns:a16="http://schemas.microsoft.com/office/drawing/2014/main" id="{C97764EE-ED25-3D0C-6EEC-6AB1237D41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39387" y="2224340"/>
              <a:ext cx="1618207" cy="3448143"/>
            </a:xfrm>
            <a:prstGeom prst="rect">
              <a:avLst/>
            </a:prstGeom>
          </p:spPr>
        </p:pic>
        <p:pic>
          <p:nvPicPr>
            <p:cNvPr id="8" name="Picture 7">
              <a:extLst>
                <a:ext uri="{FF2B5EF4-FFF2-40B4-BE49-F238E27FC236}">
                  <a16:creationId xmlns:a16="http://schemas.microsoft.com/office/drawing/2014/main" id="{079CAA24-0834-8BDB-9CBF-77B9C323BB8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0043" t="17652" r="22522" b="23441"/>
            <a:stretch/>
          </p:blipFill>
          <p:spPr>
            <a:xfrm>
              <a:off x="7202466" y="2593916"/>
              <a:ext cx="3607496" cy="2466599"/>
            </a:xfrm>
            <a:prstGeom prst="rect">
              <a:avLst/>
            </a:prstGeom>
          </p:spPr>
        </p:pic>
      </p:grpSp>
      <p:sp>
        <p:nvSpPr>
          <p:cNvPr id="11" name="Content Placeholder 5">
            <a:extLst>
              <a:ext uri="{FF2B5EF4-FFF2-40B4-BE49-F238E27FC236}">
                <a16:creationId xmlns:a16="http://schemas.microsoft.com/office/drawing/2014/main" id="{BEABF215-3901-5ABD-79BC-3E7FF2E63BB6}"/>
              </a:ext>
            </a:extLst>
          </p:cNvPr>
          <p:cNvSpPr txBox="1">
            <a:spLocks/>
          </p:cNvSpPr>
          <p:nvPr/>
        </p:nvSpPr>
        <p:spPr>
          <a:xfrm>
            <a:off x="691974" y="1508761"/>
            <a:ext cx="7520232" cy="5349239"/>
          </a:xfrm>
          <a:prstGeom prst="rect">
            <a:avLst/>
          </a:prstGeom>
        </p:spPr>
        <p:txBody>
          <a:bodyPr vert="horz" numCol="2">
            <a:noAutofit/>
          </a:bodyPr>
          <a:lstStyle/>
          <a:p>
            <a:pPr marL="233363" indent="-233363">
              <a:spcBef>
                <a:spcPts val="700"/>
              </a:spcBef>
              <a:buClr>
                <a:srgbClr val="595959"/>
              </a:buClr>
              <a:buSzPct val="100000"/>
              <a:buFont typeface="Arial" panose="020B0604020202020204" pitchFamily="34" charset="0"/>
              <a:buChar char="•"/>
              <a:defRPr/>
            </a:pPr>
            <a:r>
              <a:rPr lang="nb-NO" sz="1400" b="1"/>
              <a:t>Voltage Range:</a:t>
            </a:r>
            <a:r>
              <a:rPr lang="nb-NO" sz="1400"/>
              <a:t> 	0-600	</a:t>
            </a:r>
            <a:r>
              <a:rPr lang="nb-NO" sz="1400" b="1"/>
              <a:t>VAC</a:t>
            </a:r>
            <a:br>
              <a:rPr lang="nb-NO" sz="1400" b="1"/>
            </a:br>
            <a:r>
              <a:rPr lang="nb-NO" sz="1400" b="1"/>
              <a:t>		</a:t>
            </a:r>
            <a:r>
              <a:rPr lang="nb-NO" sz="1400"/>
              <a:t>0-600 	</a:t>
            </a:r>
            <a:r>
              <a:rPr lang="nb-NO" sz="1400" b="1"/>
              <a:t>VDC </a:t>
            </a:r>
          </a:p>
          <a:p>
            <a:pPr marL="233363" indent="-233363">
              <a:spcBef>
                <a:spcPts val="700"/>
              </a:spcBef>
              <a:buClr>
                <a:srgbClr val="595959"/>
              </a:buClr>
              <a:buSzPct val="100000"/>
              <a:buFont typeface="Arial" panose="020B0604020202020204" pitchFamily="34" charset="0"/>
              <a:buChar char="•"/>
              <a:defRPr/>
            </a:pPr>
            <a:r>
              <a:rPr lang="nb-NO" sz="1400" b="1"/>
              <a:t>Frequency:</a:t>
            </a:r>
            <a:r>
              <a:rPr lang="nb-NO" sz="1400"/>
              <a:t> 0-3,000Hz, 50/60/400Hz	</a:t>
            </a:r>
            <a:endParaRPr lang="en-US" sz="1400"/>
          </a:p>
          <a:p>
            <a:pPr marL="233363" indent="-233363">
              <a:spcBef>
                <a:spcPts val="600"/>
              </a:spcBef>
              <a:buSzPct val="100000"/>
              <a:buFont typeface="Arial" panose="020B0604020202020204" pitchFamily="34" charset="0"/>
              <a:buChar char="•"/>
            </a:pPr>
            <a:r>
              <a:rPr lang="en-US" sz="1400" b="1">
                <a:solidFill>
                  <a:srgbClr val="000000"/>
                </a:solidFill>
              </a:rPr>
              <a:t>High impedance protected test points (102KΩ)</a:t>
            </a:r>
          </a:p>
          <a:p>
            <a:pPr marL="690563" lvl="1" indent="-233363">
              <a:spcBef>
                <a:spcPts val="600"/>
              </a:spcBef>
              <a:buSzPct val="100000"/>
              <a:buFont typeface="Arial" panose="020B0604020202020204" pitchFamily="34" charset="0"/>
              <a:buChar char="•"/>
            </a:pPr>
            <a:r>
              <a:rPr lang="en-US" altLang="en-US" sz="1400">
                <a:solidFill>
                  <a:srgbClr val="000000"/>
                </a:solidFill>
              </a:rPr>
              <a:t>480V/√3/(102kΩ)= 2.35mA (Phase-to-Phase)</a:t>
            </a:r>
          </a:p>
          <a:p>
            <a:pPr marL="690563" lvl="1" indent="-233363">
              <a:spcBef>
                <a:spcPts val="600"/>
              </a:spcBef>
              <a:buSzPct val="100000"/>
              <a:buFont typeface="Arial" panose="020B0604020202020204" pitchFamily="34" charset="0"/>
              <a:buChar char="•"/>
            </a:pPr>
            <a:r>
              <a:rPr lang="en-US" altLang="en-US" sz="1400">
                <a:solidFill>
                  <a:srgbClr val="000000"/>
                </a:solidFill>
              </a:rPr>
              <a:t>600V/ √3/(102kΩ)=2.94mA (Phase-to-Phase)</a:t>
            </a:r>
            <a:endParaRPr lang="en-US" sz="1400">
              <a:solidFill>
                <a:srgbClr val="000000"/>
              </a:solidFill>
            </a:endParaRPr>
          </a:p>
          <a:p>
            <a:pPr marL="228600" indent="-228600">
              <a:spcBef>
                <a:spcPts val="700"/>
              </a:spcBef>
              <a:buClr>
                <a:srgbClr val="595959"/>
              </a:buClr>
              <a:buSzPct val="100000"/>
              <a:buFont typeface="Arial" panose="020B0604020202020204" pitchFamily="34" charset="0"/>
              <a:buChar char="•"/>
              <a:defRPr/>
            </a:pPr>
            <a:r>
              <a:rPr lang="en-US" sz="1400" b="1">
                <a:solidFill>
                  <a:srgbClr val="000000"/>
                </a:solidFill>
              </a:rPr>
              <a:t>IP2X &amp; UL 600 V Touch Safe</a:t>
            </a:r>
          </a:p>
          <a:p>
            <a:pPr marL="228600" indent="-228600">
              <a:spcBef>
                <a:spcPts val="700"/>
              </a:spcBef>
              <a:buClr>
                <a:srgbClr val="595959"/>
              </a:buClr>
              <a:buSzPct val="100000"/>
              <a:buFont typeface="Arial" panose="020B0604020202020204" pitchFamily="34" charset="0"/>
              <a:buChar char="•"/>
              <a:defRPr/>
            </a:pPr>
            <a:r>
              <a:rPr lang="da-DK" sz="1400" b="1">
                <a:solidFill>
                  <a:srgbClr val="000000"/>
                </a:solidFill>
              </a:rPr>
              <a:t>CAT III/IV</a:t>
            </a:r>
          </a:p>
          <a:p>
            <a:pPr marL="228600" indent="-228600">
              <a:spcBef>
                <a:spcPts val="700"/>
              </a:spcBef>
              <a:buClr>
                <a:srgbClr val="595959"/>
              </a:buClr>
              <a:buSzPct val="100000"/>
              <a:buFont typeface="Arial" panose="020B0604020202020204" pitchFamily="34" charset="0"/>
              <a:buChar char="•"/>
              <a:defRPr/>
            </a:pPr>
            <a:r>
              <a:rPr lang="en-US" sz="1400" b="1">
                <a:solidFill>
                  <a:srgbClr val="000000"/>
                </a:solidFill>
              </a:rPr>
              <a:t>Measures full voltage with -2% accuracy</a:t>
            </a:r>
            <a:endParaRPr lang="nb-NO" sz="1400" b="1">
              <a:solidFill>
                <a:srgbClr val="000000"/>
              </a:solidFill>
            </a:endParaRPr>
          </a:p>
          <a:p>
            <a:pPr marL="228600" indent="-228600">
              <a:spcBef>
                <a:spcPts val="700"/>
              </a:spcBef>
              <a:buClr>
                <a:srgbClr val="595959"/>
              </a:buClr>
              <a:buSzPct val="100000"/>
              <a:buFont typeface="Arial" panose="020B0604020202020204" pitchFamily="34" charset="0"/>
              <a:buChar char="•"/>
              <a:defRPr/>
            </a:pPr>
            <a:r>
              <a:rPr lang="nb-NO" sz="1400">
                <a:solidFill>
                  <a:srgbClr val="000000"/>
                </a:solidFill>
              </a:rPr>
              <a:t>Feature Dust Cap</a:t>
            </a:r>
          </a:p>
          <a:p>
            <a:pPr marL="228600" indent="-228600">
              <a:spcBef>
                <a:spcPts val="700"/>
              </a:spcBef>
              <a:buClr>
                <a:srgbClr val="595959"/>
              </a:buClr>
              <a:buSzPct val="100000"/>
              <a:buFont typeface="Arial" panose="020B0604020202020204" pitchFamily="34" charset="0"/>
              <a:buChar char="•"/>
              <a:defRPr/>
            </a:pPr>
            <a:r>
              <a:rPr lang="da-DK" sz="1400" b="1">
                <a:solidFill>
                  <a:srgbClr val="000000"/>
                </a:solidFill>
              </a:rPr>
              <a:t>CE, UL Listed 12, 13, 4, 4X</a:t>
            </a:r>
          </a:p>
          <a:p>
            <a:pPr marL="228600" indent="-228600">
              <a:lnSpc>
                <a:spcPct val="150000"/>
              </a:lnSpc>
              <a:spcBef>
                <a:spcPts val="700"/>
              </a:spcBef>
              <a:buClr>
                <a:srgbClr val="595959"/>
              </a:buClr>
              <a:buSzPct val="100000"/>
              <a:buFont typeface="Arial" panose="020B0604020202020204" pitchFamily="34" charset="0"/>
              <a:buChar char="•"/>
              <a:defRPr/>
            </a:pPr>
            <a:endParaRPr lang="en-US" sz="1200">
              <a:solidFill>
                <a:srgbClr val="000000"/>
              </a:solidFill>
            </a:endParaRPr>
          </a:p>
        </p:txBody>
      </p:sp>
      <p:sp>
        <p:nvSpPr>
          <p:cNvPr id="3" name="Title 1">
            <a:extLst>
              <a:ext uri="{FF2B5EF4-FFF2-40B4-BE49-F238E27FC236}">
                <a16:creationId xmlns:a16="http://schemas.microsoft.com/office/drawing/2014/main" id="{238A7B63-57B1-04AA-D8EE-3F0A5728C78C}"/>
              </a:ext>
            </a:extLst>
          </p:cNvPr>
          <p:cNvSpPr txBox="1">
            <a:spLocks/>
          </p:cNvSpPr>
          <p:nvPr/>
        </p:nvSpPr>
        <p:spPr>
          <a:xfrm>
            <a:off x="440617" y="460290"/>
            <a:ext cx="10797540" cy="100965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atin typeface="Arial Black" panose="020B0A04020102020204" pitchFamily="34" charset="0"/>
              </a:rPr>
              <a:t>Electrical LOTO </a:t>
            </a:r>
            <a:r>
              <a:rPr lang="en-US">
                <a:latin typeface="Arial" panose="020B0604020202020204" pitchFamily="34" charset="0"/>
                <a:cs typeface="Arial" panose="020B0604020202020204" pitchFamily="34" charset="0"/>
              </a:rPr>
              <a:t>Made</a:t>
            </a:r>
            <a:r>
              <a:rPr lang="en-US">
                <a:latin typeface="Arial Black" panose="020B0A04020102020204" pitchFamily="34" charset="0"/>
              </a:rPr>
              <a:t> Easier </a:t>
            </a:r>
            <a:r>
              <a:rPr lang="en-US">
                <a:latin typeface="Arial" panose="020B0604020202020204" pitchFamily="34" charset="0"/>
                <a:cs typeface="Arial" panose="020B0604020202020204" pitchFamily="34" charset="0"/>
              </a:rPr>
              <a:t>&amp;</a:t>
            </a:r>
            <a:r>
              <a:rPr lang="en-US">
                <a:latin typeface="Arial Black" panose="020B0A04020102020204" pitchFamily="34" charset="0"/>
              </a:rPr>
              <a:t> Safer</a:t>
            </a:r>
          </a:p>
        </p:txBody>
      </p:sp>
      <p:sp>
        <p:nvSpPr>
          <p:cNvPr id="5" name="TextBox 4">
            <a:extLst>
              <a:ext uri="{FF2B5EF4-FFF2-40B4-BE49-F238E27FC236}">
                <a16:creationId xmlns:a16="http://schemas.microsoft.com/office/drawing/2014/main" id="{DA4A9348-6921-C612-EE6E-CB9A364FB286}"/>
              </a:ext>
            </a:extLst>
          </p:cNvPr>
          <p:cNvSpPr txBox="1"/>
          <p:nvPr/>
        </p:nvSpPr>
        <p:spPr>
          <a:xfrm>
            <a:off x="6233866" y="4941582"/>
            <a:ext cx="934871"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R-3MT-1K-KIT</a:t>
            </a:r>
          </a:p>
        </p:txBody>
      </p:sp>
      <p:sp>
        <p:nvSpPr>
          <p:cNvPr id="6" name="TextBox 5">
            <a:extLst>
              <a:ext uri="{FF2B5EF4-FFF2-40B4-BE49-F238E27FC236}">
                <a16:creationId xmlns:a16="http://schemas.microsoft.com/office/drawing/2014/main" id="{4FB483E0-55D8-1EC9-7034-5031F52359D5}"/>
              </a:ext>
            </a:extLst>
          </p:cNvPr>
          <p:cNvSpPr txBox="1"/>
          <p:nvPr/>
        </p:nvSpPr>
        <p:spPr>
          <a:xfrm>
            <a:off x="8737550" y="4598011"/>
            <a:ext cx="537327"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R-5MT</a:t>
            </a:r>
          </a:p>
        </p:txBody>
      </p:sp>
      <p:sp>
        <p:nvSpPr>
          <p:cNvPr id="10" name="TextBox 9">
            <a:extLst>
              <a:ext uri="{FF2B5EF4-FFF2-40B4-BE49-F238E27FC236}">
                <a16:creationId xmlns:a16="http://schemas.microsoft.com/office/drawing/2014/main" id="{E0E0F60A-DF44-B109-BB11-29E4CBCBD061}"/>
              </a:ext>
            </a:extLst>
          </p:cNvPr>
          <p:cNvSpPr txBox="1"/>
          <p:nvPr/>
        </p:nvSpPr>
        <p:spPr>
          <a:xfrm>
            <a:off x="11092224" y="4998867"/>
            <a:ext cx="755335"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R-3MT-KIT</a:t>
            </a:r>
          </a:p>
        </p:txBody>
      </p:sp>
    </p:spTree>
    <p:extLst>
      <p:ext uri="{BB962C8B-B14F-4D97-AF65-F5344CB8AC3E}">
        <p14:creationId xmlns:p14="http://schemas.microsoft.com/office/powerpoint/2010/main" val="2661708229"/>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F150A-6595-8F27-F5AC-CB7F7A493D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775CDD-270E-7BB7-0AE2-B93EBB549B2B}"/>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New</a:t>
            </a:r>
            <a:r>
              <a:rPr lang="en-US">
                <a:latin typeface="Arial Black" panose="020B0A04020102020204" pitchFamily="34" charset="0"/>
              </a:rPr>
              <a:t> Innovations</a:t>
            </a:r>
          </a:p>
        </p:txBody>
      </p:sp>
      <p:sp>
        <p:nvSpPr>
          <p:cNvPr id="20" name="Content Placeholder 1">
            <a:extLst>
              <a:ext uri="{FF2B5EF4-FFF2-40B4-BE49-F238E27FC236}">
                <a16:creationId xmlns:a16="http://schemas.microsoft.com/office/drawing/2014/main" id="{5659C242-970F-C2E7-5AA7-B8C2F311B453}"/>
              </a:ext>
            </a:extLst>
          </p:cNvPr>
          <p:cNvSpPr txBox="1">
            <a:spLocks/>
          </p:cNvSpPr>
          <p:nvPr/>
        </p:nvSpPr>
        <p:spPr>
          <a:xfrm>
            <a:off x="838200" y="2423147"/>
            <a:ext cx="5319111" cy="155207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800">
              <a:highlight>
                <a:srgbClr val="FFFFFF"/>
              </a:highlight>
            </a:endParaRPr>
          </a:p>
          <a:p>
            <a:r>
              <a:rPr lang="en-US" sz="1800">
                <a:highlight>
                  <a:srgbClr val="FFFFFF"/>
                </a:highlight>
              </a:rPr>
              <a:t> </a:t>
            </a:r>
            <a:r>
              <a:rPr lang="en-US" sz="1800" b="1">
                <a:highlight>
                  <a:srgbClr val="FFFFFF"/>
                </a:highlight>
              </a:rPr>
              <a:t>5X Smaller footprint: </a:t>
            </a:r>
            <a:r>
              <a:rPr lang="en-US" sz="1800">
                <a:highlight>
                  <a:srgbClr val="FFFFFF"/>
                </a:highlight>
              </a:rPr>
              <a:t>Installs through a single 30 mm knockout and ; fits small isolators, unusable panel space and disconnects. </a:t>
            </a:r>
          </a:p>
          <a:p>
            <a:r>
              <a:rPr lang="en-US" sz="1800" b="1">
                <a:highlight>
                  <a:srgbClr val="FFFFFF"/>
                </a:highlight>
              </a:rPr>
              <a:t>Error-proof installation: </a:t>
            </a:r>
            <a:r>
              <a:rPr lang="en-US" sz="1800">
                <a:highlight>
                  <a:srgbClr val="FFFFFF"/>
                </a:highlight>
              </a:rPr>
              <a:t>Innovative termination design ensures proper wiring; the device disables itself if connections are incorrect. Nothing to pull in, fully assembled. </a:t>
            </a:r>
          </a:p>
          <a:p>
            <a:r>
              <a:rPr lang="en-US" sz="1800" b="1">
                <a:highlight>
                  <a:srgbClr val="FFFFFF"/>
                </a:highlight>
              </a:rPr>
              <a:t>No connectors, no battery, no problem: </a:t>
            </a:r>
            <a:r>
              <a:rPr lang="en-US" sz="1800">
                <a:highlight>
                  <a:srgbClr val="FFFFFF"/>
                </a:highlight>
              </a:rPr>
              <a:t>Factory-sealed and self-powered for maximum reliability.</a:t>
            </a:r>
            <a:endParaRPr lang="en-US" sz="1800" b="0" i="0">
              <a:solidFill>
                <a:srgbClr val="2B373E"/>
              </a:solidFill>
              <a:effectLst/>
              <a:highlight>
                <a:srgbClr val="FFFFFF"/>
              </a:highlight>
            </a:endParaRPr>
          </a:p>
        </p:txBody>
      </p:sp>
      <p:pic>
        <p:nvPicPr>
          <p:cNvPr id="5" name="Picture 4" descr="A red tick in a black background&#10;&#10;AI-generated content may be incorrect.">
            <a:extLst>
              <a:ext uri="{FF2B5EF4-FFF2-40B4-BE49-F238E27FC236}">
                <a16:creationId xmlns:a16="http://schemas.microsoft.com/office/drawing/2014/main" id="{826AE057-0EAB-998E-6FE3-3D394042F1DB}"/>
              </a:ext>
            </a:extLst>
          </p:cNvPr>
          <p:cNvPicPr>
            <a:picLocks noChangeAspect="1"/>
          </p:cNvPicPr>
          <p:nvPr/>
        </p:nvPicPr>
        <p:blipFill>
          <a:blip r:embed="rId3">
            <a:extLst>
              <a:ext uri="{28A0092B-C50C-407E-A947-70E740481C1C}">
                <a14:useLocalDpi xmlns:a14="http://schemas.microsoft.com/office/drawing/2010/main" val="0"/>
              </a:ext>
            </a:extLst>
          </a:blip>
          <a:srcRect l="27079" t="41238" r="26772" b="44182"/>
          <a:stretch>
            <a:fillRect/>
          </a:stretch>
        </p:blipFill>
        <p:spPr>
          <a:xfrm>
            <a:off x="760394" y="1648203"/>
            <a:ext cx="4903514" cy="1009651"/>
          </a:xfrm>
          <a:prstGeom prst="rect">
            <a:avLst/>
          </a:prstGeom>
        </p:spPr>
      </p:pic>
      <p:pic>
        <p:nvPicPr>
          <p:cNvPr id="18" name="Picture 17">
            <a:extLst>
              <a:ext uri="{FF2B5EF4-FFF2-40B4-BE49-F238E27FC236}">
                <a16:creationId xmlns:a16="http://schemas.microsoft.com/office/drawing/2014/main" id="{2226E084-41A0-A40A-161A-3E1B8714AD8E}"/>
              </a:ext>
            </a:extLst>
          </p:cNvPr>
          <p:cNvPicPr>
            <a:picLocks noChangeAspect="1"/>
          </p:cNvPicPr>
          <p:nvPr/>
        </p:nvPicPr>
        <p:blipFill>
          <a:blip r:embed="rId4">
            <a:extLst>
              <a:ext uri="{28A0092B-C50C-407E-A947-70E740481C1C}">
                <a14:useLocalDpi xmlns:a14="http://schemas.microsoft.com/office/drawing/2010/main" val="0"/>
              </a:ext>
            </a:extLst>
          </a:blip>
          <a:srcRect l="36457" t="26789" r="41287" b="31136"/>
          <a:stretch>
            <a:fillRect/>
          </a:stretch>
        </p:blipFill>
        <p:spPr>
          <a:xfrm>
            <a:off x="7288340" y="824471"/>
            <a:ext cx="3405328" cy="5472029"/>
          </a:xfrm>
          <a:prstGeom prst="rect">
            <a:avLst/>
          </a:prstGeom>
        </p:spPr>
      </p:pic>
    </p:spTree>
    <p:extLst>
      <p:ext uri="{BB962C8B-B14F-4D97-AF65-F5344CB8AC3E}">
        <p14:creationId xmlns:p14="http://schemas.microsoft.com/office/powerpoint/2010/main" val="72670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Content Placeholder 4" descr="Diagram&#10;&#10;Description automatically generated with medium confidence">
            <a:extLst>
              <a:ext uri="{FF2B5EF4-FFF2-40B4-BE49-F238E27FC236}">
                <a16:creationId xmlns:a16="http://schemas.microsoft.com/office/drawing/2014/main" id="{9D39B6FE-A6DF-0A70-6798-35200E1C46C1}"/>
              </a:ext>
            </a:extLst>
          </p:cNvPr>
          <p:cNvPicPr>
            <a:picLocks noChangeAspect="1"/>
          </p:cNvPicPr>
          <p:nvPr/>
        </p:nvPicPr>
        <p:blipFill rotWithShape="1">
          <a:blip r:embed="rId3">
            <a:extLst>
              <a:ext uri="{28A0092B-C50C-407E-A947-70E740481C1C}">
                <a14:useLocalDpi xmlns:a14="http://schemas.microsoft.com/office/drawing/2010/main" val="0"/>
              </a:ext>
            </a:extLst>
          </a:blip>
          <a:srcRect t="7969" r="41751" b="14288"/>
          <a:stretch/>
        </p:blipFill>
        <p:spPr>
          <a:xfrm>
            <a:off x="6503434" y="0"/>
            <a:ext cx="5688567" cy="6858000"/>
          </a:xfrm>
          <a:prstGeom prst="rect">
            <a:avLst/>
          </a:prstGeom>
          <a:noFill/>
          <a:ln>
            <a:noFill/>
          </a:ln>
        </p:spPr>
      </p:pic>
      <p:sp>
        <p:nvSpPr>
          <p:cNvPr id="3" name="Oval 2">
            <a:extLst>
              <a:ext uri="{FF2B5EF4-FFF2-40B4-BE49-F238E27FC236}">
                <a16:creationId xmlns:a16="http://schemas.microsoft.com/office/drawing/2014/main" id="{75D0E24D-4E66-160A-D1FA-0488F3E1AE38}"/>
              </a:ext>
            </a:extLst>
          </p:cNvPr>
          <p:cNvSpPr/>
          <p:nvPr/>
        </p:nvSpPr>
        <p:spPr>
          <a:xfrm>
            <a:off x="10688938" y="2292570"/>
            <a:ext cx="91065" cy="9106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4" name="Picture 3">
            <a:extLst>
              <a:ext uri="{FF2B5EF4-FFF2-40B4-BE49-F238E27FC236}">
                <a16:creationId xmlns:a16="http://schemas.microsoft.com/office/drawing/2014/main" id="{65E7F73F-4C7F-F969-29E9-8CD038D8C822}"/>
              </a:ext>
            </a:extLst>
          </p:cNvPr>
          <p:cNvPicPr>
            <a:picLocks noChangeAspect="1"/>
          </p:cNvPicPr>
          <p:nvPr/>
        </p:nvPicPr>
        <p:blipFill rotWithShape="1">
          <a:blip r:embed="rId4"/>
          <a:srcRect l="14603" r="2501" b="12544"/>
          <a:stretch/>
        </p:blipFill>
        <p:spPr>
          <a:xfrm>
            <a:off x="-11643" y="4380959"/>
            <a:ext cx="1878305" cy="2477043"/>
          </a:xfrm>
          <a:prstGeom prst="rect">
            <a:avLst/>
          </a:prstGeom>
        </p:spPr>
      </p:pic>
      <p:sp>
        <p:nvSpPr>
          <p:cNvPr id="6" name="TextBox 5">
            <a:extLst>
              <a:ext uri="{FF2B5EF4-FFF2-40B4-BE49-F238E27FC236}">
                <a16:creationId xmlns:a16="http://schemas.microsoft.com/office/drawing/2014/main" id="{7676A744-A4BE-A4C0-D4F7-FF3FED5D7955}"/>
              </a:ext>
            </a:extLst>
          </p:cNvPr>
          <p:cNvSpPr txBox="1"/>
          <p:nvPr/>
        </p:nvSpPr>
        <p:spPr>
          <a:xfrm>
            <a:off x="9300870" y="4230650"/>
            <a:ext cx="1913167" cy="769634"/>
          </a:xfrm>
          <a:prstGeom prst="rect">
            <a:avLst/>
          </a:prstGeom>
          <a:noFill/>
        </p:spPr>
        <p:txBody>
          <a:bodyPr wrap="square" rtlCol="0">
            <a:spAutoFit/>
          </a:bodyPr>
          <a:lstStyle/>
          <a:p>
            <a:pPr algn="ctr"/>
            <a:r>
              <a:rPr lang="en-US" sz="1467">
                <a:solidFill>
                  <a:srgbClr val="FF0000"/>
                </a:solidFill>
                <a:latin typeface="ArialMT"/>
              </a:rPr>
              <a:t>Sales presence in </a:t>
            </a:r>
          </a:p>
          <a:p>
            <a:pPr algn="ctr"/>
            <a:r>
              <a:rPr lang="en-US" sz="1467">
                <a:solidFill>
                  <a:srgbClr val="FF0000"/>
                </a:solidFill>
                <a:latin typeface="Arial Black" panose="020B0A04020102020204" pitchFamily="34" charset="0"/>
              </a:rPr>
              <a:t>60+ countries </a:t>
            </a:r>
            <a:r>
              <a:rPr lang="en-US" sz="1467">
                <a:solidFill>
                  <a:srgbClr val="FF0000"/>
                </a:solidFill>
                <a:latin typeface="ArialMT"/>
              </a:rPr>
              <a:t>around the world</a:t>
            </a:r>
            <a:endParaRPr lang="en-US" sz="1467">
              <a:solidFill>
                <a:srgbClr val="FF0000"/>
              </a:solidFill>
            </a:endParaRPr>
          </a:p>
        </p:txBody>
      </p:sp>
      <p:sp>
        <p:nvSpPr>
          <p:cNvPr id="8" name="Speech Bubble: Rectangle 7">
            <a:extLst>
              <a:ext uri="{FF2B5EF4-FFF2-40B4-BE49-F238E27FC236}">
                <a16:creationId xmlns:a16="http://schemas.microsoft.com/office/drawing/2014/main" id="{E8BF2AAF-6890-2EB4-C3CE-C698DA261BFD}"/>
              </a:ext>
            </a:extLst>
          </p:cNvPr>
          <p:cNvSpPr/>
          <p:nvPr/>
        </p:nvSpPr>
        <p:spPr>
          <a:xfrm flipH="1">
            <a:off x="9101286" y="1477235"/>
            <a:ext cx="2363741" cy="482907"/>
          </a:xfrm>
          <a:prstGeom prst="wedgeRectCallout">
            <a:avLst>
              <a:gd name="adj1" fmla="val -20833"/>
              <a:gd name="adj2" fmla="val 98410"/>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D2B1BA0F-B264-E220-8EA7-1AB6CA6A5873}"/>
              </a:ext>
            </a:extLst>
          </p:cNvPr>
          <p:cNvSpPr txBox="1"/>
          <p:nvPr/>
        </p:nvSpPr>
        <p:spPr>
          <a:xfrm>
            <a:off x="7638518" y="1577038"/>
            <a:ext cx="5289276" cy="276999"/>
          </a:xfrm>
          <a:prstGeom prst="rect">
            <a:avLst/>
          </a:prstGeom>
          <a:noFill/>
        </p:spPr>
        <p:txBody>
          <a:bodyPr wrap="square" rtlCol="0">
            <a:spAutoFit/>
          </a:bodyPr>
          <a:lstStyle/>
          <a:p>
            <a:pPr algn="ctr"/>
            <a:r>
              <a:rPr lang="en-US" sz="1200" spc="400">
                <a:latin typeface="Arial" panose="020B0604020202020204" pitchFamily="34" charset="0"/>
                <a:cs typeface="Arial" panose="020B0604020202020204" pitchFamily="34" charset="0"/>
              </a:rPr>
              <a:t>DAVENPORT, IOWA</a:t>
            </a:r>
          </a:p>
        </p:txBody>
      </p:sp>
      <p:pic>
        <p:nvPicPr>
          <p:cNvPr id="12" name="Picture 11">
            <a:extLst>
              <a:ext uri="{FF2B5EF4-FFF2-40B4-BE49-F238E27FC236}">
                <a16:creationId xmlns:a16="http://schemas.microsoft.com/office/drawing/2014/main" id="{DF5CBAD8-ED97-3DE7-3C76-DF4245C575DD}"/>
              </a:ext>
            </a:extLst>
          </p:cNvPr>
          <p:cNvPicPr>
            <a:picLocks noChangeAspect="1"/>
          </p:cNvPicPr>
          <p:nvPr/>
        </p:nvPicPr>
        <p:blipFill>
          <a:blip r:embed="rId5"/>
          <a:stretch>
            <a:fillRect/>
          </a:stretch>
        </p:blipFill>
        <p:spPr>
          <a:xfrm>
            <a:off x="1861778" y="6140686"/>
            <a:ext cx="2968925" cy="657977"/>
          </a:xfrm>
          <a:prstGeom prst="rect">
            <a:avLst/>
          </a:prstGeom>
        </p:spPr>
      </p:pic>
      <p:pic>
        <p:nvPicPr>
          <p:cNvPr id="13" name="Picture 12" descr="A picture containing graphics, symbol, design&#10;&#10;Description automatically generated">
            <a:extLst>
              <a:ext uri="{FF2B5EF4-FFF2-40B4-BE49-F238E27FC236}">
                <a16:creationId xmlns:a16="http://schemas.microsoft.com/office/drawing/2014/main" id="{79E04A90-7DEE-6CC4-8256-6AF88C5FD78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8601" y="5859789"/>
            <a:ext cx="2132159" cy="854291"/>
          </a:xfrm>
          <a:prstGeom prst="rect">
            <a:avLst/>
          </a:prstGeom>
          <a:effectLst>
            <a:glow rad="228600">
              <a:schemeClr val="bg1">
                <a:alpha val="79000"/>
              </a:schemeClr>
            </a:glow>
          </a:effectLst>
        </p:spPr>
      </p:pic>
      <p:pic>
        <p:nvPicPr>
          <p:cNvPr id="14" name="Picture 13">
            <a:extLst>
              <a:ext uri="{FF2B5EF4-FFF2-40B4-BE49-F238E27FC236}">
                <a16:creationId xmlns:a16="http://schemas.microsoft.com/office/drawing/2014/main" id="{A8A09508-114A-3383-8C07-52B97A3F616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269521" y="5044277"/>
            <a:ext cx="1366367" cy="1707959"/>
          </a:xfrm>
          <a:prstGeom prst="rect">
            <a:avLst/>
          </a:prstGeom>
        </p:spPr>
      </p:pic>
      <p:pic>
        <p:nvPicPr>
          <p:cNvPr id="15" name="Picture 2" descr="ahtd logo">
            <a:extLst>
              <a:ext uri="{FF2B5EF4-FFF2-40B4-BE49-F238E27FC236}">
                <a16:creationId xmlns:a16="http://schemas.microsoft.com/office/drawing/2014/main" id="{191349E3-9B76-ADA0-2B0B-E095BAE485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4129" y="6206372"/>
            <a:ext cx="1539721" cy="32578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A red and white diamond with white text&#10;&#10;Description automatically generated">
            <a:extLst>
              <a:ext uri="{FF2B5EF4-FFF2-40B4-BE49-F238E27FC236}">
                <a16:creationId xmlns:a16="http://schemas.microsoft.com/office/drawing/2014/main" id="{401FD36A-62F6-349B-46A3-438949ECED6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94061" y="5968130"/>
            <a:ext cx="1149512" cy="817943"/>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69EC4019-6C37-1480-D33F-02B630F5761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65447" y="377700"/>
            <a:ext cx="4607220" cy="840691"/>
          </a:xfrm>
          <a:prstGeom prst="rect">
            <a:avLst/>
          </a:prstGeom>
        </p:spPr>
      </p:pic>
      <p:grpSp>
        <p:nvGrpSpPr>
          <p:cNvPr id="31" name="Group 30">
            <a:extLst>
              <a:ext uri="{FF2B5EF4-FFF2-40B4-BE49-F238E27FC236}">
                <a16:creationId xmlns:a16="http://schemas.microsoft.com/office/drawing/2014/main" id="{B2DEADC8-DAFD-28D3-BE59-C2FA17E45453}"/>
              </a:ext>
            </a:extLst>
          </p:cNvPr>
          <p:cNvGrpSpPr/>
          <p:nvPr/>
        </p:nvGrpSpPr>
        <p:grpSpPr>
          <a:xfrm>
            <a:off x="1901104" y="4238900"/>
            <a:ext cx="5544714" cy="325785"/>
            <a:chOff x="1419476" y="3428653"/>
            <a:chExt cx="4769640" cy="343304"/>
          </a:xfrm>
        </p:grpSpPr>
        <p:pic>
          <p:nvPicPr>
            <p:cNvPr id="22" name="Picture 21" descr="A black background with a black square&#10;&#10;Description automatically generated with medium confidence">
              <a:extLst>
                <a:ext uri="{FF2B5EF4-FFF2-40B4-BE49-F238E27FC236}">
                  <a16:creationId xmlns:a16="http://schemas.microsoft.com/office/drawing/2014/main" id="{1CCC36A3-0045-547B-FB25-0C6283CF381C}"/>
                </a:ext>
              </a:extLst>
            </p:cNvPr>
            <p:cNvPicPr>
              <a:picLocks noChangeAspect="1"/>
            </p:cNvPicPr>
            <p:nvPr/>
          </p:nvPicPr>
          <p:blipFill>
            <a:blip r:embed="rId11"/>
            <a:stretch>
              <a:fillRect/>
            </a:stretch>
          </p:blipFill>
          <p:spPr>
            <a:xfrm>
              <a:off x="1419476" y="3457439"/>
              <a:ext cx="1426521" cy="314518"/>
            </a:xfrm>
            <a:prstGeom prst="rect">
              <a:avLst/>
            </a:prstGeom>
          </p:spPr>
        </p:pic>
        <p:pic>
          <p:nvPicPr>
            <p:cNvPr id="23" name="Picture 22">
              <a:extLst>
                <a:ext uri="{FF2B5EF4-FFF2-40B4-BE49-F238E27FC236}">
                  <a16:creationId xmlns:a16="http://schemas.microsoft.com/office/drawing/2014/main" id="{7579139A-904E-283F-A0CB-4F66EC62AED3}"/>
                </a:ext>
              </a:extLst>
            </p:cNvPr>
            <p:cNvPicPr>
              <a:picLocks noChangeAspect="1"/>
            </p:cNvPicPr>
            <p:nvPr/>
          </p:nvPicPr>
          <p:blipFill>
            <a:blip r:embed="rId12"/>
            <a:srcRect/>
            <a:stretch/>
          </p:blipFill>
          <p:spPr>
            <a:xfrm>
              <a:off x="3074514" y="3439147"/>
              <a:ext cx="1424107" cy="314518"/>
            </a:xfrm>
            <a:prstGeom prst="rect">
              <a:avLst/>
            </a:prstGeom>
          </p:spPr>
        </p:pic>
        <p:pic>
          <p:nvPicPr>
            <p:cNvPr id="24" name="Picture 23">
              <a:extLst>
                <a:ext uri="{FF2B5EF4-FFF2-40B4-BE49-F238E27FC236}">
                  <a16:creationId xmlns:a16="http://schemas.microsoft.com/office/drawing/2014/main" id="{7AFA6408-C2E3-CE84-40E0-5E6A9F4389B4}"/>
                </a:ext>
              </a:extLst>
            </p:cNvPr>
            <p:cNvPicPr>
              <a:picLocks noChangeAspect="1"/>
            </p:cNvPicPr>
            <p:nvPr/>
          </p:nvPicPr>
          <p:blipFill>
            <a:blip r:embed="rId13"/>
            <a:srcRect/>
            <a:stretch/>
          </p:blipFill>
          <p:spPr>
            <a:xfrm>
              <a:off x="4758649" y="3428653"/>
              <a:ext cx="1430467" cy="315910"/>
            </a:xfrm>
            <a:prstGeom prst="rect">
              <a:avLst/>
            </a:prstGeom>
          </p:spPr>
        </p:pic>
      </p:grpSp>
      <p:grpSp>
        <p:nvGrpSpPr>
          <p:cNvPr id="32" name="Group 31">
            <a:extLst>
              <a:ext uri="{FF2B5EF4-FFF2-40B4-BE49-F238E27FC236}">
                <a16:creationId xmlns:a16="http://schemas.microsoft.com/office/drawing/2014/main" id="{A394026C-5B71-3732-A237-EA747F257430}"/>
              </a:ext>
            </a:extLst>
          </p:cNvPr>
          <p:cNvGrpSpPr/>
          <p:nvPr/>
        </p:nvGrpSpPr>
        <p:grpSpPr>
          <a:xfrm>
            <a:off x="2368130" y="4888808"/>
            <a:ext cx="3797804" cy="299789"/>
            <a:chOff x="3304593" y="3961630"/>
            <a:chExt cx="3266926" cy="315910"/>
          </a:xfrm>
        </p:grpSpPr>
        <p:pic>
          <p:nvPicPr>
            <p:cNvPr id="26" name="Picture 25">
              <a:extLst>
                <a:ext uri="{FF2B5EF4-FFF2-40B4-BE49-F238E27FC236}">
                  <a16:creationId xmlns:a16="http://schemas.microsoft.com/office/drawing/2014/main" id="{C3967E15-AF8F-8D54-A3BA-3D5746919EFD}"/>
                </a:ext>
              </a:extLst>
            </p:cNvPr>
            <p:cNvPicPr>
              <a:picLocks noChangeAspect="1"/>
            </p:cNvPicPr>
            <p:nvPr/>
          </p:nvPicPr>
          <p:blipFill>
            <a:blip r:embed="rId14"/>
            <a:srcRect/>
            <a:stretch/>
          </p:blipFill>
          <p:spPr>
            <a:xfrm>
              <a:off x="3304593" y="3961630"/>
              <a:ext cx="1573943" cy="314518"/>
            </a:xfrm>
            <a:prstGeom prst="rect">
              <a:avLst/>
            </a:prstGeom>
          </p:spPr>
        </p:pic>
        <p:pic>
          <p:nvPicPr>
            <p:cNvPr id="27" name="Picture 26">
              <a:extLst>
                <a:ext uri="{FF2B5EF4-FFF2-40B4-BE49-F238E27FC236}">
                  <a16:creationId xmlns:a16="http://schemas.microsoft.com/office/drawing/2014/main" id="{5D66924D-9C14-D1F3-B98C-A24B005FAD35}"/>
                </a:ext>
              </a:extLst>
            </p:cNvPr>
            <p:cNvPicPr>
              <a:picLocks noChangeAspect="1"/>
            </p:cNvPicPr>
            <p:nvPr/>
          </p:nvPicPr>
          <p:blipFill>
            <a:blip r:embed="rId15"/>
            <a:srcRect/>
            <a:stretch/>
          </p:blipFill>
          <p:spPr>
            <a:xfrm>
              <a:off x="5080239" y="3961630"/>
              <a:ext cx="1491280" cy="315910"/>
            </a:xfrm>
            <a:prstGeom prst="rect">
              <a:avLst/>
            </a:prstGeom>
          </p:spPr>
        </p:pic>
      </p:grpSp>
      <p:sp>
        <p:nvSpPr>
          <p:cNvPr id="34" name="TextBox 33">
            <a:extLst>
              <a:ext uri="{FF2B5EF4-FFF2-40B4-BE49-F238E27FC236}">
                <a16:creationId xmlns:a16="http://schemas.microsoft.com/office/drawing/2014/main" id="{D38ACFC4-F722-7F6F-24C5-5FFD2D98F9AE}"/>
              </a:ext>
            </a:extLst>
          </p:cNvPr>
          <p:cNvSpPr txBox="1"/>
          <p:nvPr/>
        </p:nvSpPr>
        <p:spPr>
          <a:xfrm>
            <a:off x="233399" y="1477235"/>
            <a:ext cx="7662249" cy="2352952"/>
          </a:xfrm>
          <a:prstGeom prst="rect">
            <a:avLst/>
          </a:prstGeom>
          <a:noFill/>
        </p:spPr>
        <p:txBody>
          <a:bodyPr wrap="square" rtlCol="0">
            <a:spAutoFit/>
          </a:bodyPr>
          <a:lstStyle/>
          <a:p>
            <a:pPr algn="ctr">
              <a:lnSpc>
                <a:spcPct val="150000"/>
              </a:lnSpc>
            </a:pPr>
            <a:r>
              <a:rPr lang="en-US" sz="2000"/>
              <a:t>We develop intuitive solutions for a wide variety of application challenges that industries face today. From </a:t>
            </a:r>
            <a:r>
              <a:rPr lang="en-US" sz="2000" err="1"/>
              <a:t>GracePort</a:t>
            </a:r>
            <a:r>
              <a:rPr lang="en-US" sz="2000"/>
              <a:t> panel interface connectors and </a:t>
            </a:r>
            <a:r>
              <a:rPr lang="en-US" sz="2000" err="1"/>
              <a:t>GracePESDs</a:t>
            </a:r>
            <a:r>
              <a:rPr lang="en-US" sz="2000"/>
              <a:t> voltage indicators/portals to </a:t>
            </a:r>
          </a:p>
          <a:p>
            <a:pPr algn="ctr">
              <a:lnSpc>
                <a:spcPct val="150000"/>
              </a:lnSpc>
            </a:pPr>
            <a:r>
              <a:rPr lang="en-US" sz="2000" err="1"/>
              <a:t>GraceSense</a:t>
            </a:r>
            <a:r>
              <a:rPr lang="en-US" sz="2000"/>
              <a:t> asset health monitoring. Grace is contributing </a:t>
            </a:r>
          </a:p>
          <a:p>
            <a:pPr algn="ctr">
              <a:lnSpc>
                <a:spcPct val="150000"/>
              </a:lnSpc>
            </a:pPr>
            <a:r>
              <a:rPr lang="en-US" sz="2000"/>
              <a:t>each day to safer, more productive, and brighter future.</a:t>
            </a:r>
          </a:p>
        </p:txBody>
      </p:sp>
    </p:spTree>
    <p:extLst>
      <p:ext uri="{BB962C8B-B14F-4D97-AF65-F5344CB8AC3E}">
        <p14:creationId xmlns:p14="http://schemas.microsoft.com/office/powerpoint/2010/main" val="34213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33A62-1F20-857A-B3D8-90AA9454F578}"/>
            </a:ext>
          </a:extLst>
        </p:cNvPr>
        <p:cNvGrpSpPr/>
        <p:nvPr/>
      </p:nvGrpSpPr>
      <p:grpSpPr>
        <a:xfrm>
          <a:off x="0" y="0"/>
          <a:ext cx="0" cy="0"/>
          <a:chOff x="0" y="0"/>
          <a:chExt cx="0" cy="0"/>
        </a:xfrm>
      </p:grpSpPr>
      <p:pic>
        <p:nvPicPr>
          <p:cNvPr id="114" name="Picture 113">
            <a:extLst>
              <a:ext uri="{FF2B5EF4-FFF2-40B4-BE49-F238E27FC236}">
                <a16:creationId xmlns:a16="http://schemas.microsoft.com/office/drawing/2014/main" id="{1C52E79A-3AF4-29A8-DDB2-37BBE0177246}"/>
              </a:ext>
            </a:extLst>
          </p:cNvPr>
          <p:cNvPicPr>
            <a:picLocks noChangeAspect="1"/>
          </p:cNvPicPr>
          <p:nvPr/>
        </p:nvPicPr>
        <p:blipFill>
          <a:blip r:embed="rId3">
            <a:extLst>
              <a:ext uri="{28A0092B-C50C-407E-A947-70E740481C1C}">
                <a14:useLocalDpi xmlns:a14="http://schemas.microsoft.com/office/drawing/2010/main" val="0"/>
              </a:ext>
            </a:extLst>
          </a:blip>
          <a:srcRect l="36457" t="26789" r="41287" b="31136"/>
          <a:stretch>
            <a:fillRect/>
          </a:stretch>
        </p:blipFill>
        <p:spPr>
          <a:xfrm>
            <a:off x="4040657" y="1403477"/>
            <a:ext cx="3130176" cy="5029887"/>
          </a:xfrm>
          <a:prstGeom prst="rect">
            <a:avLst/>
          </a:prstGeom>
        </p:spPr>
      </p:pic>
      <p:sp>
        <p:nvSpPr>
          <p:cNvPr id="2" name="Title 1">
            <a:extLst>
              <a:ext uri="{FF2B5EF4-FFF2-40B4-BE49-F238E27FC236}">
                <a16:creationId xmlns:a16="http://schemas.microsoft.com/office/drawing/2014/main" id="{69281765-EFBD-A8A5-B880-FC16595B6057}"/>
              </a:ext>
            </a:extLst>
          </p:cNvPr>
          <p:cNvSpPr>
            <a:spLocks noGrp="1"/>
          </p:cNvSpPr>
          <p:nvPr>
            <p:ph type="title"/>
          </p:nvPr>
        </p:nvSpPr>
        <p:spPr>
          <a:xfrm>
            <a:off x="369837" y="703705"/>
            <a:ext cx="10515600" cy="1009651"/>
          </a:xfrm>
        </p:spPr>
        <p:txBody>
          <a:bodyPr>
            <a:normAutofit/>
          </a:bodyPr>
          <a:lstStyle/>
          <a:p>
            <a:r>
              <a:rPr lang="en-US" err="1">
                <a:latin typeface="Arial Black" panose="020B0A04020102020204" pitchFamily="34" charset="0"/>
              </a:rPr>
              <a:t>ChekSafe</a:t>
            </a:r>
            <a:r>
              <a:rPr lang="en-US">
                <a:latin typeface="Arial Black" panose="020B0A04020102020204" pitchFamily="34" charset="0"/>
              </a:rPr>
              <a:t> Operation</a:t>
            </a:r>
          </a:p>
        </p:txBody>
      </p:sp>
      <p:sp>
        <p:nvSpPr>
          <p:cNvPr id="92" name="TextBox 91">
            <a:extLst>
              <a:ext uri="{FF2B5EF4-FFF2-40B4-BE49-F238E27FC236}">
                <a16:creationId xmlns:a16="http://schemas.microsoft.com/office/drawing/2014/main" id="{FB487038-07D4-1D4A-8833-357414037B88}"/>
              </a:ext>
            </a:extLst>
          </p:cNvPr>
          <p:cNvSpPr txBox="1"/>
          <p:nvPr/>
        </p:nvSpPr>
        <p:spPr>
          <a:xfrm>
            <a:off x="408985" y="2368503"/>
            <a:ext cx="4065955" cy="1384995"/>
          </a:xfrm>
          <a:prstGeom prst="rect">
            <a:avLst/>
          </a:prstGeom>
          <a:noFill/>
        </p:spPr>
        <p:txBody>
          <a:bodyPr wrap="square" rtlCol="0">
            <a:spAutoFit/>
          </a:bodyPr>
          <a:lstStyle/>
          <a:p>
            <a:r>
              <a:rPr lang="en-US" sz="2800" b="1"/>
              <a:t>Line Powered Phase Voltage Presence LED Pairs</a:t>
            </a:r>
          </a:p>
        </p:txBody>
      </p:sp>
      <p:sp>
        <p:nvSpPr>
          <p:cNvPr id="93" name="TextBox 92">
            <a:extLst>
              <a:ext uri="{FF2B5EF4-FFF2-40B4-BE49-F238E27FC236}">
                <a16:creationId xmlns:a16="http://schemas.microsoft.com/office/drawing/2014/main" id="{254790DC-F3C0-DD19-CD0F-35A51F5E72FE}"/>
              </a:ext>
            </a:extLst>
          </p:cNvPr>
          <p:cNvSpPr txBox="1"/>
          <p:nvPr/>
        </p:nvSpPr>
        <p:spPr>
          <a:xfrm>
            <a:off x="-44371" y="4497667"/>
            <a:ext cx="2767355" cy="523220"/>
          </a:xfrm>
          <a:prstGeom prst="rect">
            <a:avLst/>
          </a:prstGeom>
          <a:noFill/>
        </p:spPr>
        <p:txBody>
          <a:bodyPr wrap="square" rtlCol="0">
            <a:spAutoFit/>
          </a:bodyPr>
          <a:lstStyle/>
          <a:p>
            <a:pPr algn="r"/>
            <a:r>
              <a:rPr lang="en-US" sz="2800" b="1"/>
              <a:t>Charging</a:t>
            </a:r>
          </a:p>
        </p:txBody>
      </p:sp>
      <p:cxnSp>
        <p:nvCxnSpPr>
          <p:cNvPr id="94" name="Straight Arrow Connector 93">
            <a:extLst>
              <a:ext uri="{FF2B5EF4-FFF2-40B4-BE49-F238E27FC236}">
                <a16:creationId xmlns:a16="http://schemas.microsoft.com/office/drawing/2014/main" id="{37DB566D-C33E-AD10-5849-06D83974A1E4}"/>
              </a:ext>
            </a:extLst>
          </p:cNvPr>
          <p:cNvCxnSpPr>
            <a:cxnSpLocks/>
            <a:stCxn id="93" idx="3"/>
          </p:cNvCxnSpPr>
          <p:nvPr/>
        </p:nvCxnSpPr>
        <p:spPr>
          <a:xfrm flipV="1">
            <a:off x="2722984" y="4048760"/>
            <a:ext cx="1998549" cy="710517"/>
          </a:xfrm>
          <a:prstGeom prst="straightConnector1">
            <a:avLst/>
          </a:prstGeom>
          <a:ln w="38100" cap="rnd">
            <a:solidFill>
              <a:srgbClr val="FF7100"/>
            </a:solidFill>
            <a:headEnd type="none"/>
            <a:tailEnd type="stealth" w="med" len="lg"/>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F0EB6EEE-5C96-C85A-073D-49A2C9117D37}"/>
              </a:ext>
            </a:extLst>
          </p:cNvPr>
          <p:cNvCxnSpPr>
            <a:cxnSpLocks/>
          </p:cNvCxnSpPr>
          <p:nvPr/>
        </p:nvCxnSpPr>
        <p:spPr>
          <a:xfrm flipV="1">
            <a:off x="3807486" y="2753373"/>
            <a:ext cx="1255214" cy="348279"/>
          </a:xfrm>
          <a:prstGeom prst="straightConnector1">
            <a:avLst/>
          </a:prstGeom>
          <a:ln w="38100" cap="rnd">
            <a:solidFill>
              <a:srgbClr val="FF7100"/>
            </a:solidFill>
            <a:headEnd type="none"/>
            <a:tailEnd type="stealth" w="med" len="lg"/>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78EF9517-A4F0-79D8-D0B8-93B9FECCC5C4}"/>
              </a:ext>
            </a:extLst>
          </p:cNvPr>
          <p:cNvSpPr txBox="1"/>
          <p:nvPr/>
        </p:nvSpPr>
        <p:spPr>
          <a:xfrm>
            <a:off x="7891384" y="3587095"/>
            <a:ext cx="3989311" cy="461665"/>
          </a:xfrm>
          <a:prstGeom prst="rect">
            <a:avLst/>
          </a:prstGeom>
          <a:noFill/>
        </p:spPr>
        <p:txBody>
          <a:bodyPr wrap="square" rtlCol="0">
            <a:spAutoFit/>
          </a:bodyPr>
          <a:lstStyle/>
          <a:p>
            <a:r>
              <a:rPr lang="en-US" sz="2400" b="1">
                <a:highlight>
                  <a:srgbClr val="00FF00"/>
                </a:highlight>
              </a:rPr>
              <a:t>DE ENERGIZED </a:t>
            </a:r>
            <a:r>
              <a:rPr lang="en-US" sz="2400" b="1"/>
              <a:t>(&lt;3V RMS) </a:t>
            </a:r>
          </a:p>
        </p:txBody>
      </p:sp>
      <p:sp>
        <p:nvSpPr>
          <p:cNvPr id="100" name="TextBox 99">
            <a:extLst>
              <a:ext uri="{FF2B5EF4-FFF2-40B4-BE49-F238E27FC236}">
                <a16:creationId xmlns:a16="http://schemas.microsoft.com/office/drawing/2014/main" id="{E7F6B210-D4BA-0832-A0C3-D318EB0895CC}"/>
              </a:ext>
            </a:extLst>
          </p:cNvPr>
          <p:cNvSpPr txBox="1"/>
          <p:nvPr/>
        </p:nvSpPr>
        <p:spPr>
          <a:xfrm>
            <a:off x="7891384" y="5223690"/>
            <a:ext cx="3588885" cy="461665"/>
          </a:xfrm>
          <a:prstGeom prst="rect">
            <a:avLst/>
          </a:prstGeom>
          <a:noFill/>
        </p:spPr>
        <p:txBody>
          <a:bodyPr wrap="square" rtlCol="0">
            <a:spAutoFit/>
          </a:bodyPr>
          <a:lstStyle/>
          <a:p>
            <a:r>
              <a:rPr lang="en-US" sz="2400" b="1"/>
              <a:t>TEST Pushbutton</a:t>
            </a:r>
          </a:p>
        </p:txBody>
      </p:sp>
      <p:sp>
        <p:nvSpPr>
          <p:cNvPr id="101" name="TextBox 100">
            <a:extLst>
              <a:ext uri="{FF2B5EF4-FFF2-40B4-BE49-F238E27FC236}">
                <a16:creationId xmlns:a16="http://schemas.microsoft.com/office/drawing/2014/main" id="{BD98B769-8223-B487-93B1-288C6B223A67}"/>
              </a:ext>
            </a:extLst>
          </p:cNvPr>
          <p:cNvSpPr txBox="1"/>
          <p:nvPr/>
        </p:nvSpPr>
        <p:spPr>
          <a:xfrm>
            <a:off x="7891384" y="4313659"/>
            <a:ext cx="3545961" cy="461665"/>
          </a:xfrm>
          <a:prstGeom prst="rect">
            <a:avLst/>
          </a:prstGeom>
          <a:noFill/>
        </p:spPr>
        <p:txBody>
          <a:bodyPr wrap="square" rtlCol="0">
            <a:spAutoFit/>
          </a:bodyPr>
          <a:lstStyle/>
          <a:p>
            <a:r>
              <a:rPr lang="en-US" sz="2400" b="1"/>
              <a:t>Low Charge-TEST Disabled</a:t>
            </a:r>
          </a:p>
        </p:txBody>
      </p:sp>
      <p:cxnSp>
        <p:nvCxnSpPr>
          <p:cNvPr id="102" name="Straight Arrow Connector 101">
            <a:extLst>
              <a:ext uri="{FF2B5EF4-FFF2-40B4-BE49-F238E27FC236}">
                <a16:creationId xmlns:a16="http://schemas.microsoft.com/office/drawing/2014/main" id="{1F5044D0-4897-D1B1-B75E-E777C38A7F0A}"/>
              </a:ext>
            </a:extLst>
          </p:cNvPr>
          <p:cNvCxnSpPr>
            <a:cxnSpLocks/>
            <a:stCxn id="106" idx="1"/>
          </p:cNvCxnSpPr>
          <p:nvPr/>
        </p:nvCxnSpPr>
        <p:spPr>
          <a:xfrm flipH="1">
            <a:off x="5652746" y="2191827"/>
            <a:ext cx="2244767" cy="797272"/>
          </a:xfrm>
          <a:prstGeom prst="straightConnector1">
            <a:avLst/>
          </a:prstGeom>
          <a:ln w="38100">
            <a:solidFill>
              <a:srgbClr val="FF7100"/>
            </a:solidFill>
            <a:headEnd type="none"/>
            <a:tailEnd type="stealth" w="med" len="lg"/>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93F28384-4356-0027-1512-3B06F5488E78}"/>
              </a:ext>
            </a:extLst>
          </p:cNvPr>
          <p:cNvCxnSpPr>
            <a:cxnSpLocks/>
            <a:stCxn id="99" idx="1"/>
          </p:cNvCxnSpPr>
          <p:nvPr/>
        </p:nvCxnSpPr>
        <p:spPr>
          <a:xfrm flipH="1">
            <a:off x="5652746" y="3817928"/>
            <a:ext cx="2238638" cy="77532"/>
          </a:xfrm>
          <a:prstGeom prst="straightConnector1">
            <a:avLst/>
          </a:prstGeom>
          <a:ln w="38100">
            <a:solidFill>
              <a:srgbClr val="FF7100"/>
            </a:solidFill>
            <a:headEnd type="none"/>
            <a:tailEnd type="stealth" w="med" len="lg"/>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54BDCD3A-232E-596A-1929-AB5BB35809EA}"/>
              </a:ext>
            </a:extLst>
          </p:cNvPr>
          <p:cNvCxnSpPr>
            <a:cxnSpLocks/>
            <a:stCxn id="108" idx="1"/>
          </p:cNvCxnSpPr>
          <p:nvPr/>
        </p:nvCxnSpPr>
        <p:spPr>
          <a:xfrm flipH="1">
            <a:off x="5652746" y="3103840"/>
            <a:ext cx="2238638" cy="344778"/>
          </a:xfrm>
          <a:prstGeom prst="straightConnector1">
            <a:avLst/>
          </a:prstGeom>
          <a:ln w="38100">
            <a:solidFill>
              <a:srgbClr val="FF7100"/>
            </a:solidFill>
            <a:headEnd type="none"/>
            <a:tailEnd type="stealth" w="med" len="lg"/>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C443B66A-EB21-0E50-F621-F322081F86B9}"/>
              </a:ext>
            </a:extLst>
          </p:cNvPr>
          <p:cNvCxnSpPr>
            <a:cxnSpLocks/>
            <a:stCxn id="100" idx="1"/>
          </p:cNvCxnSpPr>
          <p:nvPr/>
        </p:nvCxnSpPr>
        <p:spPr>
          <a:xfrm flipH="1" flipV="1">
            <a:off x="5704969" y="4941155"/>
            <a:ext cx="2186415" cy="513368"/>
          </a:xfrm>
          <a:prstGeom prst="straightConnector1">
            <a:avLst/>
          </a:prstGeom>
          <a:ln w="38100">
            <a:solidFill>
              <a:srgbClr val="FF7100"/>
            </a:solidFill>
            <a:headEnd type="none"/>
            <a:tailEnd type="stealth" w="med" len="lg"/>
          </a:ln>
        </p:spPr>
        <p:style>
          <a:lnRef idx="1">
            <a:schemeClr val="accent1"/>
          </a:lnRef>
          <a:fillRef idx="0">
            <a:schemeClr val="accent1"/>
          </a:fillRef>
          <a:effectRef idx="0">
            <a:schemeClr val="accent1"/>
          </a:effectRef>
          <a:fontRef idx="minor">
            <a:schemeClr val="tx1"/>
          </a:fontRef>
        </p:style>
      </p:cxnSp>
      <p:sp>
        <p:nvSpPr>
          <p:cNvPr id="106" name="TextBox 105">
            <a:extLst>
              <a:ext uri="{FF2B5EF4-FFF2-40B4-BE49-F238E27FC236}">
                <a16:creationId xmlns:a16="http://schemas.microsoft.com/office/drawing/2014/main" id="{858FB084-51C1-D765-9EB6-94548C8E36B2}"/>
              </a:ext>
            </a:extLst>
          </p:cNvPr>
          <p:cNvSpPr txBox="1"/>
          <p:nvPr/>
        </p:nvSpPr>
        <p:spPr>
          <a:xfrm>
            <a:off x="7897513" y="1776328"/>
            <a:ext cx="3359318" cy="830997"/>
          </a:xfrm>
          <a:prstGeom prst="rect">
            <a:avLst/>
          </a:prstGeom>
          <a:noFill/>
        </p:spPr>
        <p:txBody>
          <a:bodyPr wrap="square" rtlCol="0">
            <a:spAutoFit/>
          </a:bodyPr>
          <a:lstStyle/>
          <a:p>
            <a:r>
              <a:rPr lang="en-US" sz="2400" b="1"/>
              <a:t>Hazardous Voltage</a:t>
            </a:r>
          </a:p>
          <a:p>
            <a:r>
              <a:rPr lang="en-US" sz="2400" b="1">
                <a:highlight>
                  <a:srgbClr val="FF0000"/>
                </a:highlight>
              </a:rPr>
              <a:t>RED LED &gt; 20V</a:t>
            </a:r>
          </a:p>
        </p:txBody>
      </p:sp>
      <p:cxnSp>
        <p:nvCxnSpPr>
          <p:cNvPr id="107" name="Straight Arrow Connector 106">
            <a:extLst>
              <a:ext uri="{FF2B5EF4-FFF2-40B4-BE49-F238E27FC236}">
                <a16:creationId xmlns:a16="http://schemas.microsoft.com/office/drawing/2014/main" id="{047938FD-AC44-4913-15D1-774C08D53B1E}"/>
              </a:ext>
            </a:extLst>
          </p:cNvPr>
          <p:cNvCxnSpPr>
            <a:cxnSpLocks/>
            <a:stCxn id="101" idx="1"/>
          </p:cNvCxnSpPr>
          <p:nvPr/>
        </p:nvCxnSpPr>
        <p:spPr>
          <a:xfrm flipH="1" flipV="1">
            <a:off x="6416842" y="4048760"/>
            <a:ext cx="1474542" cy="495732"/>
          </a:xfrm>
          <a:prstGeom prst="straightConnector1">
            <a:avLst/>
          </a:prstGeom>
          <a:ln w="38100">
            <a:solidFill>
              <a:srgbClr val="FF7100"/>
            </a:solidFill>
            <a:headEnd type="none"/>
            <a:tailEnd type="stealth" w="med" len="lg"/>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2F7AE27A-07F3-799B-147F-A2DB97843BFD}"/>
              </a:ext>
            </a:extLst>
          </p:cNvPr>
          <p:cNvSpPr txBox="1"/>
          <p:nvPr/>
        </p:nvSpPr>
        <p:spPr>
          <a:xfrm>
            <a:off x="7891384" y="2873007"/>
            <a:ext cx="3943854" cy="461665"/>
          </a:xfrm>
          <a:prstGeom prst="rect">
            <a:avLst/>
          </a:prstGeom>
          <a:noFill/>
        </p:spPr>
        <p:txBody>
          <a:bodyPr wrap="square" rtlCol="0">
            <a:spAutoFit/>
          </a:bodyPr>
          <a:lstStyle/>
          <a:p>
            <a:r>
              <a:rPr lang="en-US" sz="2400" b="1">
                <a:highlight>
                  <a:srgbClr val="FFFF00"/>
                </a:highlight>
              </a:rPr>
              <a:t>CAUTION</a:t>
            </a:r>
            <a:r>
              <a:rPr lang="en-US" sz="2400" b="1"/>
              <a:t> (&gt;3V RMS to ~20V) </a:t>
            </a:r>
          </a:p>
        </p:txBody>
      </p:sp>
    </p:spTree>
    <p:extLst>
      <p:ext uri="{BB962C8B-B14F-4D97-AF65-F5344CB8AC3E}">
        <p14:creationId xmlns:p14="http://schemas.microsoft.com/office/powerpoint/2010/main" val="2671689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3AFDC-0344-B239-689E-71F2AB89C8C8}"/>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61F2BA78-02E3-B9D7-5D70-A1CD90FC4BE7}"/>
              </a:ext>
            </a:extLst>
          </p:cNvPr>
          <p:cNvGrpSpPr/>
          <p:nvPr/>
        </p:nvGrpSpPr>
        <p:grpSpPr>
          <a:xfrm rot="20785581">
            <a:off x="1332887" y="1715970"/>
            <a:ext cx="5562444" cy="4175715"/>
            <a:chOff x="820586" y="1785634"/>
            <a:chExt cx="10548702" cy="8605720"/>
          </a:xfrm>
        </p:grpSpPr>
        <p:pic>
          <p:nvPicPr>
            <p:cNvPr id="4" name="Picture 3">
              <a:extLst>
                <a:ext uri="{FF2B5EF4-FFF2-40B4-BE49-F238E27FC236}">
                  <a16:creationId xmlns:a16="http://schemas.microsoft.com/office/drawing/2014/main" id="{FB40E742-71D2-0D17-F5C1-01FD0959BC1A}"/>
                </a:ext>
              </a:extLst>
            </p:cNvPr>
            <p:cNvPicPr>
              <a:picLocks noChangeAspect="1"/>
            </p:cNvPicPr>
            <p:nvPr/>
          </p:nvPicPr>
          <p:blipFill>
            <a:blip r:embed="rId3"/>
            <a:srcRect l="5008" t="7428" b="2903"/>
            <a:stretch>
              <a:fillRect/>
            </a:stretch>
          </p:blipFill>
          <p:spPr>
            <a:xfrm>
              <a:off x="1146496" y="1785634"/>
              <a:ext cx="10222792" cy="8605720"/>
            </a:xfrm>
            <a:prstGeom prst="rect">
              <a:avLst/>
            </a:prstGeom>
          </p:spPr>
        </p:pic>
        <p:pic>
          <p:nvPicPr>
            <p:cNvPr id="10" name="Picture 9" descr="A black screen with a black background&#10;&#10;AI-generated content may be incorrect.">
              <a:extLst>
                <a:ext uri="{FF2B5EF4-FFF2-40B4-BE49-F238E27FC236}">
                  <a16:creationId xmlns:a16="http://schemas.microsoft.com/office/drawing/2014/main" id="{705C9D32-2149-CDE8-7A64-C00CA23A49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739716">
              <a:off x="820586" y="2422204"/>
              <a:ext cx="3768782" cy="5501748"/>
            </a:xfrm>
            <a:prstGeom prst="rect">
              <a:avLst/>
            </a:prstGeom>
          </p:spPr>
        </p:pic>
        <p:sp>
          <p:nvSpPr>
            <p:cNvPr id="6" name="Freeform 23">
              <a:extLst>
                <a:ext uri="{FF2B5EF4-FFF2-40B4-BE49-F238E27FC236}">
                  <a16:creationId xmlns:a16="http://schemas.microsoft.com/office/drawing/2014/main" id="{8AFA0C1E-5142-EA97-A9BD-E57A4FFDF8B8}"/>
                </a:ext>
              </a:extLst>
            </p:cNvPr>
            <p:cNvSpPr/>
            <p:nvPr/>
          </p:nvSpPr>
          <p:spPr>
            <a:xfrm rot="19192128">
              <a:off x="5214689" y="3254703"/>
              <a:ext cx="2834645" cy="328548"/>
            </a:xfrm>
            <a:custGeom>
              <a:avLst/>
              <a:gdLst>
                <a:gd name="connsiteX0" fmla="*/ 0 w 4632761"/>
                <a:gd name="connsiteY0" fmla="*/ 0 h 5967664"/>
                <a:gd name="connsiteX1" fmla="*/ 4547936 w 4632761"/>
                <a:gd name="connsiteY1" fmla="*/ 3056021 h 5967664"/>
                <a:gd name="connsiteX2" fmla="*/ 2526631 w 4632761"/>
                <a:gd name="connsiteY2" fmla="*/ 5967664 h 5967664"/>
                <a:gd name="connsiteX0" fmla="*/ 3966238 w 6630887"/>
                <a:gd name="connsiteY0" fmla="*/ 0 h 5967664"/>
                <a:gd name="connsiteX1" fmla="*/ 19879 w 6630887"/>
                <a:gd name="connsiteY1" fmla="*/ 1708484 h 5967664"/>
                <a:gd name="connsiteX2" fmla="*/ 6492869 w 6630887"/>
                <a:gd name="connsiteY2" fmla="*/ 5967664 h 5967664"/>
                <a:gd name="connsiteX0" fmla="*/ 5574603 w 6627020"/>
                <a:gd name="connsiteY0" fmla="*/ 0 h 5606717"/>
                <a:gd name="connsiteX1" fmla="*/ 16012 w 6627020"/>
                <a:gd name="connsiteY1" fmla="*/ 1347537 h 5606717"/>
                <a:gd name="connsiteX2" fmla="*/ 6489002 w 6627020"/>
                <a:gd name="connsiteY2" fmla="*/ 5606717 h 5606717"/>
                <a:gd name="connsiteX0" fmla="*/ 5581887 w 6634304"/>
                <a:gd name="connsiteY0" fmla="*/ 132462 h 5739179"/>
                <a:gd name="connsiteX1" fmla="*/ 23296 w 6634304"/>
                <a:gd name="connsiteY1" fmla="*/ 1479999 h 5739179"/>
                <a:gd name="connsiteX2" fmla="*/ 6496286 w 6634304"/>
                <a:gd name="connsiteY2" fmla="*/ 5739179 h 5739179"/>
                <a:gd name="connsiteX0" fmla="*/ 7676149 w 7676149"/>
                <a:gd name="connsiteY0" fmla="*/ 132462 h 4560085"/>
                <a:gd name="connsiteX1" fmla="*/ 2117558 w 7676149"/>
                <a:gd name="connsiteY1" fmla="*/ 1479999 h 4560085"/>
                <a:gd name="connsiteX2" fmla="*/ 0 w 7676149"/>
                <a:gd name="connsiteY2" fmla="*/ 4560085 h 4560085"/>
                <a:gd name="connsiteX0" fmla="*/ 8518360 w 8518360"/>
                <a:gd name="connsiteY0" fmla="*/ 266984 h 3972713"/>
                <a:gd name="connsiteX1" fmla="*/ 2117558 w 8518360"/>
                <a:gd name="connsiteY1" fmla="*/ 892627 h 3972713"/>
                <a:gd name="connsiteX2" fmla="*/ 0 w 8518360"/>
                <a:gd name="connsiteY2" fmla="*/ 3972713 h 3972713"/>
                <a:gd name="connsiteX0" fmla="*/ 8518360 w 8518360"/>
                <a:gd name="connsiteY0" fmla="*/ 309379 h 4015108"/>
                <a:gd name="connsiteX1" fmla="*/ 2117558 w 8518360"/>
                <a:gd name="connsiteY1" fmla="*/ 935022 h 4015108"/>
                <a:gd name="connsiteX2" fmla="*/ 0 w 8518360"/>
                <a:gd name="connsiteY2" fmla="*/ 4015108 h 4015108"/>
                <a:gd name="connsiteX0" fmla="*/ 8518360 w 8518360"/>
                <a:gd name="connsiteY0" fmla="*/ 488279 h 4194008"/>
                <a:gd name="connsiteX1" fmla="*/ 2117558 w 8518360"/>
                <a:gd name="connsiteY1" fmla="*/ 1113922 h 4194008"/>
                <a:gd name="connsiteX2" fmla="*/ 0 w 8518360"/>
                <a:gd name="connsiteY2" fmla="*/ 4194008 h 4194008"/>
                <a:gd name="connsiteX0" fmla="*/ 6400802 w 6400802"/>
                <a:gd name="connsiteY0" fmla="*/ 488279 h 1113922"/>
                <a:gd name="connsiteX1" fmla="*/ 0 w 6400802"/>
                <a:gd name="connsiteY1" fmla="*/ 1113922 h 1113922"/>
                <a:gd name="connsiteX0" fmla="*/ 6400802 w 6400802"/>
                <a:gd name="connsiteY0" fmla="*/ 634728 h 1260371"/>
                <a:gd name="connsiteX1" fmla="*/ 0 w 6400802"/>
                <a:gd name="connsiteY1" fmla="*/ 1260371 h 1260371"/>
                <a:gd name="connsiteX0" fmla="*/ 6224172 w 6224172"/>
                <a:gd name="connsiteY0" fmla="*/ 643497 h 1247865"/>
                <a:gd name="connsiteX1" fmla="*/ 0 w 6224172"/>
                <a:gd name="connsiteY1" fmla="*/ 1247865 h 1247865"/>
                <a:gd name="connsiteX0" fmla="*/ 6224172 w 6224172"/>
                <a:gd name="connsiteY0" fmla="*/ 486225 h 1090593"/>
                <a:gd name="connsiteX1" fmla="*/ 0 w 6224172"/>
                <a:gd name="connsiteY1" fmla="*/ 1090593 h 1090593"/>
                <a:gd name="connsiteX0" fmla="*/ 6224172 w 6224172"/>
                <a:gd name="connsiteY0" fmla="*/ 274236 h 878604"/>
                <a:gd name="connsiteX1" fmla="*/ 0 w 6224172"/>
                <a:gd name="connsiteY1" fmla="*/ 878604 h 878604"/>
                <a:gd name="connsiteX0" fmla="*/ 4618944 w 4869069"/>
                <a:gd name="connsiteY0" fmla="*/ 514202 h 610938"/>
                <a:gd name="connsiteX1" fmla="*/ 0 w 4869069"/>
                <a:gd name="connsiteY1" fmla="*/ 610938 h 610938"/>
                <a:gd name="connsiteX0" fmla="*/ 4618944 w 4618943"/>
                <a:gd name="connsiteY0" fmla="*/ 265113 h 361849"/>
                <a:gd name="connsiteX1" fmla="*/ 0 w 4618943"/>
                <a:gd name="connsiteY1" fmla="*/ 361849 h 361849"/>
                <a:gd name="connsiteX0" fmla="*/ 4757009 w 4757010"/>
                <a:gd name="connsiteY0" fmla="*/ 289946 h 327118"/>
                <a:gd name="connsiteX1" fmla="*/ 0 w 4757010"/>
                <a:gd name="connsiteY1" fmla="*/ 327118 h 327118"/>
                <a:gd name="connsiteX0" fmla="*/ 4786507 w 4786506"/>
                <a:gd name="connsiteY0" fmla="*/ 259430 h 370906"/>
                <a:gd name="connsiteX1" fmla="*/ 1 w 4786506"/>
                <a:gd name="connsiteY1" fmla="*/ 370906 h 370906"/>
                <a:gd name="connsiteX0" fmla="*/ 4825109 w 4825110"/>
                <a:gd name="connsiteY0" fmla="*/ 280563 h 339390"/>
                <a:gd name="connsiteX1" fmla="*/ -1 w 4825110"/>
                <a:gd name="connsiteY1" fmla="*/ 339390 h 339390"/>
                <a:gd name="connsiteX0" fmla="*/ 4825111 w 4825110"/>
                <a:gd name="connsiteY0" fmla="*/ 269721 h 328548"/>
                <a:gd name="connsiteX1" fmla="*/ 1 w 4825110"/>
                <a:gd name="connsiteY1" fmla="*/ 328548 h 328548"/>
              </a:gdLst>
              <a:ahLst/>
              <a:cxnLst>
                <a:cxn ang="0">
                  <a:pos x="connsiteX0" y="connsiteY0"/>
                </a:cxn>
                <a:cxn ang="0">
                  <a:pos x="connsiteX1" y="connsiteY1"/>
                </a:cxn>
              </a:cxnLst>
              <a:rect l="l" t="t" r="r" b="b"/>
              <a:pathLst>
                <a:path w="4825110" h="328548">
                  <a:moveTo>
                    <a:pt x="4825111" y="269721"/>
                  </a:moveTo>
                  <a:cubicBezTo>
                    <a:pt x="4677347" y="-165225"/>
                    <a:pt x="4806094" y="-21366"/>
                    <a:pt x="1" y="328548"/>
                  </a:cubicBezTo>
                </a:path>
              </a:pathLst>
            </a:custGeom>
            <a:noFill/>
            <a:ln w="130175" cap="sq">
              <a:solidFill>
                <a:schemeClr val="tx1">
                  <a:lumMod val="50000"/>
                  <a:lumOff val="50000"/>
                </a:schemeClr>
              </a:solidFill>
              <a:beve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26">
              <a:extLst>
                <a:ext uri="{FF2B5EF4-FFF2-40B4-BE49-F238E27FC236}">
                  <a16:creationId xmlns:a16="http://schemas.microsoft.com/office/drawing/2014/main" id="{096C9352-DD16-75AF-DA20-B39B3310468C}"/>
                </a:ext>
              </a:extLst>
            </p:cNvPr>
            <p:cNvSpPr/>
            <p:nvPr/>
          </p:nvSpPr>
          <p:spPr>
            <a:xfrm rot="19192128">
              <a:off x="5929025" y="4132542"/>
              <a:ext cx="1159146" cy="959383"/>
            </a:xfrm>
            <a:custGeom>
              <a:avLst/>
              <a:gdLst>
                <a:gd name="connsiteX0" fmla="*/ 0 w 4632761"/>
                <a:gd name="connsiteY0" fmla="*/ 0 h 5967664"/>
                <a:gd name="connsiteX1" fmla="*/ 4547936 w 4632761"/>
                <a:gd name="connsiteY1" fmla="*/ 3056021 h 5967664"/>
                <a:gd name="connsiteX2" fmla="*/ 2526631 w 4632761"/>
                <a:gd name="connsiteY2" fmla="*/ 5967664 h 5967664"/>
                <a:gd name="connsiteX0" fmla="*/ 3966238 w 6630887"/>
                <a:gd name="connsiteY0" fmla="*/ 0 h 5967664"/>
                <a:gd name="connsiteX1" fmla="*/ 19879 w 6630887"/>
                <a:gd name="connsiteY1" fmla="*/ 1708484 h 5967664"/>
                <a:gd name="connsiteX2" fmla="*/ 6492869 w 6630887"/>
                <a:gd name="connsiteY2" fmla="*/ 5967664 h 5967664"/>
                <a:gd name="connsiteX0" fmla="*/ 5574603 w 6627020"/>
                <a:gd name="connsiteY0" fmla="*/ 0 h 5606717"/>
                <a:gd name="connsiteX1" fmla="*/ 16012 w 6627020"/>
                <a:gd name="connsiteY1" fmla="*/ 1347537 h 5606717"/>
                <a:gd name="connsiteX2" fmla="*/ 6489002 w 6627020"/>
                <a:gd name="connsiteY2" fmla="*/ 5606717 h 5606717"/>
                <a:gd name="connsiteX0" fmla="*/ 5581887 w 6634304"/>
                <a:gd name="connsiteY0" fmla="*/ 132462 h 5739179"/>
                <a:gd name="connsiteX1" fmla="*/ 23296 w 6634304"/>
                <a:gd name="connsiteY1" fmla="*/ 1479999 h 5739179"/>
                <a:gd name="connsiteX2" fmla="*/ 6496286 w 6634304"/>
                <a:gd name="connsiteY2" fmla="*/ 5739179 h 5739179"/>
                <a:gd name="connsiteX0" fmla="*/ 7676149 w 7676149"/>
                <a:gd name="connsiteY0" fmla="*/ 132462 h 4560085"/>
                <a:gd name="connsiteX1" fmla="*/ 2117558 w 7676149"/>
                <a:gd name="connsiteY1" fmla="*/ 1479999 h 4560085"/>
                <a:gd name="connsiteX2" fmla="*/ 0 w 7676149"/>
                <a:gd name="connsiteY2" fmla="*/ 4560085 h 4560085"/>
                <a:gd name="connsiteX0" fmla="*/ 8518360 w 8518360"/>
                <a:gd name="connsiteY0" fmla="*/ 266984 h 3972713"/>
                <a:gd name="connsiteX1" fmla="*/ 2117558 w 8518360"/>
                <a:gd name="connsiteY1" fmla="*/ 892627 h 3972713"/>
                <a:gd name="connsiteX2" fmla="*/ 0 w 8518360"/>
                <a:gd name="connsiteY2" fmla="*/ 3972713 h 3972713"/>
                <a:gd name="connsiteX0" fmla="*/ 8518360 w 8518360"/>
                <a:gd name="connsiteY0" fmla="*/ 309379 h 4015108"/>
                <a:gd name="connsiteX1" fmla="*/ 2117558 w 8518360"/>
                <a:gd name="connsiteY1" fmla="*/ 935022 h 4015108"/>
                <a:gd name="connsiteX2" fmla="*/ 0 w 8518360"/>
                <a:gd name="connsiteY2" fmla="*/ 4015108 h 4015108"/>
                <a:gd name="connsiteX0" fmla="*/ 8518360 w 8518360"/>
                <a:gd name="connsiteY0" fmla="*/ 488279 h 4194008"/>
                <a:gd name="connsiteX1" fmla="*/ 2117558 w 8518360"/>
                <a:gd name="connsiteY1" fmla="*/ 1113922 h 4194008"/>
                <a:gd name="connsiteX2" fmla="*/ 0 w 8518360"/>
                <a:gd name="connsiteY2" fmla="*/ 4194008 h 4194008"/>
                <a:gd name="connsiteX0" fmla="*/ 6400802 w 6400802"/>
                <a:gd name="connsiteY0" fmla="*/ 488279 h 1113922"/>
                <a:gd name="connsiteX1" fmla="*/ 0 w 6400802"/>
                <a:gd name="connsiteY1" fmla="*/ 1113922 h 1113922"/>
                <a:gd name="connsiteX0" fmla="*/ 6400802 w 6400802"/>
                <a:gd name="connsiteY0" fmla="*/ 634728 h 1260371"/>
                <a:gd name="connsiteX1" fmla="*/ 0 w 6400802"/>
                <a:gd name="connsiteY1" fmla="*/ 1260371 h 1260371"/>
                <a:gd name="connsiteX0" fmla="*/ 6224172 w 6224172"/>
                <a:gd name="connsiteY0" fmla="*/ 643497 h 1247865"/>
                <a:gd name="connsiteX1" fmla="*/ 0 w 6224172"/>
                <a:gd name="connsiteY1" fmla="*/ 1247865 h 1247865"/>
                <a:gd name="connsiteX0" fmla="*/ 6224172 w 6224172"/>
                <a:gd name="connsiteY0" fmla="*/ 486225 h 1090593"/>
                <a:gd name="connsiteX1" fmla="*/ 0 w 6224172"/>
                <a:gd name="connsiteY1" fmla="*/ 1090593 h 1090593"/>
                <a:gd name="connsiteX0" fmla="*/ 6224172 w 6224172"/>
                <a:gd name="connsiteY0" fmla="*/ 274236 h 878604"/>
                <a:gd name="connsiteX1" fmla="*/ 0 w 6224172"/>
                <a:gd name="connsiteY1" fmla="*/ 878604 h 878604"/>
                <a:gd name="connsiteX0" fmla="*/ 4618944 w 4869069"/>
                <a:gd name="connsiteY0" fmla="*/ 514202 h 610938"/>
                <a:gd name="connsiteX1" fmla="*/ 0 w 4869069"/>
                <a:gd name="connsiteY1" fmla="*/ 610938 h 610938"/>
                <a:gd name="connsiteX0" fmla="*/ 4618944 w 4618943"/>
                <a:gd name="connsiteY0" fmla="*/ 265113 h 361849"/>
                <a:gd name="connsiteX1" fmla="*/ 0 w 4618943"/>
                <a:gd name="connsiteY1" fmla="*/ 361849 h 361849"/>
                <a:gd name="connsiteX0" fmla="*/ 4757009 w 4757010"/>
                <a:gd name="connsiteY0" fmla="*/ 289946 h 327118"/>
                <a:gd name="connsiteX1" fmla="*/ 0 w 4757010"/>
                <a:gd name="connsiteY1" fmla="*/ 327118 h 327118"/>
                <a:gd name="connsiteX0" fmla="*/ 4786507 w 4786506"/>
                <a:gd name="connsiteY0" fmla="*/ 259430 h 370906"/>
                <a:gd name="connsiteX1" fmla="*/ 1 w 4786506"/>
                <a:gd name="connsiteY1" fmla="*/ 370906 h 370906"/>
                <a:gd name="connsiteX0" fmla="*/ 4786505 w 4786506"/>
                <a:gd name="connsiteY0" fmla="*/ 565270 h 676746"/>
                <a:gd name="connsiteX1" fmla="*/ -1 w 4786506"/>
                <a:gd name="connsiteY1" fmla="*/ 676746 h 676746"/>
                <a:gd name="connsiteX0" fmla="*/ 1907184 w 2395009"/>
                <a:gd name="connsiteY0" fmla="*/ 1102882 h 1102882"/>
                <a:gd name="connsiteX1" fmla="*/ 0 w 2395009"/>
                <a:gd name="connsiteY1" fmla="*/ 185913 h 1102882"/>
                <a:gd name="connsiteX0" fmla="*/ 1907184 w 1907183"/>
                <a:gd name="connsiteY0" fmla="*/ 949101 h 949101"/>
                <a:gd name="connsiteX1" fmla="*/ 0 w 1907183"/>
                <a:gd name="connsiteY1" fmla="*/ 32132 h 949101"/>
                <a:gd name="connsiteX0" fmla="*/ 1907184 w 1907185"/>
                <a:gd name="connsiteY0" fmla="*/ 954424 h 954424"/>
                <a:gd name="connsiteX1" fmla="*/ 0 w 1907185"/>
                <a:gd name="connsiteY1" fmla="*/ 37455 h 954424"/>
                <a:gd name="connsiteX0" fmla="*/ 1907184 w 1907183"/>
                <a:gd name="connsiteY0" fmla="*/ 978607 h 978607"/>
                <a:gd name="connsiteX1" fmla="*/ 0 w 1907183"/>
                <a:gd name="connsiteY1" fmla="*/ 61638 h 978607"/>
                <a:gd name="connsiteX0" fmla="*/ 1907184 w 1907185"/>
                <a:gd name="connsiteY0" fmla="*/ 959383 h 959383"/>
                <a:gd name="connsiteX1" fmla="*/ 0 w 1907185"/>
                <a:gd name="connsiteY1" fmla="*/ 42414 h 959383"/>
              </a:gdLst>
              <a:ahLst/>
              <a:cxnLst>
                <a:cxn ang="0">
                  <a:pos x="connsiteX0" y="connsiteY0"/>
                </a:cxn>
                <a:cxn ang="0">
                  <a:pos x="connsiteX1" y="connsiteY1"/>
                </a:cxn>
              </a:cxnLst>
              <a:rect l="l" t="t" r="r" b="b"/>
              <a:pathLst>
                <a:path w="1907185" h="959383">
                  <a:moveTo>
                    <a:pt x="1907184" y="959383"/>
                  </a:moveTo>
                  <a:cubicBezTo>
                    <a:pt x="685002" y="-93117"/>
                    <a:pt x="1058566" y="-46888"/>
                    <a:pt x="0" y="42414"/>
                  </a:cubicBezTo>
                </a:path>
              </a:pathLst>
            </a:custGeom>
            <a:noFill/>
            <a:ln w="130175" cap="sq">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27">
              <a:extLst>
                <a:ext uri="{FF2B5EF4-FFF2-40B4-BE49-F238E27FC236}">
                  <a16:creationId xmlns:a16="http://schemas.microsoft.com/office/drawing/2014/main" id="{61DD1678-D759-D4CF-2CB1-B2E9364F850F}"/>
                </a:ext>
              </a:extLst>
            </p:cNvPr>
            <p:cNvSpPr/>
            <p:nvPr/>
          </p:nvSpPr>
          <p:spPr>
            <a:xfrm rot="19192128">
              <a:off x="5801621" y="5457255"/>
              <a:ext cx="614368" cy="1660297"/>
            </a:xfrm>
            <a:custGeom>
              <a:avLst/>
              <a:gdLst>
                <a:gd name="connsiteX0" fmla="*/ 0 w 4632761"/>
                <a:gd name="connsiteY0" fmla="*/ 0 h 5967664"/>
                <a:gd name="connsiteX1" fmla="*/ 4547936 w 4632761"/>
                <a:gd name="connsiteY1" fmla="*/ 3056021 h 5967664"/>
                <a:gd name="connsiteX2" fmla="*/ 2526631 w 4632761"/>
                <a:gd name="connsiteY2" fmla="*/ 5967664 h 5967664"/>
                <a:gd name="connsiteX0" fmla="*/ 3966238 w 6630887"/>
                <a:gd name="connsiteY0" fmla="*/ 0 h 5967664"/>
                <a:gd name="connsiteX1" fmla="*/ 19879 w 6630887"/>
                <a:gd name="connsiteY1" fmla="*/ 1708484 h 5967664"/>
                <a:gd name="connsiteX2" fmla="*/ 6492869 w 6630887"/>
                <a:gd name="connsiteY2" fmla="*/ 5967664 h 5967664"/>
                <a:gd name="connsiteX0" fmla="*/ 5574603 w 6627020"/>
                <a:gd name="connsiteY0" fmla="*/ 0 h 5606717"/>
                <a:gd name="connsiteX1" fmla="*/ 16012 w 6627020"/>
                <a:gd name="connsiteY1" fmla="*/ 1347537 h 5606717"/>
                <a:gd name="connsiteX2" fmla="*/ 6489002 w 6627020"/>
                <a:gd name="connsiteY2" fmla="*/ 5606717 h 5606717"/>
                <a:gd name="connsiteX0" fmla="*/ 5581887 w 6634304"/>
                <a:gd name="connsiteY0" fmla="*/ 132462 h 5739179"/>
                <a:gd name="connsiteX1" fmla="*/ 23296 w 6634304"/>
                <a:gd name="connsiteY1" fmla="*/ 1479999 h 5739179"/>
                <a:gd name="connsiteX2" fmla="*/ 6496286 w 6634304"/>
                <a:gd name="connsiteY2" fmla="*/ 5739179 h 5739179"/>
                <a:gd name="connsiteX0" fmla="*/ 7676149 w 7676149"/>
                <a:gd name="connsiteY0" fmla="*/ 132462 h 4560085"/>
                <a:gd name="connsiteX1" fmla="*/ 2117558 w 7676149"/>
                <a:gd name="connsiteY1" fmla="*/ 1479999 h 4560085"/>
                <a:gd name="connsiteX2" fmla="*/ 0 w 7676149"/>
                <a:gd name="connsiteY2" fmla="*/ 4560085 h 4560085"/>
                <a:gd name="connsiteX0" fmla="*/ 8518360 w 8518360"/>
                <a:gd name="connsiteY0" fmla="*/ 266984 h 3972713"/>
                <a:gd name="connsiteX1" fmla="*/ 2117558 w 8518360"/>
                <a:gd name="connsiteY1" fmla="*/ 892627 h 3972713"/>
                <a:gd name="connsiteX2" fmla="*/ 0 w 8518360"/>
                <a:gd name="connsiteY2" fmla="*/ 3972713 h 3972713"/>
                <a:gd name="connsiteX0" fmla="*/ 8518360 w 8518360"/>
                <a:gd name="connsiteY0" fmla="*/ 309379 h 4015108"/>
                <a:gd name="connsiteX1" fmla="*/ 2117558 w 8518360"/>
                <a:gd name="connsiteY1" fmla="*/ 935022 h 4015108"/>
                <a:gd name="connsiteX2" fmla="*/ 0 w 8518360"/>
                <a:gd name="connsiteY2" fmla="*/ 4015108 h 4015108"/>
                <a:gd name="connsiteX0" fmla="*/ 8518360 w 8518360"/>
                <a:gd name="connsiteY0" fmla="*/ 488279 h 4194008"/>
                <a:gd name="connsiteX1" fmla="*/ 2117558 w 8518360"/>
                <a:gd name="connsiteY1" fmla="*/ 1113922 h 4194008"/>
                <a:gd name="connsiteX2" fmla="*/ 0 w 8518360"/>
                <a:gd name="connsiteY2" fmla="*/ 4194008 h 4194008"/>
                <a:gd name="connsiteX0" fmla="*/ 6400802 w 6400802"/>
                <a:gd name="connsiteY0" fmla="*/ 488279 h 1113922"/>
                <a:gd name="connsiteX1" fmla="*/ 0 w 6400802"/>
                <a:gd name="connsiteY1" fmla="*/ 1113922 h 1113922"/>
                <a:gd name="connsiteX0" fmla="*/ 6400802 w 6400802"/>
                <a:gd name="connsiteY0" fmla="*/ 634728 h 1260371"/>
                <a:gd name="connsiteX1" fmla="*/ 0 w 6400802"/>
                <a:gd name="connsiteY1" fmla="*/ 1260371 h 1260371"/>
                <a:gd name="connsiteX0" fmla="*/ 6224172 w 6224172"/>
                <a:gd name="connsiteY0" fmla="*/ 643497 h 1247865"/>
                <a:gd name="connsiteX1" fmla="*/ 0 w 6224172"/>
                <a:gd name="connsiteY1" fmla="*/ 1247865 h 1247865"/>
                <a:gd name="connsiteX0" fmla="*/ 6224172 w 6224172"/>
                <a:gd name="connsiteY0" fmla="*/ 486225 h 1090593"/>
                <a:gd name="connsiteX1" fmla="*/ 0 w 6224172"/>
                <a:gd name="connsiteY1" fmla="*/ 1090593 h 1090593"/>
                <a:gd name="connsiteX0" fmla="*/ 6224172 w 6224172"/>
                <a:gd name="connsiteY0" fmla="*/ 274236 h 878604"/>
                <a:gd name="connsiteX1" fmla="*/ 0 w 6224172"/>
                <a:gd name="connsiteY1" fmla="*/ 878604 h 878604"/>
                <a:gd name="connsiteX0" fmla="*/ 4618944 w 4869069"/>
                <a:gd name="connsiteY0" fmla="*/ 514202 h 610938"/>
                <a:gd name="connsiteX1" fmla="*/ 0 w 4869069"/>
                <a:gd name="connsiteY1" fmla="*/ 610938 h 610938"/>
                <a:gd name="connsiteX0" fmla="*/ 4618944 w 4618943"/>
                <a:gd name="connsiteY0" fmla="*/ 265113 h 361849"/>
                <a:gd name="connsiteX1" fmla="*/ 0 w 4618943"/>
                <a:gd name="connsiteY1" fmla="*/ 361849 h 361849"/>
                <a:gd name="connsiteX0" fmla="*/ 4757009 w 4757010"/>
                <a:gd name="connsiteY0" fmla="*/ 289946 h 327118"/>
                <a:gd name="connsiteX1" fmla="*/ 0 w 4757010"/>
                <a:gd name="connsiteY1" fmla="*/ 327118 h 327118"/>
                <a:gd name="connsiteX0" fmla="*/ 4786507 w 4786506"/>
                <a:gd name="connsiteY0" fmla="*/ 259430 h 370906"/>
                <a:gd name="connsiteX1" fmla="*/ 1 w 4786506"/>
                <a:gd name="connsiteY1" fmla="*/ 370906 h 370906"/>
                <a:gd name="connsiteX0" fmla="*/ 4786505 w 4786506"/>
                <a:gd name="connsiteY0" fmla="*/ 565270 h 676746"/>
                <a:gd name="connsiteX1" fmla="*/ -1 w 4786506"/>
                <a:gd name="connsiteY1" fmla="*/ 676746 h 676746"/>
                <a:gd name="connsiteX0" fmla="*/ 1907184 w 2395009"/>
                <a:gd name="connsiteY0" fmla="*/ 1102882 h 1102882"/>
                <a:gd name="connsiteX1" fmla="*/ 0 w 2395009"/>
                <a:gd name="connsiteY1" fmla="*/ 185913 h 1102882"/>
                <a:gd name="connsiteX0" fmla="*/ 1907184 w 1907183"/>
                <a:gd name="connsiteY0" fmla="*/ 949101 h 949101"/>
                <a:gd name="connsiteX1" fmla="*/ 0 w 1907183"/>
                <a:gd name="connsiteY1" fmla="*/ 32132 h 949101"/>
                <a:gd name="connsiteX0" fmla="*/ 1907184 w 1907185"/>
                <a:gd name="connsiteY0" fmla="*/ 954424 h 954424"/>
                <a:gd name="connsiteX1" fmla="*/ 0 w 1907185"/>
                <a:gd name="connsiteY1" fmla="*/ 37455 h 954424"/>
                <a:gd name="connsiteX0" fmla="*/ 1907184 w 1907183"/>
                <a:gd name="connsiteY0" fmla="*/ 978607 h 978607"/>
                <a:gd name="connsiteX1" fmla="*/ 0 w 1907183"/>
                <a:gd name="connsiteY1" fmla="*/ 61638 h 978607"/>
                <a:gd name="connsiteX0" fmla="*/ 1907184 w 1907185"/>
                <a:gd name="connsiteY0" fmla="*/ 959383 h 959383"/>
                <a:gd name="connsiteX1" fmla="*/ 0 w 1907185"/>
                <a:gd name="connsiteY1" fmla="*/ 42414 h 959383"/>
                <a:gd name="connsiteX0" fmla="*/ 1286482 w 1286482"/>
                <a:gd name="connsiteY0" fmla="*/ 1273418 h 1273418"/>
                <a:gd name="connsiteX1" fmla="*/ 0 w 1286482"/>
                <a:gd name="connsiteY1" fmla="*/ 15016 h 1273418"/>
                <a:gd name="connsiteX0" fmla="*/ 693407 w 693407"/>
                <a:gd name="connsiteY0" fmla="*/ 1732868 h 1732868"/>
                <a:gd name="connsiteX1" fmla="*/ 0 w 693407"/>
                <a:gd name="connsiteY1" fmla="*/ 7104 h 1732868"/>
                <a:gd name="connsiteX0" fmla="*/ 1020251 w 1020251"/>
                <a:gd name="connsiteY0" fmla="*/ 1725764 h 1725764"/>
                <a:gd name="connsiteX1" fmla="*/ 326844 w 1020251"/>
                <a:gd name="connsiteY1" fmla="*/ 0 h 1725764"/>
                <a:gd name="connsiteX0" fmla="*/ 973607 w 973607"/>
                <a:gd name="connsiteY0" fmla="*/ 1698637 h 1698637"/>
                <a:gd name="connsiteX1" fmla="*/ 353765 w 973607"/>
                <a:gd name="connsiteY1" fmla="*/ 0 h 1698637"/>
                <a:gd name="connsiteX0" fmla="*/ 1033433 w 1033433"/>
                <a:gd name="connsiteY0" fmla="*/ 1698637 h 1698637"/>
                <a:gd name="connsiteX1" fmla="*/ 413591 w 1033433"/>
                <a:gd name="connsiteY1" fmla="*/ 0 h 1698637"/>
                <a:gd name="connsiteX0" fmla="*/ 986835 w 986835"/>
                <a:gd name="connsiteY0" fmla="*/ 1698637 h 1698637"/>
                <a:gd name="connsiteX1" fmla="*/ 366993 w 986835"/>
                <a:gd name="connsiteY1" fmla="*/ 0 h 1698637"/>
                <a:gd name="connsiteX0" fmla="*/ 1018904 w 1018904"/>
                <a:gd name="connsiteY0" fmla="*/ 1698637 h 1698637"/>
                <a:gd name="connsiteX1" fmla="*/ 399062 w 1018904"/>
                <a:gd name="connsiteY1" fmla="*/ 0 h 1698637"/>
                <a:gd name="connsiteX0" fmla="*/ 1010840 w 1010840"/>
                <a:gd name="connsiteY0" fmla="*/ 1698637 h 1698637"/>
                <a:gd name="connsiteX1" fmla="*/ 390998 w 1010840"/>
                <a:gd name="connsiteY1" fmla="*/ 0 h 1698637"/>
              </a:gdLst>
              <a:ahLst/>
              <a:cxnLst>
                <a:cxn ang="0">
                  <a:pos x="connsiteX0" y="connsiteY0"/>
                </a:cxn>
                <a:cxn ang="0">
                  <a:pos x="connsiteX1" y="connsiteY1"/>
                </a:cxn>
              </a:cxnLst>
              <a:rect l="l" t="t" r="r" b="b"/>
              <a:pathLst>
                <a:path w="1010840" h="1698637">
                  <a:moveTo>
                    <a:pt x="1010840" y="1698637"/>
                  </a:moveTo>
                  <a:cubicBezTo>
                    <a:pt x="-184155" y="626083"/>
                    <a:pt x="-222223" y="798334"/>
                    <a:pt x="390998" y="0"/>
                  </a:cubicBezTo>
                </a:path>
              </a:pathLst>
            </a:custGeom>
            <a:noFill/>
            <a:ln w="130175" cap="sq">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28">
              <a:extLst>
                <a:ext uri="{FF2B5EF4-FFF2-40B4-BE49-F238E27FC236}">
                  <a16:creationId xmlns:a16="http://schemas.microsoft.com/office/drawing/2014/main" id="{9AF65488-E11E-9856-EAA2-BBD402080A20}"/>
                </a:ext>
              </a:extLst>
            </p:cNvPr>
            <p:cNvSpPr/>
            <p:nvPr/>
          </p:nvSpPr>
          <p:spPr>
            <a:xfrm rot="19192128">
              <a:off x="5189519" y="5851406"/>
              <a:ext cx="1258292" cy="3005400"/>
            </a:xfrm>
            <a:custGeom>
              <a:avLst/>
              <a:gdLst>
                <a:gd name="connsiteX0" fmla="*/ 0 w 4632761"/>
                <a:gd name="connsiteY0" fmla="*/ 0 h 5967664"/>
                <a:gd name="connsiteX1" fmla="*/ 4547936 w 4632761"/>
                <a:gd name="connsiteY1" fmla="*/ 3056021 h 5967664"/>
                <a:gd name="connsiteX2" fmla="*/ 2526631 w 4632761"/>
                <a:gd name="connsiteY2" fmla="*/ 5967664 h 5967664"/>
                <a:gd name="connsiteX0" fmla="*/ 3966238 w 6630887"/>
                <a:gd name="connsiteY0" fmla="*/ 0 h 5967664"/>
                <a:gd name="connsiteX1" fmla="*/ 19879 w 6630887"/>
                <a:gd name="connsiteY1" fmla="*/ 1708484 h 5967664"/>
                <a:gd name="connsiteX2" fmla="*/ 6492869 w 6630887"/>
                <a:gd name="connsiteY2" fmla="*/ 5967664 h 5967664"/>
                <a:gd name="connsiteX0" fmla="*/ 5574603 w 6627020"/>
                <a:gd name="connsiteY0" fmla="*/ 0 h 5606717"/>
                <a:gd name="connsiteX1" fmla="*/ 16012 w 6627020"/>
                <a:gd name="connsiteY1" fmla="*/ 1347537 h 5606717"/>
                <a:gd name="connsiteX2" fmla="*/ 6489002 w 6627020"/>
                <a:gd name="connsiteY2" fmla="*/ 5606717 h 5606717"/>
                <a:gd name="connsiteX0" fmla="*/ 5581887 w 6634304"/>
                <a:gd name="connsiteY0" fmla="*/ 132462 h 5739179"/>
                <a:gd name="connsiteX1" fmla="*/ 23296 w 6634304"/>
                <a:gd name="connsiteY1" fmla="*/ 1479999 h 5739179"/>
                <a:gd name="connsiteX2" fmla="*/ 6496286 w 6634304"/>
                <a:gd name="connsiteY2" fmla="*/ 5739179 h 5739179"/>
                <a:gd name="connsiteX0" fmla="*/ 7676149 w 7676149"/>
                <a:gd name="connsiteY0" fmla="*/ 132462 h 4560085"/>
                <a:gd name="connsiteX1" fmla="*/ 2117558 w 7676149"/>
                <a:gd name="connsiteY1" fmla="*/ 1479999 h 4560085"/>
                <a:gd name="connsiteX2" fmla="*/ 0 w 7676149"/>
                <a:gd name="connsiteY2" fmla="*/ 4560085 h 4560085"/>
                <a:gd name="connsiteX0" fmla="*/ 8518360 w 8518360"/>
                <a:gd name="connsiteY0" fmla="*/ 266984 h 3972713"/>
                <a:gd name="connsiteX1" fmla="*/ 2117558 w 8518360"/>
                <a:gd name="connsiteY1" fmla="*/ 892627 h 3972713"/>
                <a:gd name="connsiteX2" fmla="*/ 0 w 8518360"/>
                <a:gd name="connsiteY2" fmla="*/ 3972713 h 3972713"/>
                <a:gd name="connsiteX0" fmla="*/ 8518360 w 8518360"/>
                <a:gd name="connsiteY0" fmla="*/ 309379 h 4015108"/>
                <a:gd name="connsiteX1" fmla="*/ 2117558 w 8518360"/>
                <a:gd name="connsiteY1" fmla="*/ 935022 h 4015108"/>
                <a:gd name="connsiteX2" fmla="*/ 0 w 8518360"/>
                <a:gd name="connsiteY2" fmla="*/ 4015108 h 4015108"/>
                <a:gd name="connsiteX0" fmla="*/ 8518360 w 8518360"/>
                <a:gd name="connsiteY0" fmla="*/ 488279 h 4194008"/>
                <a:gd name="connsiteX1" fmla="*/ 2117558 w 8518360"/>
                <a:gd name="connsiteY1" fmla="*/ 1113922 h 4194008"/>
                <a:gd name="connsiteX2" fmla="*/ 0 w 8518360"/>
                <a:gd name="connsiteY2" fmla="*/ 4194008 h 4194008"/>
                <a:gd name="connsiteX0" fmla="*/ 6400802 w 6400802"/>
                <a:gd name="connsiteY0" fmla="*/ 488279 h 1113922"/>
                <a:gd name="connsiteX1" fmla="*/ 0 w 6400802"/>
                <a:gd name="connsiteY1" fmla="*/ 1113922 h 1113922"/>
                <a:gd name="connsiteX0" fmla="*/ 6400802 w 6400802"/>
                <a:gd name="connsiteY0" fmla="*/ 634728 h 1260371"/>
                <a:gd name="connsiteX1" fmla="*/ 0 w 6400802"/>
                <a:gd name="connsiteY1" fmla="*/ 1260371 h 1260371"/>
                <a:gd name="connsiteX0" fmla="*/ 6224172 w 6224172"/>
                <a:gd name="connsiteY0" fmla="*/ 643497 h 1247865"/>
                <a:gd name="connsiteX1" fmla="*/ 0 w 6224172"/>
                <a:gd name="connsiteY1" fmla="*/ 1247865 h 1247865"/>
                <a:gd name="connsiteX0" fmla="*/ 6224172 w 6224172"/>
                <a:gd name="connsiteY0" fmla="*/ 486225 h 1090593"/>
                <a:gd name="connsiteX1" fmla="*/ 0 w 6224172"/>
                <a:gd name="connsiteY1" fmla="*/ 1090593 h 1090593"/>
                <a:gd name="connsiteX0" fmla="*/ 6224172 w 6224172"/>
                <a:gd name="connsiteY0" fmla="*/ 274236 h 878604"/>
                <a:gd name="connsiteX1" fmla="*/ 0 w 6224172"/>
                <a:gd name="connsiteY1" fmla="*/ 878604 h 878604"/>
                <a:gd name="connsiteX0" fmla="*/ 4618944 w 4869069"/>
                <a:gd name="connsiteY0" fmla="*/ 514202 h 610938"/>
                <a:gd name="connsiteX1" fmla="*/ 0 w 4869069"/>
                <a:gd name="connsiteY1" fmla="*/ 610938 h 610938"/>
                <a:gd name="connsiteX0" fmla="*/ 4618944 w 4618943"/>
                <a:gd name="connsiteY0" fmla="*/ 265113 h 361849"/>
                <a:gd name="connsiteX1" fmla="*/ 0 w 4618943"/>
                <a:gd name="connsiteY1" fmla="*/ 361849 h 361849"/>
                <a:gd name="connsiteX0" fmla="*/ 4757009 w 4757010"/>
                <a:gd name="connsiteY0" fmla="*/ 289946 h 327118"/>
                <a:gd name="connsiteX1" fmla="*/ 0 w 4757010"/>
                <a:gd name="connsiteY1" fmla="*/ 327118 h 327118"/>
                <a:gd name="connsiteX0" fmla="*/ 4786507 w 4786506"/>
                <a:gd name="connsiteY0" fmla="*/ 259430 h 370906"/>
                <a:gd name="connsiteX1" fmla="*/ 1 w 4786506"/>
                <a:gd name="connsiteY1" fmla="*/ 370906 h 370906"/>
                <a:gd name="connsiteX0" fmla="*/ 4786505 w 4786506"/>
                <a:gd name="connsiteY0" fmla="*/ 565270 h 676746"/>
                <a:gd name="connsiteX1" fmla="*/ -1 w 4786506"/>
                <a:gd name="connsiteY1" fmla="*/ 676746 h 676746"/>
                <a:gd name="connsiteX0" fmla="*/ 1907184 w 2395009"/>
                <a:gd name="connsiteY0" fmla="*/ 1102882 h 1102882"/>
                <a:gd name="connsiteX1" fmla="*/ 0 w 2395009"/>
                <a:gd name="connsiteY1" fmla="*/ 185913 h 1102882"/>
                <a:gd name="connsiteX0" fmla="*/ 1907184 w 1907183"/>
                <a:gd name="connsiteY0" fmla="*/ 949101 h 949101"/>
                <a:gd name="connsiteX1" fmla="*/ 0 w 1907183"/>
                <a:gd name="connsiteY1" fmla="*/ 32132 h 949101"/>
                <a:gd name="connsiteX0" fmla="*/ 1907184 w 1907185"/>
                <a:gd name="connsiteY0" fmla="*/ 954424 h 954424"/>
                <a:gd name="connsiteX1" fmla="*/ 0 w 1907185"/>
                <a:gd name="connsiteY1" fmla="*/ 37455 h 954424"/>
                <a:gd name="connsiteX0" fmla="*/ 1907184 w 1907183"/>
                <a:gd name="connsiteY0" fmla="*/ 978607 h 978607"/>
                <a:gd name="connsiteX1" fmla="*/ 0 w 1907183"/>
                <a:gd name="connsiteY1" fmla="*/ 61638 h 978607"/>
                <a:gd name="connsiteX0" fmla="*/ 1907184 w 1907185"/>
                <a:gd name="connsiteY0" fmla="*/ 959383 h 959383"/>
                <a:gd name="connsiteX1" fmla="*/ 0 w 1907185"/>
                <a:gd name="connsiteY1" fmla="*/ 42414 h 959383"/>
                <a:gd name="connsiteX0" fmla="*/ 1286482 w 1286482"/>
                <a:gd name="connsiteY0" fmla="*/ 1273418 h 1273418"/>
                <a:gd name="connsiteX1" fmla="*/ 0 w 1286482"/>
                <a:gd name="connsiteY1" fmla="*/ 15016 h 1273418"/>
                <a:gd name="connsiteX0" fmla="*/ 693407 w 693407"/>
                <a:gd name="connsiteY0" fmla="*/ 1732868 h 1732868"/>
                <a:gd name="connsiteX1" fmla="*/ 0 w 693407"/>
                <a:gd name="connsiteY1" fmla="*/ 7104 h 1732868"/>
                <a:gd name="connsiteX0" fmla="*/ 1020251 w 1020251"/>
                <a:gd name="connsiteY0" fmla="*/ 1725764 h 1725764"/>
                <a:gd name="connsiteX1" fmla="*/ 326844 w 1020251"/>
                <a:gd name="connsiteY1" fmla="*/ 0 h 1725764"/>
                <a:gd name="connsiteX0" fmla="*/ 973607 w 973607"/>
                <a:gd name="connsiteY0" fmla="*/ 1698637 h 1698637"/>
                <a:gd name="connsiteX1" fmla="*/ 353765 w 973607"/>
                <a:gd name="connsiteY1" fmla="*/ 0 h 1698637"/>
                <a:gd name="connsiteX0" fmla="*/ 1033433 w 1033433"/>
                <a:gd name="connsiteY0" fmla="*/ 1698637 h 1698637"/>
                <a:gd name="connsiteX1" fmla="*/ 413591 w 1033433"/>
                <a:gd name="connsiteY1" fmla="*/ 0 h 1698637"/>
                <a:gd name="connsiteX0" fmla="*/ 986835 w 986835"/>
                <a:gd name="connsiteY0" fmla="*/ 1698637 h 1698637"/>
                <a:gd name="connsiteX1" fmla="*/ 366993 w 986835"/>
                <a:gd name="connsiteY1" fmla="*/ 0 h 1698637"/>
                <a:gd name="connsiteX0" fmla="*/ 1018904 w 1018904"/>
                <a:gd name="connsiteY0" fmla="*/ 1698637 h 1698637"/>
                <a:gd name="connsiteX1" fmla="*/ 399062 w 1018904"/>
                <a:gd name="connsiteY1" fmla="*/ 0 h 1698637"/>
                <a:gd name="connsiteX0" fmla="*/ 1010840 w 1010840"/>
                <a:gd name="connsiteY0" fmla="*/ 1698637 h 1698637"/>
                <a:gd name="connsiteX1" fmla="*/ 390998 w 1010840"/>
                <a:gd name="connsiteY1" fmla="*/ 0 h 1698637"/>
                <a:gd name="connsiteX0" fmla="*/ 324903 w 2183862"/>
                <a:gd name="connsiteY0" fmla="*/ 3052262 h 3052262"/>
                <a:gd name="connsiteX1" fmla="*/ 2183862 w 2183862"/>
                <a:gd name="connsiteY1" fmla="*/ 0 h 3052262"/>
                <a:gd name="connsiteX0" fmla="*/ 128863 w 1987822"/>
                <a:gd name="connsiteY0" fmla="*/ 3052262 h 3052262"/>
                <a:gd name="connsiteX1" fmla="*/ 1987822 w 1987822"/>
                <a:gd name="connsiteY1" fmla="*/ 0 h 3052262"/>
                <a:gd name="connsiteX0" fmla="*/ 172474 w 2031433"/>
                <a:gd name="connsiteY0" fmla="*/ 3052262 h 3052262"/>
                <a:gd name="connsiteX1" fmla="*/ 2031433 w 2031433"/>
                <a:gd name="connsiteY1" fmla="*/ 0 h 3052262"/>
                <a:gd name="connsiteX0" fmla="*/ 154996 w 2013955"/>
                <a:gd name="connsiteY0" fmla="*/ 3052262 h 3052262"/>
                <a:gd name="connsiteX1" fmla="*/ 2013955 w 2013955"/>
                <a:gd name="connsiteY1" fmla="*/ 0 h 3052262"/>
                <a:gd name="connsiteX0" fmla="*/ 168025 w 2026984"/>
                <a:gd name="connsiteY0" fmla="*/ 3052262 h 3052262"/>
                <a:gd name="connsiteX1" fmla="*/ 2026984 w 2026984"/>
                <a:gd name="connsiteY1" fmla="*/ 0 h 3052262"/>
                <a:gd name="connsiteX0" fmla="*/ 263800 w 2122759"/>
                <a:gd name="connsiteY0" fmla="*/ 3052262 h 3052262"/>
                <a:gd name="connsiteX1" fmla="*/ 2122759 w 2122759"/>
                <a:gd name="connsiteY1" fmla="*/ 0 h 3052262"/>
                <a:gd name="connsiteX0" fmla="*/ 179393 w 2038352"/>
                <a:gd name="connsiteY0" fmla="*/ 3052262 h 3052262"/>
                <a:gd name="connsiteX1" fmla="*/ 2038352 w 2038352"/>
                <a:gd name="connsiteY1" fmla="*/ 0 h 3052262"/>
                <a:gd name="connsiteX0" fmla="*/ 146626 w 2005585"/>
                <a:gd name="connsiteY0" fmla="*/ 3052262 h 3052262"/>
                <a:gd name="connsiteX1" fmla="*/ 2005585 w 2005585"/>
                <a:gd name="connsiteY1" fmla="*/ 0 h 3052262"/>
                <a:gd name="connsiteX0" fmla="*/ 229426 w 2088385"/>
                <a:gd name="connsiteY0" fmla="*/ 3052262 h 3052262"/>
                <a:gd name="connsiteX1" fmla="*/ 95135 w 2088385"/>
                <a:gd name="connsiteY1" fmla="*/ 2652675 h 3052262"/>
                <a:gd name="connsiteX2" fmla="*/ 2088385 w 2088385"/>
                <a:gd name="connsiteY2" fmla="*/ 0 h 3052262"/>
                <a:gd name="connsiteX0" fmla="*/ 134291 w 1993250"/>
                <a:gd name="connsiteY0" fmla="*/ 3052262 h 3052262"/>
                <a:gd name="connsiteX1" fmla="*/ 0 w 1993250"/>
                <a:gd name="connsiteY1" fmla="*/ 2652675 h 3052262"/>
                <a:gd name="connsiteX2" fmla="*/ 1993250 w 1993250"/>
                <a:gd name="connsiteY2" fmla="*/ 0 h 3052262"/>
                <a:gd name="connsiteX0" fmla="*/ 167997 w 2026956"/>
                <a:gd name="connsiteY0" fmla="*/ 3052262 h 3052262"/>
                <a:gd name="connsiteX1" fmla="*/ 33706 w 2026956"/>
                <a:gd name="connsiteY1" fmla="*/ 2652675 h 3052262"/>
                <a:gd name="connsiteX2" fmla="*/ 2026956 w 2026956"/>
                <a:gd name="connsiteY2" fmla="*/ 0 h 3052262"/>
                <a:gd name="connsiteX0" fmla="*/ 229055 w 2088014"/>
                <a:gd name="connsiteY0" fmla="*/ 3052262 h 3052262"/>
                <a:gd name="connsiteX1" fmla="*/ 94764 w 2088014"/>
                <a:gd name="connsiteY1" fmla="*/ 2652675 h 3052262"/>
                <a:gd name="connsiteX2" fmla="*/ 2088014 w 2088014"/>
                <a:gd name="connsiteY2" fmla="*/ 0 h 3052262"/>
                <a:gd name="connsiteX0" fmla="*/ 292415 w 2151374"/>
                <a:gd name="connsiteY0" fmla="*/ 3052262 h 3052262"/>
                <a:gd name="connsiteX1" fmla="*/ 158124 w 2151374"/>
                <a:gd name="connsiteY1" fmla="*/ 2652675 h 3052262"/>
                <a:gd name="connsiteX2" fmla="*/ 2151374 w 2151374"/>
                <a:gd name="connsiteY2" fmla="*/ 0 h 3052262"/>
                <a:gd name="connsiteX0" fmla="*/ 254352 w 2113311"/>
                <a:gd name="connsiteY0" fmla="*/ 3052262 h 3052262"/>
                <a:gd name="connsiteX1" fmla="*/ 120061 w 2113311"/>
                <a:gd name="connsiteY1" fmla="*/ 2652675 h 3052262"/>
                <a:gd name="connsiteX2" fmla="*/ 2113311 w 2113311"/>
                <a:gd name="connsiteY2" fmla="*/ 0 h 3052262"/>
                <a:gd name="connsiteX0" fmla="*/ 254352 w 2070309"/>
                <a:gd name="connsiteY0" fmla="*/ 3074802 h 3074802"/>
                <a:gd name="connsiteX1" fmla="*/ 120061 w 2070309"/>
                <a:gd name="connsiteY1" fmla="*/ 2675215 h 3074802"/>
                <a:gd name="connsiteX2" fmla="*/ 2070308 w 2070309"/>
                <a:gd name="connsiteY2" fmla="*/ 0 h 3074802"/>
              </a:gdLst>
              <a:ahLst/>
              <a:cxnLst>
                <a:cxn ang="0">
                  <a:pos x="connsiteX0" y="connsiteY0"/>
                </a:cxn>
                <a:cxn ang="0">
                  <a:pos x="connsiteX1" y="connsiteY1"/>
                </a:cxn>
                <a:cxn ang="0">
                  <a:pos x="connsiteX2" y="connsiteY2"/>
                </a:cxn>
              </a:cxnLst>
              <a:rect l="l" t="t" r="r" b="b"/>
              <a:pathLst>
                <a:path w="2070309" h="3074802">
                  <a:moveTo>
                    <a:pt x="254352" y="3074802"/>
                  </a:moveTo>
                  <a:cubicBezTo>
                    <a:pt x="74894" y="2905307"/>
                    <a:pt x="-138682" y="2923763"/>
                    <a:pt x="120061" y="2675215"/>
                  </a:cubicBezTo>
                  <a:cubicBezTo>
                    <a:pt x="440399" y="2177287"/>
                    <a:pt x="1087014" y="1301906"/>
                    <a:pt x="2070308" y="0"/>
                  </a:cubicBezTo>
                </a:path>
              </a:pathLst>
            </a:custGeom>
            <a:noFill/>
            <a:ln w="130175" cap="sq">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0AA9256E-6AB5-3CB8-E8BC-CA04CD584D86}"/>
              </a:ext>
            </a:extLst>
          </p:cNvPr>
          <p:cNvSpPr txBox="1"/>
          <p:nvPr/>
        </p:nvSpPr>
        <p:spPr>
          <a:xfrm>
            <a:off x="7591756" y="2277198"/>
            <a:ext cx="4907876" cy="830997"/>
          </a:xfrm>
          <a:prstGeom prst="rect">
            <a:avLst/>
          </a:prstGeom>
          <a:noFill/>
        </p:spPr>
        <p:txBody>
          <a:bodyPr wrap="square" rtlCol="0">
            <a:spAutoFit/>
          </a:bodyPr>
          <a:lstStyle/>
          <a:p>
            <a:r>
              <a:rPr lang="en-US" sz="2400" b="1"/>
              <a:t>Voltage Continuity Interfaces (VCI) for each phase.</a:t>
            </a:r>
          </a:p>
        </p:txBody>
      </p:sp>
      <p:sp>
        <p:nvSpPr>
          <p:cNvPr id="13" name="TextBox 12">
            <a:extLst>
              <a:ext uri="{FF2B5EF4-FFF2-40B4-BE49-F238E27FC236}">
                <a16:creationId xmlns:a16="http://schemas.microsoft.com/office/drawing/2014/main" id="{6EFA7634-2D1F-F375-7A90-B40574B66BE8}"/>
              </a:ext>
            </a:extLst>
          </p:cNvPr>
          <p:cNvSpPr txBox="1"/>
          <p:nvPr/>
        </p:nvSpPr>
        <p:spPr>
          <a:xfrm>
            <a:off x="7627593" y="3299040"/>
            <a:ext cx="4907876" cy="461665"/>
          </a:xfrm>
          <a:prstGeom prst="rect">
            <a:avLst/>
          </a:prstGeom>
          <a:noFill/>
        </p:spPr>
        <p:txBody>
          <a:bodyPr wrap="square" rtlCol="0">
            <a:spAutoFit/>
          </a:bodyPr>
          <a:lstStyle/>
          <a:p>
            <a:r>
              <a:rPr lang="en-US" sz="2400" b="1"/>
              <a:t>NO Connectors, All Hardwired</a:t>
            </a:r>
          </a:p>
        </p:txBody>
      </p:sp>
      <p:sp>
        <p:nvSpPr>
          <p:cNvPr id="14" name="TextBox 13">
            <a:extLst>
              <a:ext uri="{FF2B5EF4-FFF2-40B4-BE49-F238E27FC236}">
                <a16:creationId xmlns:a16="http://schemas.microsoft.com/office/drawing/2014/main" id="{165F1FCF-D811-2176-F3F3-4556CE1F6F42}"/>
              </a:ext>
            </a:extLst>
          </p:cNvPr>
          <p:cNvSpPr txBox="1"/>
          <p:nvPr/>
        </p:nvSpPr>
        <p:spPr>
          <a:xfrm>
            <a:off x="7627593" y="3913215"/>
            <a:ext cx="4603926" cy="830997"/>
          </a:xfrm>
          <a:prstGeom prst="rect">
            <a:avLst/>
          </a:prstGeom>
          <a:noFill/>
        </p:spPr>
        <p:txBody>
          <a:bodyPr wrap="square" rtlCol="0">
            <a:spAutoFit/>
          </a:bodyPr>
          <a:lstStyle/>
          <a:p>
            <a:r>
              <a:rPr lang="en-US" sz="2400" b="1"/>
              <a:t>#14 AWG Voltage Termination Lead-wires</a:t>
            </a:r>
          </a:p>
        </p:txBody>
      </p:sp>
      <p:cxnSp>
        <p:nvCxnSpPr>
          <p:cNvPr id="15" name="Straight Arrow Connector 14">
            <a:extLst>
              <a:ext uri="{FF2B5EF4-FFF2-40B4-BE49-F238E27FC236}">
                <a16:creationId xmlns:a16="http://schemas.microsoft.com/office/drawing/2014/main" id="{C66EA723-A928-4C71-DE1D-BBCA4684A913}"/>
              </a:ext>
            </a:extLst>
          </p:cNvPr>
          <p:cNvCxnSpPr>
            <a:cxnSpLocks/>
            <a:stCxn id="13" idx="1"/>
          </p:cNvCxnSpPr>
          <p:nvPr/>
        </p:nvCxnSpPr>
        <p:spPr>
          <a:xfrm flipH="1">
            <a:off x="3828081" y="3529873"/>
            <a:ext cx="3799512" cy="119581"/>
          </a:xfrm>
          <a:prstGeom prst="straightConnector1">
            <a:avLst/>
          </a:prstGeom>
          <a:ln w="38100">
            <a:solidFill>
              <a:srgbClr val="FF93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593E61D-EC23-F09E-B894-B90D31CF02CE}"/>
              </a:ext>
            </a:extLst>
          </p:cNvPr>
          <p:cNvCxnSpPr>
            <a:cxnSpLocks/>
            <a:stCxn id="13" idx="1"/>
          </p:cNvCxnSpPr>
          <p:nvPr/>
        </p:nvCxnSpPr>
        <p:spPr>
          <a:xfrm flipH="1">
            <a:off x="5887453" y="3529873"/>
            <a:ext cx="1740140" cy="532388"/>
          </a:xfrm>
          <a:prstGeom prst="straightConnector1">
            <a:avLst/>
          </a:prstGeom>
          <a:ln w="38100">
            <a:solidFill>
              <a:srgbClr val="FF93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255486D-FE32-21BD-90AB-446AD5A5CB27}"/>
              </a:ext>
            </a:extLst>
          </p:cNvPr>
          <p:cNvCxnSpPr>
            <a:cxnSpLocks/>
          </p:cNvCxnSpPr>
          <p:nvPr/>
        </p:nvCxnSpPr>
        <p:spPr>
          <a:xfrm flipH="1" flipV="1">
            <a:off x="5579746" y="2260875"/>
            <a:ext cx="1890097" cy="608259"/>
          </a:xfrm>
          <a:prstGeom prst="straightConnector1">
            <a:avLst/>
          </a:prstGeom>
          <a:ln w="38100">
            <a:solidFill>
              <a:srgbClr val="FF9300"/>
            </a:solidFill>
            <a:tailEnd type="stealth" w="med"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9F23CCA-2ED7-A243-1FBF-0921E7833334}"/>
              </a:ext>
            </a:extLst>
          </p:cNvPr>
          <p:cNvCxnSpPr>
            <a:cxnSpLocks/>
            <a:stCxn id="14" idx="1"/>
          </p:cNvCxnSpPr>
          <p:nvPr/>
        </p:nvCxnSpPr>
        <p:spPr>
          <a:xfrm flipH="1">
            <a:off x="6096000" y="4328714"/>
            <a:ext cx="1531593" cy="805263"/>
          </a:xfrm>
          <a:prstGeom prst="straightConnector1">
            <a:avLst/>
          </a:prstGeom>
          <a:ln w="38100">
            <a:solidFill>
              <a:srgbClr val="FF9300"/>
            </a:solidFill>
            <a:tailEnd type="stealth" w="med" len="lg"/>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4CF9686-D0C3-D416-612D-8B443849D79A}"/>
              </a:ext>
            </a:extLst>
          </p:cNvPr>
          <p:cNvSpPr txBox="1"/>
          <p:nvPr/>
        </p:nvSpPr>
        <p:spPr>
          <a:xfrm>
            <a:off x="7594710" y="1621751"/>
            <a:ext cx="4561747" cy="461665"/>
          </a:xfrm>
          <a:prstGeom prst="rect">
            <a:avLst/>
          </a:prstGeom>
          <a:noFill/>
        </p:spPr>
        <p:txBody>
          <a:bodyPr wrap="square" rtlCol="0">
            <a:spAutoFit/>
          </a:bodyPr>
          <a:lstStyle/>
          <a:p>
            <a:r>
              <a:rPr lang="en-US" sz="2400" b="1"/>
              <a:t>HMI unit mounts in 30mm hole</a:t>
            </a:r>
          </a:p>
        </p:txBody>
      </p:sp>
      <p:cxnSp>
        <p:nvCxnSpPr>
          <p:cNvPr id="22" name="Straight Arrow Connector 21">
            <a:extLst>
              <a:ext uri="{FF2B5EF4-FFF2-40B4-BE49-F238E27FC236}">
                <a16:creationId xmlns:a16="http://schemas.microsoft.com/office/drawing/2014/main" id="{52EB9AFA-1859-DBD4-2EF3-72D20821F9D4}"/>
              </a:ext>
            </a:extLst>
          </p:cNvPr>
          <p:cNvCxnSpPr>
            <a:cxnSpLocks/>
            <a:stCxn id="21" idx="1"/>
          </p:cNvCxnSpPr>
          <p:nvPr/>
        </p:nvCxnSpPr>
        <p:spPr>
          <a:xfrm flipH="1">
            <a:off x="2871700" y="1852584"/>
            <a:ext cx="4723010" cy="1361700"/>
          </a:xfrm>
          <a:prstGeom prst="straightConnector1">
            <a:avLst/>
          </a:prstGeom>
          <a:ln w="38100">
            <a:solidFill>
              <a:srgbClr val="FF9300"/>
            </a:solidFill>
            <a:tailEnd type="stealth" w="med" len="lg"/>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EAA14B1B-5A38-00C1-7C2B-09CD47CFD664}"/>
              </a:ext>
            </a:extLst>
          </p:cNvPr>
          <p:cNvSpPr>
            <a:spLocks noGrp="1"/>
          </p:cNvSpPr>
          <p:nvPr>
            <p:ph type="title"/>
          </p:nvPr>
        </p:nvSpPr>
        <p:spPr>
          <a:xfrm>
            <a:off x="407772" y="706137"/>
            <a:ext cx="10515600" cy="1009651"/>
          </a:xfrm>
        </p:spPr>
        <p:txBody>
          <a:bodyPr>
            <a:normAutofit fontScale="90000"/>
          </a:bodyPr>
          <a:lstStyle/>
          <a:p>
            <a:r>
              <a:rPr lang="en-US" err="1">
                <a:latin typeface="Arial Black" panose="020B0A04020102020204" pitchFamily="34" charset="0"/>
              </a:rPr>
              <a:t>ChekSafe</a:t>
            </a:r>
            <a:r>
              <a:rPr lang="en-US">
                <a:latin typeface="Arial Black" panose="020B0A04020102020204" pitchFamily="34" charset="0"/>
              </a:rPr>
              <a:t> Mechanical Architecture</a:t>
            </a:r>
          </a:p>
        </p:txBody>
      </p:sp>
      <p:sp>
        <p:nvSpPr>
          <p:cNvPr id="11" name="Text Placeholder 3">
            <a:extLst>
              <a:ext uri="{FF2B5EF4-FFF2-40B4-BE49-F238E27FC236}">
                <a16:creationId xmlns:a16="http://schemas.microsoft.com/office/drawing/2014/main" id="{A82605F4-1625-626E-2EB9-AEC3796C412F}"/>
              </a:ext>
            </a:extLst>
          </p:cNvPr>
          <p:cNvSpPr txBox="1">
            <a:spLocks/>
          </p:cNvSpPr>
          <p:nvPr/>
        </p:nvSpPr>
        <p:spPr>
          <a:xfrm>
            <a:off x="7186112" y="4915745"/>
            <a:ext cx="4603927" cy="139012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a:solidFill>
                  <a:srgbClr val="ED7D31"/>
                </a:solidFill>
                <a:latin typeface="Arial Black" panose="020B0A04020102020204" pitchFamily="34" charset="0"/>
              </a:rPr>
              <a:t>100% Analog Circuitry: low power, no heat dissipation, smaller size, higher noise immunity, lower EMI.</a:t>
            </a:r>
          </a:p>
        </p:txBody>
      </p:sp>
    </p:spTree>
    <p:extLst>
      <p:ext uri="{BB962C8B-B14F-4D97-AF65-F5344CB8AC3E}">
        <p14:creationId xmlns:p14="http://schemas.microsoft.com/office/powerpoint/2010/main" val="77584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D889A45-69EF-381F-88B6-698D232F54F1}"/>
              </a:ext>
            </a:extLst>
          </p:cNvPr>
          <p:cNvSpPr>
            <a:spLocks noGrp="1"/>
          </p:cNvSpPr>
          <p:nvPr>
            <p:ph type="sldNum" sz="quarter" idx="12"/>
          </p:nvPr>
        </p:nvSpPr>
        <p:spPr/>
        <p:txBody>
          <a:bodyPr/>
          <a:lstStyle/>
          <a:p>
            <a:fld id="{846EA5B9-79DC-415E-BBD8-CA4293E44FF5}" type="slidenum">
              <a:rPr lang="en-US" smtClean="0"/>
              <a:pPr/>
              <a:t>22</a:t>
            </a:fld>
            <a:endParaRPr lang="en-US"/>
          </a:p>
        </p:txBody>
      </p:sp>
      <p:sp>
        <p:nvSpPr>
          <p:cNvPr id="4" name="Text Placeholder 3">
            <a:extLst>
              <a:ext uri="{FF2B5EF4-FFF2-40B4-BE49-F238E27FC236}">
                <a16:creationId xmlns:a16="http://schemas.microsoft.com/office/drawing/2014/main" id="{1098BE50-7829-A2E9-D288-A1A56AF01D9D}"/>
              </a:ext>
            </a:extLst>
          </p:cNvPr>
          <p:cNvSpPr>
            <a:spLocks noGrp="1"/>
          </p:cNvSpPr>
          <p:nvPr>
            <p:ph type="body" sz="quarter" idx="13"/>
          </p:nvPr>
        </p:nvSpPr>
        <p:spPr>
          <a:xfrm>
            <a:off x="714630" y="234957"/>
            <a:ext cx="10515600" cy="643995"/>
          </a:xfrm>
        </p:spPr>
        <p:txBody>
          <a:bodyPr vert="horz" lIns="91440" tIns="45720" rIns="91440" bIns="45720" rtlCol="0" anchor="t">
            <a:normAutofit/>
          </a:bodyPr>
          <a:lstStyle/>
          <a:p>
            <a:r>
              <a:rPr lang="en-US" sz="3900">
                <a:ea typeface="Calibri"/>
                <a:cs typeface="Calibri"/>
              </a:rPr>
              <a:t>Product installs</a:t>
            </a:r>
            <a:endParaRPr lang="en-US"/>
          </a:p>
        </p:txBody>
      </p:sp>
      <p:pic>
        <p:nvPicPr>
          <p:cNvPr id="8" name="Picture 7">
            <a:extLst>
              <a:ext uri="{FF2B5EF4-FFF2-40B4-BE49-F238E27FC236}">
                <a16:creationId xmlns:a16="http://schemas.microsoft.com/office/drawing/2014/main" id="{C41616DB-1CF3-37E5-DAD1-4B2375000E83}"/>
              </a:ext>
            </a:extLst>
          </p:cNvPr>
          <p:cNvPicPr>
            <a:picLocks noChangeAspect="1"/>
          </p:cNvPicPr>
          <p:nvPr/>
        </p:nvPicPr>
        <p:blipFill>
          <a:blip r:embed="rId2"/>
          <a:stretch>
            <a:fillRect/>
          </a:stretch>
        </p:blipFill>
        <p:spPr>
          <a:xfrm>
            <a:off x="9049321" y="1450487"/>
            <a:ext cx="2822330" cy="3787531"/>
          </a:xfrm>
          <a:prstGeom prst="rect">
            <a:avLst/>
          </a:prstGeom>
        </p:spPr>
      </p:pic>
      <p:pic>
        <p:nvPicPr>
          <p:cNvPr id="10" name="Picture 9" descr="A close-up of a machine&#10;&#10;Description automatically generated">
            <a:extLst>
              <a:ext uri="{FF2B5EF4-FFF2-40B4-BE49-F238E27FC236}">
                <a16:creationId xmlns:a16="http://schemas.microsoft.com/office/drawing/2014/main" id="{B2455BE8-2AA1-5FB8-7EF7-5F4082CB0C7B}"/>
              </a:ext>
            </a:extLst>
          </p:cNvPr>
          <p:cNvPicPr>
            <a:picLocks noChangeAspect="1"/>
          </p:cNvPicPr>
          <p:nvPr/>
        </p:nvPicPr>
        <p:blipFill>
          <a:blip r:embed="rId3"/>
          <a:stretch>
            <a:fillRect/>
          </a:stretch>
        </p:blipFill>
        <p:spPr>
          <a:xfrm>
            <a:off x="7952991" y="3429000"/>
            <a:ext cx="1852002" cy="2462335"/>
          </a:xfrm>
          <a:prstGeom prst="rect">
            <a:avLst/>
          </a:prstGeom>
        </p:spPr>
      </p:pic>
      <p:pic>
        <p:nvPicPr>
          <p:cNvPr id="11" name="Picture 10">
            <a:extLst>
              <a:ext uri="{FF2B5EF4-FFF2-40B4-BE49-F238E27FC236}">
                <a16:creationId xmlns:a16="http://schemas.microsoft.com/office/drawing/2014/main" id="{16660ED3-A891-6700-79E6-2A37D149FF4C}"/>
              </a:ext>
            </a:extLst>
          </p:cNvPr>
          <p:cNvPicPr>
            <a:picLocks noChangeAspect="1"/>
          </p:cNvPicPr>
          <p:nvPr/>
        </p:nvPicPr>
        <p:blipFill>
          <a:blip r:embed="rId4"/>
          <a:stretch>
            <a:fillRect/>
          </a:stretch>
        </p:blipFill>
        <p:spPr>
          <a:xfrm>
            <a:off x="-213458" y="1358029"/>
            <a:ext cx="2463880" cy="4985061"/>
          </a:xfrm>
          <a:prstGeom prst="rect">
            <a:avLst/>
          </a:prstGeom>
        </p:spPr>
      </p:pic>
      <p:pic>
        <p:nvPicPr>
          <p:cNvPr id="13" name="Picture 12">
            <a:extLst>
              <a:ext uri="{FF2B5EF4-FFF2-40B4-BE49-F238E27FC236}">
                <a16:creationId xmlns:a16="http://schemas.microsoft.com/office/drawing/2014/main" id="{77C590BA-7842-C600-BFBB-06625EF731F3}"/>
              </a:ext>
            </a:extLst>
          </p:cNvPr>
          <p:cNvPicPr>
            <a:picLocks noChangeAspect="1"/>
          </p:cNvPicPr>
          <p:nvPr/>
        </p:nvPicPr>
        <p:blipFill>
          <a:blip r:embed="rId5"/>
          <a:stretch>
            <a:fillRect/>
          </a:stretch>
        </p:blipFill>
        <p:spPr>
          <a:xfrm>
            <a:off x="2351147" y="1344706"/>
            <a:ext cx="2417114" cy="5011708"/>
          </a:xfrm>
          <a:prstGeom prst="rect">
            <a:avLst/>
          </a:prstGeom>
        </p:spPr>
      </p:pic>
      <p:pic>
        <p:nvPicPr>
          <p:cNvPr id="15" name="Picture 14">
            <a:extLst>
              <a:ext uri="{FF2B5EF4-FFF2-40B4-BE49-F238E27FC236}">
                <a16:creationId xmlns:a16="http://schemas.microsoft.com/office/drawing/2014/main" id="{477E396F-4758-D852-9F13-63BC76826274}"/>
              </a:ext>
            </a:extLst>
          </p:cNvPr>
          <p:cNvPicPr>
            <a:picLocks noChangeAspect="1"/>
          </p:cNvPicPr>
          <p:nvPr/>
        </p:nvPicPr>
        <p:blipFill>
          <a:blip r:embed="rId6"/>
          <a:stretch>
            <a:fillRect/>
          </a:stretch>
        </p:blipFill>
        <p:spPr>
          <a:xfrm>
            <a:off x="4854350" y="1318059"/>
            <a:ext cx="3719384" cy="4985062"/>
          </a:xfrm>
          <a:prstGeom prst="rect">
            <a:avLst/>
          </a:prstGeom>
        </p:spPr>
      </p:pic>
    </p:spTree>
    <p:extLst>
      <p:ext uri="{BB962C8B-B14F-4D97-AF65-F5344CB8AC3E}">
        <p14:creationId xmlns:p14="http://schemas.microsoft.com/office/powerpoint/2010/main" val="2222140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583039" y="898890"/>
            <a:ext cx="10515600" cy="1009651"/>
          </a:xfrm>
        </p:spPr>
        <p:txBody>
          <a:bodyPr>
            <a:normAutofit/>
          </a:bodyPr>
          <a:lstStyle/>
          <a:p>
            <a:r>
              <a:rPr lang="en-US">
                <a:latin typeface="Arial Black" panose="020B0A04020102020204" pitchFamily="34" charset="0"/>
                <a:cs typeface="Arial" panose="020B0604020202020204" pitchFamily="34" charset="0"/>
              </a:rPr>
              <a:t>Our Experts</a:t>
            </a:r>
            <a:r>
              <a:rPr lang="en-US">
                <a:latin typeface="Arial" panose="020B0604020202020204" pitchFamily="34" charset="0"/>
                <a:cs typeface="Arial" panose="020B0604020202020204" pitchFamily="34" charset="0"/>
              </a:rPr>
              <a:t> are here to</a:t>
            </a:r>
            <a:r>
              <a:rPr lang="en-US">
                <a:latin typeface="Arial Black" panose="020B0A04020102020204" pitchFamily="34" charset="0"/>
                <a:cs typeface="Arial" panose="020B0604020202020204" pitchFamily="34" charset="0"/>
              </a:rPr>
              <a:t> Help</a:t>
            </a:r>
            <a:endParaRPr lang="en-US">
              <a:latin typeface="Arial Black" panose="020B0A04020102020204" pitchFamily="34" charset="0"/>
            </a:endParaRPr>
          </a:p>
        </p:txBody>
      </p:sp>
      <p:sp>
        <p:nvSpPr>
          <p:cNvPr id="6" name="Content Placeholder 1">
            <a:extLst>
              <a:ext uri="{FF2B5EF4-FFF2-40B4-BE49-F238E27FC236}">
                <a16:creationId xmlns:a16="http://schemas.microsoft.com/office/drawing/2014/main" id="{93CB657C-18AE-618D-0C3B-ABE4BB281DD3}"/>
              </a:ext>
            </a:extLst>
          </p:cNvPr>
          <p:cNvSpPr>
            <a:spLocks noGrp="1"/>
          </p:cNvSpPr>
          <p:nvPr>
            <p:ph idx="1"/>
          </p:nvPr>
        </p:nvSpPr>
        <p:spPr>
          <a:xfrm>
            <a:off x="637171" y="2179971"/>
            <a:ext cx="5381978" cy="1389947"/>
          </a:xfrm>
        </p:spPr>
        <p:txBody>
          <a:bodyPr>
            <a:noAutofit/>
          </a:bodyPr>
          <a:lstStyle/>
          <a:p>
            <a:pPr marL="0" indent="0">
              <a:lnSpc>
                <a:spcPct val="100000"/>
              </a:lnSpc>
              <a:buNone/>
            </a:pPr>
            <a:r>
              <a:rPr lang="en-US" sz="1800">
                <a:latin typeface="Arial" panose="020B0604020202020204" pitchFamily="34" charset="0"/>
                <a:cs typeface="Arial" panose="020B0604020202020204" pitchFamily="34" charset="0"/>
              </a:rPr>
              <a:t>Our Expert Network can work with you to develop and implement an Electrical Safety Program that will save lives, ensure confidence and consistency across your enterprise. </a:t>
            </a:r>
          </a:p>
        </p:txBody>
      </p:sp>
      <p:sp>
        <p:nvSpPr>
          <p:cNvPr id="10" name="TextBox 9">
            <a:extLst>
              <a:ext uri="{FF2B5EF4-FFF2-40B4-BE49-F238E27FC236}">
                <a16:creationId xmlns:a16="http://schemas.microsoft.com/office/drawing/2014/main" id="{5D0C4AB0-CCC6-B7CB-5A8D-A498C5B8AD69}"/>
              </a:ext>
            </a:extLst>
          </p:cNvPr>
          <p:cNvSpPr txBox="1"/>
          <p:nvPr/>
        </p:nvSpPr>
        <p:spPr>
          <a:xfrm>
            <a:off x="637171" y="4478125"/>
            <a:ext cx="6318802" cy="1200329"/>
          </a:xfrm>
          <a:prstGeom prst="rect">
            <a:avLst/>
          </a:prstGeom>
          <a:noFill/>
        </p:spPr>
        <p:txBody>
          <a:bodyPr wrap="square">
            <a:spAutoFit/>
          </a:bodyPr>
          <a:lstStyle/>
          <a:p>
            <a:pPr marL="0" indent="0">
              <a:lnSpc>
                <a:spcPct val="100000"/>
              </a:lnSpc>
              <a:buNone/>
            </a:pPr>
            <a:r>
              <a:rPr lang="en-US" sz="2400">
                <a:latin typeface="Arial" panose="020B0604020202020204" pitchFamily="34" charset="0"/>
                <a:cs typeface="Arial" panose="020B0604020202020204" pitchFamily="34" charset="0"/>
              </a:rPr>
              <a:t>On every order over $10,000 we include </a:t>
            </a:r>
          </a:p>
          <a:p>
            <a:pPr marL="0" indent="0">
              <a:lnSpc>
                <a:spcPct val="100000"/>
              </a:lnSpc>
              <a:buNone/>
            </a:pPr>
            <a:r>
              <a:rPr lang="en-US" sz="2400">
                <a:solidFill>
                  <a:schemeClr val="accent2"/>
                </a:solidFill>
                <a:latin typeface="Arial Black" panose="020B0A04020102020204" pitchFamily="34" charset="0"/>
                <a:cs typeface="Arial" panose="020B0604020202020204" pitchFamily="34" charset="0"/>
              </a:rPr>
              <a:t>2 hours of free remote consulting with one of our experts</a:t>
            </a:r>
            <a:endParaRPr lang="en-US" sz="2400">
              <a:solidFill>
                <a:schemeClr val="accent2"/>
              </a:solidFill>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00F719E5-0E18-AC3C-6452-05FA20CF1412}"/>
              </a:ext>
            </a:extLst>
          </p:cNvPr>
          <p:cNvPicPr>
            <a:picLocks noChangeAspect="1"/>
          </p:cNvPicPr>
          <p:nvPr/>
        </p:nvPicPr>
        <p:blipFill>
          <a:blip r:embed="rId3"/>
          <a:stretch>
            <a:fillRect/>
          </a:stretch>
        </p:blipFill>
        <p:spPr>
          <a:xfrm>
            <a:off x="8729028" y="1865357"/>
            <a:ext cx="2878117" cy="3730892"/>
          </a:xfrm>
          <a:prstGeom prst="rect">
            <a:avLst/>
          </a:prstGeom>
          <a:ln w="6350">
            <a:solidFill>
              <a:schemeClr val="tx1"/>
            </a:solidFill>
          </a:ln>
        </p:spPr>
      </p:pic>
    </p:spTree>
    <p:extLst>
      <p:ext uri="{BB962C8B-B14F-4D97-AF65-F5344CB8AC3E}">
        <p14:creationId xmlns:p14="http://schemas.microsoft.com/office/powerpoint/2010/main" val="3962486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7F339-0BBB-EF4C-2CA9-3BE37D5EAF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03BB5F-5BC9-C0BE-0A7B-9527AE0FB1B4}"/>
              </a:ext>
            </a:extLst>
          </p:cNvPr>
          <p:cNvSpPr>
            <a:spLocks noGrp="1"/>
          </p:cNvSpPr>
          <p:nvPr>
            <p:ph type="title"/>
          </p:nvPr>
        </p:nvSpPr>
        <p:spPr>
          <a:xfrm>
            <a:off x="367378" y="611343"/>
            <a:ext cx="10515600" cy="1009651"/>
          </a:xfrm>
        </p:spPr>
        <p:txBody>
          <a:bodyPr>
            <a:normAutofit/>
          </a:bodyPr>
          <a:lstStyle/>
          <a:p>
            <a:r>
              <a:rPr lang="en-US">
                <a:latin typeface="Arial"/>
                <a:cs typeface="Arial"/>
              </a:rPr>
              <a:t>Who to </a:t>
            </a:r>
            <a:r>
              <a:rPr lang="en-US" b="1">
                <a:latin typeface="Arial"/>
                <a:cs typeface="Arial"/>
              </a:rPr>
              <a:t>Target</a:t>
            </a:r>
            <a:endParaRPr lang="en-US" b="1">
              <a:latin typeface="Arial"/>
            </a:endParaRPr>
          </a:p>
        </p:txBody>
      </p:sp>
      <p:sp>
        <p:nvSpPr>
          <p:cNvPr id="6" name="Content Placeholder 1">
            <a:extLst>
              <a:ext uri="{FF2B5EF4-FFF2-40B4-BE49-F238E27FC236}">
                <a16:creationId xmlns:a16="http://schemas.microsoft.com/office/drawing/2014/main" id="{0A1854F3-AE3E-56DD-30C2-FEF9803ACF66}"/>
              </a:ext>
            </a:extLst>
          </p:cNvPr>
          <p:cNvSpPr>
            <a:spLocks noGrp="1"/>
          </p:cNvSpPr>
          <p:nvPr>
            <p:ph idx="1"/>
          </p:nvPr>
        </p:nvSpPr>
        <p:spPr>
          <a:xfrm>
            <a:off x="651548" y="1719896"/>
            <a:ext cx="4073639" cy="4049758"/>
          </a:xfrm>
        </p:spPr>
        <p:txBody>
          <a:bodyPr vert="horz" lIns="91440" tIns="45720" rIns="91440" bIns="45720" rtlCol="0" anchor="t">
            <a:noAutofit/>
          </a:bodyPr>
          <a:lstStyle/>
          <a:p>
            <a:pPr>
              <a:buNone/>
            </a:pPr>
            <a:endParaRPr lang="en-US" sz="1400" b="1">
              <a:ea typeface="Calibri"/>
              <a:cs typeface="Calibri"/>
            </a:endParaRPr>
          </a:p>
          <a:p>
            <a:pPr>
              <a:buNone/>
            </a:pPr>
            <a:endParaRPr lang="en-US" sz="1200" b="1">
              <a:latin typeface="Calibri" panose="020F0502020204030204"/>
              <a:ea typeface="Calibri"/>
              <a:cs typeface="Calibri"/>
            </a:endParaRPr>
          </a:p>
        </p:txBody>
      </p:sp>
      <p:pic>
        <p:nvPicPr>
          <p:cNvPr id="4" name="Picture 3" descr="A close-up of a safety compliance and voltage check&#10;&#10;AI-generated content may be incorrect.">
            <a:extLst>
              <a:ext uri="{FF2B5EF4-FFF2-40B4-BE49-F238E27FC236}">
                <a16:creationId xmlns:a16="http://schemas.microsoft.com/office/drawing/2014/main" id="{73213447-4AF2-FC58-62B6-62A0AD4093FB}"/>
              </a:ext>
            </a:extLst>
          </p:cNvPr>
          <p:cNvPicPr>
            <a:picLocks noChangeAspect="1"/>
          </p:cNvPicPr>
          <p:nvPr/>
        </p:nvPicPr>
        <p:blipFill>
          <a:blip r:embed="rId3"/>
          <a:stretch>
            <a:fillRect/>
          </a:stretch>
        </p:blipFill>
        <p:spPr>
          <a:xfrm>
            <a:off x="1375834" y="1573742"/>
            <a:ext cx="8498417" cy="4345518"/>
          </a:xfrm>
          <a:prstGeom prst="rect">
            <a:avLst/>
          </a:prstGeom>
        </p:spPr>
      </p:pic>
    </p:spTree>
    <p:extLst>
      <p:ext uri="{BB962C8B-B14F-4D97-AF65-F5344CB8AC3E}">
        <p14:creationId xmlns:p14="http://schemas.microsoft.com/office/powerpoint/2010/main" val="35263069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0DBF19F8-DA6D-D738-B176-18C67C165714}"/>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Intelligent Machine Health Monitoring</a:t>
            </a:r>
          </a:p>
        </p:txBody>
      </p:sp>
    </p:spTree>
    <p:extLst>
      <p:ext uri="{BB962C8B-B14F-4D97-AF65-F5344CB8AC3E}">
        <p14:creationId xmlns:p14="http://schemas.microsoft.com/office/powerpoint/2010/main" val="122856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ACDC-9826-B351-9924-9A04BA46C480}"/>
              </a:ext>
            </a:extLst>
          </p:cNvPr>
          <p:cNvSpPr>
            <a:spLocks noGrp="1"/>
          </p:cNvSpPr>
          <p:nvPr>
            <p:ph type="title"/>
          </p:nvPr>
        </p:nvSpPr>
        <p:spPr/>
        <p:txBody>
          <a:bodyPr>
            <a:normAutofit/>
          </a:bodyPr>
          <a:lstStyle/>
          <a:p>
            <a:r>
              <a:rPr lang="en-US">
                <a:latin typeface="Arial Black" panose="020B0A04020102020204" pitchFamily="34" charset="0"/>
                <a:cs typeface="Arial" panose="020B0604020202020204" pitchFamily="34" charset="0"/>
              </a:rPr>
              <a:t>Did </a:t>
            </a:r>
            <a:r>
              <a:rPr lang="en-US">
                <a:latin typeface="Arial" panose="020B0604020202020204" pitchFamily="34" charset="0"/>
                <a:cs typeface="Arial" panose="020B0604020202020204" pitchFamily="34" charset="0"/>
              </a:rPr>
              <a:t>you </a:t>
            </a:r>
            <a:r>
              <a:rPr lang="en-US">
                <a:latin typeface="Arial Black" panose="020B0A04020102020204" pitchFamily="34" charset="0"/>
                <a:cs typeface="Arial" panose="020B0604020202020204" pitchFamily="34" charset="0"/>
              </a:rPr>
              <a:t>know….</a:t>
            </a:r>
          </a:p>
        </p:txBody>
      </p:sp>
      <p:sp>
        <p:nvSpPr>
          <p:cNvPr id="11" name="TextBox 10">
            <a:extLst>
              <a:ext uri="{FF2B5EF4-FFF2-40B4-BE49-F238E27FC236}">
                <a16:creationId xmlns:a16="http://schemas.microsoft.com/office/drawing/2014/main" id="{A4176804-AF86-F5F5-2762-F56339D5CA6A}"/>
              </a:ext>
            </a:extLst>
          </p:cNvPr>
          <p:cNvSpPr txBox="1"/>
          <p:nvPr/>
        </p:nvSpPr>
        <p:spPr>
          <a:xfrm>
            <a:off x="6892122" y="5417409"/>
            <a:ext cx="5436358" cy="461665"/>
          </a:xfrm>
          <a:prstGeom prst="rect">
            <a:avLst/>
          </a:prstGeom>
          <a:noFill/>
        </p:spPr>
        <p:txBody>
          <a:bodyPr wrap="square" rtlCol="0">
            <a:spAutoFit/>
          </a:bodyPr>
          <a:lstStyle/>
          <a:p>
            <a:pPr algn="ctr"/>
            <a:r>
              <a:rPr lang="en-US" sz="2400" b="1">
                <a:solidFill>
                  <a:schemeClr val="bg1"/>
                </a:solidFill>
              </a:rPr>
              <a:t>PPE</a:t>
            </a:r>
          </a:p>
        </p:txBody>
      </p:sp>
      <p:sp>
        <p:nvSpPr>
          <p:cNvPr id="29" name="TextBox 28">
            <a:extLst>
              <a:ext uri="{FF2B5EF4-FFF2-40B4-BE49-F238E27FC236}">
                <a16:creationId xmlns:a16="http://schemas.microsoft.com/office/drawing/2014/main" id="{0495BD49-1E96-01EF-B942-0A98D8795FFF}"/>
              </a:ext>
            </a:extLst>
          </p:cNvPr>
          <p:cNvSpPr txBox="1"/>
          <p:nvPr/>
        </p:nvSpPr>
        <p:spPr>
          <a:xfrm>
            <a:off x="0" y="5418517"/>
            <a:ext cx="12192001" cy="1025922"/>
          </a:xfrm>
          <a:prstGeom prst="rect">
            <a:avLst/>
          </a:prstGeom>
          <a:noFill/>
        </p:spPr>
        <p:txBody>
          <a:bodyPr wrap="square" rtlCol="0">
            <a:spAutoFit/>
          </a:bodyPr>
          <a:lstStyle/>
          <a:p>
            <a:pPr algn="ctr"/>
            <a:r>
              <a:rPr lang="en-US" sz="3200" b="0" i="0" u="none" strike="noStrike" baseline="30000">
                <a:solidFill>
                  <a:srgbClr val="000000"/>
                </a:solidFill>
                <a:latin typeface="Arial" panose="020B0604020202020204" pitchFamily="34" charset="0"/>
              </a:rPr>
              <a:t>The </a:t>
            </a:r>
            <a:r>
              <a:rPr lang="en-US" sz="3200" b="0" i="0" u="none" strike="noStrike" baseline="30000">
                <a:solidFill>
                  <a:srgbClr val="000000"/>
                </a:solidFill>
                <a:latin typeface="Arial Black" panose="020B0A04020102020204" pitchFamily="34" charset="0"/>
              </a:rPr>
              <a:t>compounding effects</a:t>
            </a:r>
            <a:r>
              <a:rPr lang="en-US" sz="3200" b="0" i="0" u="none" strike="noStrike" baseline="30000">
                <a:solidFill>
                  <a:srgbClr val="000000"/>
                </a:solidFill>
                <a:latin typeface="Arial" panose="020B0604020202020204" pitchFamily="34" charset="0"/>
              </a:rPr>
              <a:t> of these </a:t>
            </a:r>
            <a:r>
              <a:rPr lang="en-US" sz="3200" b="0" i="0" u="none" strike="noStrike" baseline="30000">
                <a:solidFill>
                  <a:srgbClr val="000000"/>
                </a:solidFill>
                <a:latin typeface="Arial Black" panose="020B0A04020102020204" pitchFamily="34" charset="0"/>
              </a:rPr>
              <a:t>preventable injuries</a:t>
            </a:r>
            <a:r>
              <a:rPr lang="en-US" sz="3200" b="0" i="0" u="none" strike="noStrike" baseline="30000">
                <a:solidFill>
                  <a:srgbClr val="000000"/>
                </a:solidFill>
                <a:latin typeface="Arial" panose="020B0604020202020204" pitchFamily="34" charset="0"/>
              </a:rPr>
              <a:t> go beyond just the day </a:t>
            </a:r>
          </a:p>
          <a:p>
            <a:pPr algn="ctr"/>
            <a:r>
              <a:rPr lang="en-US" sz="3200" b="0" i="0" u="none" strike="noStrike" baseline="30000">
                <a:solidFill>
                  <a:srgbClr val="000000"/>
                </a:solidFill>
                <a:latin typeface="Arial" panose="020B0604020202020204" pitchFamily="34" charset="0"/>
              </a:rPr>
              <a:t>of an incident and adversely affect the</a:t>
            </a:r>
            <a:r>
              <a:rPr lang="en-US" sz="3200" b="0" i="0" u="none" strike="noStrike" baseline="30000">
                <a:solidFill>
                  <a:srgbClr val="000000"/>
                </a:solidFill>
                <a:latin typeface="Arial Black" panose="020B0A04020102020204" pitchFamily="34" charset="0"/>
              </a:rPr>
              <a:t> future of our economies</a:t>
            </a:r>
          </a:p>
          <a:p>
            <a:endParaRPr lang="en-US"/>
          </a:p>
        </p:txBody>
      </p:sp>
      <p:sp>
        <p:nvSpPr>
          <p:cNvPr id="18" name="Content Placeholder 1">
            <a:extLst>
              <a:ext uri="{FF2B5EF4-FFF2-40B4-BE49-F238E27FC236}">
                <a16:creationId xmlns:a16="http://schemas.microsoft.com/office/drawing/2014/main" id="{429C05A8-09B3-DCEB-7B35-0CA2953A77F6}"/>
              </a:ext>
            </a:extLst>
          </p:cNvPr>
          <p:cNvSpPr>
            <a:spLocks noGrp="1"/>
          </p:cNvSpPr>
          <p:nvPr>
            <p:ph idx="1"/>
          </p:nvPr>
        </p:nvSpPr>
        <p:spPr>
          <a:xfrm>
            <a:off x="6892122" y="2149302"/>
            <a:ext cx="4403303" cy="3026353"/>
          </a:xfrm>
        </p:spPr>
        <p:txBody>
          <a:bodyPr>
            <a:normAutofit fontScale="55000" lnSpcReduction="20000"/>
          </a:bodyPr>
          <a:lstStyle/>
          <a:p>
            <a:pPr marL="0" indent="0" algn="ctr">
              <a:buNone/>
            </a:pPr>
            <a:r>
              <a:rPr lang="en-US" sz="13100" b="1">
                <a:solidFill>
                  <a:srgbClr val="0070C0"/>
                </a:solidFill>
                <a:latin typeface="Arial Black" panose="020B0A04020102020204" pitchFamily="34" charset="0"/>
              </a:rPr>
              <a:t>70% </a:t>
            </a:r>
          </a:p>
          <a:p>
            <a:pPr marL="0" indent="0" algn="ctr">
              <a:lnSpc>
                <a:spcPct val="120000"/>
              </a:lnSpc>
              <a:buNone/>
            </a:pPr>
            <a:r>
              <a:rPr lang="en-US" sz="5800">
                <a:latin typeface="Arial" panose="020B0604020202020204" pitchFamily="34" charset="0"/>
                <a:cs typeface="Arial" panose="020B0604020202020204" pitchFamily="34" charset="0"/>
              </a:rPr>
              <a:t>of All Workplace Injuries Happen During Reactive Maintenance</a:t>
            </a:r>
          </a:p>
        </p:txBody>
      </p:sp>
      <p:cxnSp>
        <p:nvCxnSpPr>
          <p:cNvPr id="23" name="Straight Connector 22">
            <a:extLst>
              <a:ext uri="{FF2B5EF4-FFF2-40B4-BE49-F238E27FC236}">
                <a16:creationId xmlns:a16="http://schemas.microsoft.com/office/drawing/2014/main" id="{D7279098-12EF-A603-1707-546BD66FDB1F}"/>
              </a:ext>
            </a:extLst>
          </p:cNvPr>
          <p:cNvCxnSpPr>
            <a:cxnSpLocks/>
          </p:cNvCxnSpPr>
          <p:nvPr/>
        </p:nvCxnSpPr>
        <p:spPr>
          <a:xfrm>
            <a:off x="6096000" y="1743075"/>
            <a:ext cx="0" cy="3390900"/>
          </a:xfrm>
          <a:prstGeom prst="line">
            <a:avLst/>
          </a:prstGeom>
        </p:spPr>
        <p:style>
          <a:lnRef idx="1">
            <a:schemeClr val="accent3"/>
          </a:lnRef>
          <a:fillRef idx="0">
            <a:schemeClr val="accent3"/>
          </a:fillRef>
          <a:effectRef idx="0">
            <a:schemeClr val="accent3"/>
          </a:effectRef>
          <a:fontRef idx="minor">
            <a:schemeClr val="tx1"/>
          </a:fontRef>
        </p:style>
      </p:cxnSp>
      <p:grpSp>
        <p:nvGrpSpPr>
          <p:cNvPr id="25" name="Group 24">
            <a:extLst>
              <a:ext uri="{FF2B5EF4-FFF2-40B4-BE49-F238E27FC236}">
                <a16:creationId xmlns:a16="http://schemas.microsoft.com/office/drawing/2014/main" id="{2BF51CB9-4120-9C8F-221D-271969CB43E6}"/>
              </a:ext>
            </a:extLst>
          </p:cNvPr>
          <p:cNvGrpSpPr/>
          <p:nvPr/>
        </p:nvGrpSpPr>
        <p:grpSpPr>
          <a:xfrm>
            <a:off x="838200" y="1988310"/>
            <a:ext cx="4622353" cy="2946699"/>
            <a:chOff x="964815" y="2007951"/>
            <a:chExt cx="4622353" cy="2946699"/>
          </a:xfrm>
        </p:grpSpPr>
        <p:sp>
          <p:nvSpPr>
            <p:cNvPr id="20" name="Content Placeholder 1">
              <a:extLst>
                <a:ext uri="{FF2B5EF4-FFF2-40B4-BE49-F238E27FC236}">
                  <a16:creationId xmlns:a16="http://schemas.microsoft.com/office/drawing/2014/main" id="{1AD2D72E-EA35-89B4-292C-0BED5424B66C}"/>
                </a:ext>
              </a:extLst>
            </p:cNvPr>
            <p:cNvSpPr txBox="1">
              <a:spLocks/>
            </p:cNvSpPr>
            <p:nvPr/>
          </p:nvSpPr>
          <p:spPr>
            <a:xfrm>
              <a:off x="1366894" y="2901284"/>
              <a:ext cx="3818194" cy="2053366"/>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sz="15300" b="1">
                  <a:solidFill>
                    <a:srgbClr val="0070C0"/>
                  </a:solidFill>
                  <a:latin typeface="Arial Black" panose="020B0A04020102020204" pitchFamily="34" charset="0"/>
                </a:rPr>
                <a:t>$20 Billion </a:t>
              </a:r>
            </a:p>
          </p:txBody>
        </p:sp>
        <p:sp>
          <p:nvSpPr>
            <p:cNvPr id="24" name="TextBox 23">
              <a:extLst>
                <a:ext uri="{FF2B5EF4-FFF2-40B4-BE49-F238E27FC236}">
                  <a16:creationId xmlns:a16="http://schemas.microsoft.com/office/drawing/2014/main" id="{8B503EEC-191F-8DC7-3BAA-C987E0368E79}"/>
                </a:ext>
              </a:extLst>
            </p:cNvPr>
            <p:cNvSpPr txBox="1"/>
            <p:nvPr/>
          </p:nvSpPr>
          <p:spPr>
            <a:xfrm>
              <a:off x="964815" y="2007951"/>
              <a:ext cx="4622353" cy="1107996"/>
            </a:xfrm>
            <a:prstGeom prst="rect">
              <a:avLst/>
            </a:prstGeom>
            <a:noFill/>
          </p:spPr>
          <p:txBody>
            <a:bodyPr wrap="square" rtlCol="0">
              <a:spAutoFit/>
            </a:bodyPr>
            <a:lstStyle/>
            <a:p>
              <a:pPr algn="ctr"/>
              <a:r>
                <a:rPr lang="en-US" sz="2400">
                  <a:latin typeface="Arial" panose="020B0604020202020204" pitchFamily="34" charset="0"/>
                  <a:cs typeface="Arial" panose="020B0604020202020204" pitchFamily="34" charset="0"/>
                </a:rPr>
                <a:t>The cost of unplanned downtime in process industries per year</a:t>
              </a:r>
            </a:p>
            <a:p>
              <a:endParaRPr lang="en-US"/>
            </a:p>
          </p:txBody>
        </p:sp>
      </p:grpSp>
      <p:sp>
        <p:nvSpPr>
          <p:cNvPr id="3" name="Rectangle 2">
            <a:extLst>
              <a:ext uri="{FF2B5EF4-FFF2-40B4-BE49-F238E27FC236}">
                <a16:creationId xmlns:a16="http://schemas.microsoft.com/office/drawing/2014/main" id="{92AB8E33-DE36-5438-10F3-E665F249B81B}"/>
              </a:ext>
            </a:extLst>
          </p:cNvPr>
          <p:cNvSpPr/>
          <p:nvPr/>
        </p:nvSpPr>
        <p:spPr>
          <a:xfrm>
            <a:off x="2361063" y="6209731"/>
            <a:ext cx="9567080" cy="4775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0492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593558" y="646514"/>
            <a:ext cx="10451627" cy="1384995"/>
          </a:xfrm>
        </p:spPr>
        <p:txBody>
          <a:bodyPr>
            <a:normAutofit/>
          </a:bodyPr>
          <a:lstStyle/>
          <a:p>
            <a:r>
              <a:rPr lang="en-US" sz="4000">
                <a:latin typeface="Arial" panose="020B0604020202020204" pitchFamily="34" charset="0"/>
                <a:cs typeface="Arial" panose="020B0604020202020204" pitchFamily="34" charset="0"/>
              </a:rPr>
              <a:t>What’s Your </a:t>
            </a:r>
            <a:r>
              <a:rPr lang="en-US" sz="4000">
                <a:latin typeface="Arial Black" panose="020B0A04020102020204" pitchFamily="34" charset="0"/>
                <a:cs typeface="Arial" panose="020B0604020202020204" pitchFamily="34" charset="0"/>
              </a:rPr>
              <a:t>Approach</a:t>
            </a:r>
            <a:r>
              <a:rPr lang="en-US" sz="4000">
                <a:latin typeface="Arial" panose="020B0604020202020204" pitchFamily="34" charset="0"/>
                <a:cs typeface="Arial" panose="020B0604020202020204" pitchFamily="34" charset="0"/>
              </a:rPr>
              <a:t> to</a:t>
            </a:r>
            <a:r>
              <a:rPr lang="en-US" sz="4000">
                <a:latin typeface="Arial Black" panose="020B0A04020102020204" pitchFamily="34" charset="0"/>
              </a:rPr>
              <a:t> Maintenance?</a:t>
            </a:r>
          </a:p>
        </p:txBody>
      </p:sp>
      <p:grpSp>
        <p:nvGrpSpPr>
          <p:cNvPr id="17" name="Group 16">
            <a:extLst>
              <a:ext uri="{FF2B5EF4-FFF2-40B4-BE49-F238E27FC236}">
                <a16:creationId xmlns:a16="http://schemas.microsoft.com/office/drawing/2014/main" id="{29C09BD5-E2F7-B48A-5C0D-90F3F23F0796}"/>
              </a:ext>
            </a:extLst>
          </p:cNvPr>
          <p:cNvGrpSpPr/>
          <p:nvPr/>
        </p:nvGrpSpPr>
        <p:grpSpPr>
          <a:xfrm>
            <a:off x="811792" y="1897072"/>
            <a:ext cx="10451627" cy="1531928"/>
            <a:chOff x="2460015" y="2268906"/>
            <a:chExt cx="7954710" cy="1165947"/>
          </a:xfrm>
        </p:grpSpPr>
        <p:sp>
          <p:nvSpPr>
            <p:cNvPr id="20" name="Right Arrow 27">
              <a:extLst>
                <a:ext uri="{FF2B5EF4-FFF2-40B4-BE49-F238E27FC236}">
                  <a16:creationId xmlns:a16="http://schemas.microsoft.com/office/drawing/2014/main" id="{17031CAB-C277-29CE-B4C8-C861BC513FC6}"/>
                </a:ext>
              </a:extLst>
            </p:cNvPr>
            <p:cNvSpPr/>
            <p:nvPr/>
          </p:nvSpPr>
          <p:spPr>
            <a:xfrm>
              <a:off x="8925889" y="2705967"/>
              <a:ext cx="340970" cy="29805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grpSp>
          <p:nvGrpSpPr>
            <p:cNvPr id="21" name="Group 20">
              <a:extLst>
                <a:ext uri="{FF2B5EF4-FFF2-40B4-BE49-F238E27FC236}">
                  <a16:creationId xmlns:a16="http://schemas.microsoft.com/office/drawing/2014/main" id="{58D0C845-0564-B8CF-7590-74AB86CE2951}"/>
                </a:ext>
              </a:extLst>
            </p:cNvPr>
            <p:cNvGrpSpPr/>
            <p:nvPr/>
          </p:nvGrpSpPr>
          <p:grpSpPr>
            <a:xfrm>
              <a:off x="2460015" y="2294306"/>
              <a:ext cx="6551360" cy="1140547"/>
              <a:chOff x="163596" y="2162927"/>
              <a:chExt cx="8735146" cy="1520729"/>
            </a:xfrm>
          </p:grpSpPr>
          <p:sp>
            <p:nvSpPr>
              <p:cNvPr id="29" name="Right Arrow 5">
                <a:extLst>
                  <a:ext uri="{FF2B5EF4-FFF2-40B4-BE49-F238E27FC236}">
                    <a16:creationId xmlns:a16="http://schemas.microsoft.com/office/drawing/2014/main" id="{9967F555-3FA0-BB06-ED5C-2DDCC3A4B229}"/>
                  </a:ext>
                </a:extLst>
              </p:cNvPr>
              <p:cNvSpPr/>
              <p:nvPr/>
            </p:nvSpPr>
            <p:spPr>
              <a:xfrm>
                <a:off x="1528215"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0" name="Freeform 6">
                <a:extLst>
                  <a:ext uri="{FF2B5EF4-FFF2-40B4-BE49-F238E27FC236}">
                    <a16:creationId xmlns:a16="http://schemas.microsoft.com/office/drawing/2014/main" id="{2A123ED0-4D90-A201-B676-7D3FE5307095}"/>
                  </a:ext>
                </a:extLst>
              </p:cNvPr>
              <p:cNvSpPr/>
              <p:nvPr/>
            </p:nvSpPr>
            <p:spPr>
              <a:xfrm>
                <a:off x="163596"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40000"/>
                  <a:lumOff val="60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IN" sz="1200" b="1">
                    <a:solidFill>
                      <a:schemeClr val="bg1"/>
                    </a:solidFill>
                  </a:rPr>
                  <a:t>Run-to- Failure</a:t>
                </a:r>
              </a:p>
            </p:txBody>
          </p:sp>
          <p:sp>
            <p:nvSpPr>
              <p:cNvPr id="31" name="Right Arrow 38">
                <a:extLst>
                  <a:ext uri="{FF2B5EF4-FFF2-40B4-BE49-F238E27FC236}">
                    <a16:creationId xmlns:a16="http://schemas.microsoft.com/office/drawing/2014/main" id="{B6F87568-540B-DC68-C5F5-E5C667AF5E49}"/>
                  </a:ext>
                </a:extLst>
              </p:cNvPr>
              <p:cNvSpPr/>
              <p:nvPr/>
            </p:nvSpPr>
            <p:spPr>
              <a:xfrm>
                <a:off x="3331819"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2" name="Freeform 39">
                <a:extLst>
                  <a:ext uri="{FF2B5EF4-FFF2-40B4-BE49-F238E27FC236}">
                    <a16:creationId xmlns:a16="http://schemas.microsoft.com/office/drawing/2014/main" id="{C09D8CED-A0B6-4DF8-F8BF-513572B7D9C3}"/>
                  </a:ext>
                </a:extLst>
              </p:cNvPr>
              <p:cNvSpPr/>
              <p:nvPr/>
            </p:nvSpPr>
            <p:spPr>
              <a:xfrm>
                <a:off x="1967200"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60000"/>
                  <a:lumOff val="40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Schedule-Based</a:t>
                </a:r>
                <a:endParaRPr lang="en-IN" sz="1200" b="1">
                  <a:solidFill>
                    <a:schemeClr val="bg1"/>
                  </a:solidFill>
                </a:endParaRPr>
              </a:p>
            </p:txBody>
          </p:sp>
          <p:sp>
            <p:nvSpPr>
              <p:cNvPr id="33" name="Right Arrow 40">
                <a:extLst>
                  <a:ext uri="{FF2B5EF4-FFF2-40B4-BE49-F238E27FC236}">
                    <a16:creationId xmlns:a16="http://schemas.microsoft.com/office/drawing/2014/main" id="{8B4ADB40-6D54-F4C4-1AB5-640E74B5F0C3}"/>
                  </a:ext>
                </a:extLst>
              </p:cNvPr>
              <p:cNvSpPr/>
              <p:nvPr/>
            </p:nvSpPr>
            <p:spPr>
              <a:xfrm>
                <a:off x="5135423"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4" name="Freeform 41">
                <a:extLst>
                  <a:ext uri="{FF2B5EF4-FFF2-40B4-BE49-F238E27FC236}">
                    <a16:creationId xmlns:a16="http://schemas.microsoft.com/office/drawing/2014/main" id="{5D5262F9-A512-853A-7159-BD266E6A0DC9}"/>
                  </a:ext>
                </a:extLst>
              </p:cNvPr>
              <p:cNvSpPr/>
              <p:nvPr/>
            </p:nvSpPr>
            <p:spPr>
              <a:xfrm>
                <a:off x="3770804"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Risk- Based</a:t>
                </a:r>
                <a:endParaRPr lang="en-IN" sz="1200" b="1">
                  <a:solidFill>
                    <a:schemeClr val="bg1"/>
                  </a:solidFill>
                </a:endParaRPr>
              </a:p>
            </p:txBody>
          </p:sp>
          <p:sp>
            <p:nvSpPr>
              <p:cNvPr id="35" name="Right Arrow 42">
                <a:extLst>
                  <a:ext uri="{FF2B5EF4-FFF2-40B4-BE49-F238E27FC236}">
                    <a16:creationId xmlns:a16="http://schemas.microsoft.com/office/drawing/2014/main" id="{BA84087B-29D5-0899-3000-E985FC675A3A}"/>
                  </a:ext>
                </a:extLst>
              </p:cNvPr>
              <p:cNvSpPr/>
              <p:nvPr/>
            </p:nvSpPr>
            <p:spPr>
              <a:xfrm>
                <a:off x="6939027" y="2737208"/>
                <a:ext cx="454626" cy="397400"/>
              </a:xfrm>
              <a:prstGeom prst="rightArrow">
                <a:avLst>
                  <a:gd name="adj1" fmla="val 70000"/>
                  <a:gd name="adj2" fmla="val 50000"/>
                </a:avLst>
              </a:prstGeom>
              <a:solidFill>
                <a:schemeClr val="bg1">
                  <a:lumMod val="50000"/>
                  <a:alpha val="90000"/>
                </a:schemeClr>
              </a:solid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36" name="Freeform 43">
                <a:extLst>
                  <a:ext uri="{FF2B5EF4-FFF2-40B4-BE49-F238E27FC236}">
                    <a16:creationId xmlns:a16="http://schemas.microsoft.com/office/drawing/2014/main" id="{BCB80682-0A2C-6E2F-563C-11F3E627D086}"/>
                  </a:ext>
                </a:extLst>
              </p:cNvPr>
              <p:cNvSpPr/>
              <p:nvPr/>
            </p:nvSpPr>
            <p:spPr>
              <a:xfrm>
                <a:off x="5574409"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75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Condition-Based</a:t>
                </a:r>
                <a:endParaRPr lang="en-IN" sz="1200" b="1">
                  <a:solidFill>
                    <a:schemeClr val="bg1"/>
                  </a:solidFill>
                </a:endParaRPr>
              </a:p>
            </p:txBody>
          </p:sp>
          <p:sp>
            <p:nvSpPr>
              <p:cNvPr id="37" name="Freeform 45">
                <a:extLst>
                  <a:ext uri="{FF2B5EF4-FFF2-40B4-BE49-F238E27FC236}">
                    <a16:creationId xmlns:a16="http://schemas.microsoft.com/office/drawing/2014/main" id="{0906F28A-F47D-CFAE-18FC-6AFA14D77A16}"/>
                  </a:ext>
                </a:extLst>
              </p:cNvPr>
              <p:cNvSpPr/>
              <p:nvPr/>
            </p:nvSpPr>
            <p:spPr>
              <a:xfrm>
                <a:off x="7378013" y="2162927"/>
                <a:ext cx="1520729" cy="1520729"/>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chemeClr val="accent1">
                  <a:lumMod val="75000"/>
                </a:schemeClr>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Predictive</a:t>
                </a:r>
                <a:endParaRPr lang="en-IN" sz="1200" b="1">
                  <a:solidFill>
                    <a:schemeClr val="bg1"/>
                  </a:solidFill>
                </a:endParaRPr>
              </a:p>
            </p:txBody>
          </p:sp>
        </p:grpSp>
        <p:sp>
          <p:nvSpPr>
            <p:cNvPr id="22" name="Freeform 28">
              <a:extLst>
                <a:ext uri="{FF2B5EF4-FFF2-40B4-BE49-F238E27FC236}">
                  <a16:creationId xmlns:a16="http://schemas.microsoft.com/office/drawing/2014/main" id="{A35A19AE-A672-696D-5E39-1FA2D03F4E92}"/>
                </a:ext>
              </a:extLst>
            </p:cNvPr>
            <p:cNvSpPr/>
            <p:nvPr/>
          </p:nvSpPr>
          <p:spPr>
            <a:xfrm>
              <a:off x="9274178" y="2268906"/>
              <a:ext cx="1140547" cy="1140547"/>
            </a:xfrm>
            <a:custGeom>
              <a:avLst/>
              <a:gdLst>
                <a:gd name="connsiteX0" fmla="*/ 0 w 1520729"/>
                <a:gd name="connsiteY0" fmla="*/ 760365 h 1520729"/>
                <a:gd name="connsiteX1" fmla="*/ 760365 w 1520729"/>
                <a:gd name="connsiteY1" fmla="*/ 0 h 1520729"/>
                <a:gd name="connsiteX2" fmla="*/ 1520730 w 1520729"/>
                <a:gd name="connsiteY2" fmla="*/ 760365 h 1520729"/>
                <a:gd name="connsiteX3" fmla="*/ 760365 w 1520729"/>
                <a:gd name="connsiteY3" fmla="*/ 1520730 h 1520729"/>
                <a:gd name="connsiteX4" fmla="*/ 0 w 1520729"/>
                <a:gd name="connsiteY4" fmla="*/ 760365 h 1520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0729" h="1520729">
                  <a:moveTo>
                    <a:pt x="0" y="760365"/>
                  </a:moveTo>
                  <a:cubicBezTo>
                    <a:pt x="0" y="340427"/>
                    <a:pt x="340427" y="0"/>
                    <a:pt x="760365" y="0"/>
                  </a:cubicBezTo>
                  <a:cubicBezTo>
                    <a:pt x="1180303" y="0"/>
                    <a:pt x="1520730" y="340427"/>
                    <a:pt x="1520730" y="760365"/>
                  </a:cubicBezTo>
                  <a:cubicBezTo>
                    <a:pt x="1520730" y="1180303"/>
                    <a:pt x="1180303" y="1520730"/>
                    <a:pt x="760365" y="1520730"/>
                  </a:cubicBezTo>
                  <a:cubicBezTo>
                    <a:pt x="340427" y="1520730"/>
                    <a:pt x="0" y="1180303"/>
                    <a:pt x="0" y="760365"/>
                  </a:cubicBezTo>
                  <a:close/>
                </a:path>
              </a:pathLst>
            </a:custGeom>
            <a:solidFill>
              <a:srgbClr val="002060"/>
            </a:solidFill>
            <a:ln>
              <a:noFill/>
            </a:ln>
            <a:effectLst>
              <a:outerShdw blurRad="44450" dist="27940" dir="5400000" algn="ctr">
                <a:srgbClr val="000000">
                  <a:alpha val="32000"/>
                </a:srgb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spcFirstLastPara="0" vert="horz" wrap="square" lIns="173697" tIns="173697" rIns="173697" bIns="173697" numCol="1" spcCol="1270" anchor="ctr" anchorCtr="0">
              <a:noAutofit/>
            </a:bodyPr>
            <a:lstStyle/>
            <a:p>
              <a:pPr algn="ctr" defTabSz="450045">
                <a:lnSpc>
                  <a:spcPct val="90000"/>
                </a:lnSpc>
                <a:spcBef>
                  <a:spcPct val="0"/>
                </a:spcBef>
                <a:spcAft>
                  <a:spcPct val="35000"/>
                </a:spcAft>
              </a:pPr>
              <a:r>
                <a:rPr lang="en-US" sz="1200" b="1">
                  <a:solidFill>
                    <a:schemeClr val="bg1"/>
                  </a:solidFill>
                </a:rPr>
                <a:t>Prescriptive</a:t>
              </a:r>
              <a:endParaRPr lang="en-IN" sz="1200" b="1">
                <a:solidFill>
                  <a:schemeClr val="bg1"/>
                </a:solidFill>
              </a:endParaRPr>
            </a:p>
          </p:txBody>
        </p:sp>
      </p:grpSp>
      <p:sp>
        <p:nvSpPr>
          <p:cNvPr id="6" name="TextBox 5">
            <a:extLst>
              <a:ext uri="{FF2B5EF4-FFF2-40B4-BE49-F238E27FC236}">
                <a16:creationId xmlns:a16="http://schemas.microsoft.com/office/drawing/2014/main" id="{1107AD49-B42C-0ADC-6FF8-30C1E9FCAD9B}"/>
              </a:ext>
            </a:extLst>
          </p:cNvPr>
          <p:cNvSpPr txBox="1"/>
          <p:nvPr/>
        </p:nvSpPr>
        <p:spPr>
          <a:xfrm>
            <a:off x="811792" y="3804506"/>
            <a:ext cx="10451627" cy="2277547"/>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There are many approaches to maintaining equipment</a:t>
            </a:r>
          </a:p>
          <a:p>
            <a:pPr marL="628641" lvl="1" indent="-285750">
              <a:buFont typeface="Arial" panose="020B0604020202020204" pitchFamily="34" charset="0"/>
              <a:buChar char="•"/>
            </a:pPr>
            <a:r>
              <a:rPr lang="en-US">
                <a:latin typeface="Arial" panose="020B0604020202020204" pitchFamily="34" charset="0"/>
                <a:cs typeface="Arial" panose="020B0604020202020204" pitchFamily="34" charset="0"/>
              </a:rPr>
              <a:t>No one-size-fits-all solution</a:t>
            </a:r>
          </a:p>
          <a:p>
            <a:pPr marL="628641" lvl="1" indent="-285750">
              <a:buFont typeface="Arial" panose="020B0604020202020204" pitchFamily="34" charset="0"/>
              <a:buChar char="•"/>
            </a:pPr>
            <a:r>
              <a:rPr lang="en-US">
                <a:latin typeface="Arial" panose="020B0604020202020204" pitchFamily="34" charset="0"/>
                <a:cs typeface="Arial" panose="020B0604020202020204" pitchFamily="34" charset="0"/>
              </a:rPr>
              <a:t>Every situation is different</a:t>
            </a:r>
          </a:p>
          <a:p>
            <a:pPr marL="628641" lvl="1" indent="-285750">
              <a:buFont typeface="Arial" panose="020B0604020202020204" pitchFamily="34" charset="0"/>
              <a:buChar char="•"/>
            </a:pPr>
            <a:r>
              <a:rPr lang="en-US">
                <a:latin typeface="Arial" panose="020B0604020202020204" pitchFamily="34" charset="0"/>
                <a:cs typeface="Arial" panose="020B0604020202020204" pitchFamily="34" charset="0"/>
              </a:rPr>
              <a:t>Criticality assessment is the start of smarter maintenance</a:t>
            </a:r>
          </a:p>
          <a:p>
            <a:pPr lvl="1"/>
            <a:endParaRPr lang="en-US">
              <a:latin typeface="Arial" panose="020B0604020202020204" pitchFamily="34" charset="0"/>
              <a:cs typeface="Arial" panose="020B0604020202020204" pitchFamily="34" charset="0"/>
            </a:endParaRPr>
          </a:p>
          <a:p>
            <a:r>
              <a:rPr lang="en-US" sz="2000">
                <a:latin typeface="Arial" panose="020B0604020202020204" pitchFamily="34" charset="0"/>
                <a:cs typeface="Arial" panose="020B0604020202020204" pitchFamily="34" charset="0"/>
              </a:rPr>
              <a:t>However, the goal of any maintenance program is: </a:t>
            </a:r>
            <a:r>
              <a:rPr lang="en-US" sz="2000">
                <a:latin typeface="Arial Black" panose="020B0A04020102020204" pitchFamily="34" charset="0"/>
                <a:cs typeface="Arial" panose="020B0604020202020204" pitchFamily="34" charset="0"/>
              </a:rPr>
              <a:t>Optimal Maintenance Budget Allocation</a:t>
            </a:r>
          </a:p>
          <a:p>
            <a:endParaRPr lang="en-US" sz="1000">
              <a:cs typeface="Calibri" pitchFamily="34" charset="0"/>
            </a:endParaRPr>
          </a:p>
        </p:txBody>
      </p:sp>
    </p:spTree>
    <p:extLst>
      <p:ext uri="{BB962C8B-B14F-4D97-AF65-F5344CB8AC3E}">
        <p14:creationId xmlns:p14="http://schemas.microsoft.com/office/powerpoint/2010/main" val="2942534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571500" y="681037"/>
            <a:ext cx="11315700" cy="1384995"/>
          </a:xfrm>
        </p:spPr>
        <p:txBody>
          <a:bodyPr>
            <a:normAutofit/>
          </a:bodyPr>
          <a:lstStyle/>
          <a:p>
            <a:r>
              <a:rPr lang="en-US" sz="4000">
                <a:latin typeface="Arial Black" panose="020B0A04020102020204" pitchFamily="34" charset="0"/>
              </a:rPr>
              <a:t>Advantages</a:t>
            </a:r>
            <a:r>
              <a:rPr lang="en-US" sz="4000"/>
              <a:t> of the </a:t>
            </a:r>
            <a:r>
              <a:rPr lang="en-US" sz="4000" err="1">
                <a:latin typeface="Arial Black" panose="020B0A04020102020204" pitchFamily="34" charset="0"/>
              </a:rPr>
              <a:t>GraceSense</a:t>
            </a:r>
            <a:r>
              <a:rPr lang="en-US" sz="4000"/>
              <a:t>® </a:t>
            </a:r>
            <a:br>
              <a:rPr lang="en-US" sz="4000"/>
            </a:br>
            <a:r>
              <a:rPr lang="en-US" sz="4000">
                <a:latin typeface="Arial Black" panose="020B0A04020102020204" pitchFamily="34" charset="0"/>
                <a:cs typeface="Arial" panose="020B0604020202020204" pitchFamily="34" charset="0"/>
              </a:rPr>
              <a:t>Predictive Maintenance System</a:t>
            </a:r>
          </a:p>
        </p:txBody>
      </p:sp>
      <p:sp>
        <p:nvSpPr>
          <p:cNvPr id="49" name="Content Placeholder 1">
            <a:extLst>
              <a:ext uri="{FF2B5EF4-FFF2-40B4-BE49-F238E27FC236}">
                <a16:creationId xmlns:a16="http://schemas.microsoft.com/office/drawing/2014/main" id="{720F54A6-D0E6-1ED6-2952-81CA4DDBE3FA}"/>
              </a:ext>
            </a:extLst>
          </p:cNvPr>
          <p:cNvSpPr>
            <a:spLocks noGrp="1"/>
          </p:cNvSpPr>
          <p:nvPr>
            <p:ph idx="1"/>
          </p:nvPr>
        </p:nvSpPr>
        <p:spPr>
          <a:xfrm>
            <a:off x="571500" y="2159118"/>
            <a:ext cx="6413189" cy="3939467"/>
          </a:xfrm>
        </p:spPr>
        <p:txBody>
          <a:bodyPr vert="horz" lIns="91440" tIns="45720" rIns="91440" bIns="45720" rtlCol="0" anchor="t">
            <a:normAutofit fontScale="25000" lnSpcReduction="20000"/>
          </a:bodyPr>
          <a:lstStyle/>
          <a:p>
            <a:pPr indent="0" defTabSz="0">
              <a:lnSpc>
                <a:spcPct val="120000"/>
              </a:lnSpc>
            </a:pPr>
            <a:r>
              <a:rPr lang="en-US" sz="5500">
                <a:latin typeface="Arial"/>
                <a:cs typeface="Arial"/>
              </a:rPr>
              <a:t>Robust wireless sensor hardware handles nearly all industrial applications   </a:t>
            </a:r>
            <a:br>
              <a:rPr lang="en-US" sz="5500">
                <a:latin typeface="Arial"/>
                <a:cs typeface="Arial"/>
              </a:rPr>
            </a:br>
            <a:r>
              <a:rPr lang="en-US" sz="5500">
                <a:latin typeface="Arial"/>
                <a:cs typeface="Arial"/>
              </a:rPr>
              <a:t> and assets</a:t>
            </a:r>
          </a:p>
          <a:p>
            <a:pPr indent="0" defTabSz="0">
              <a:lnSpc>
                <a:spcPct val="120000"/>
              </a:lnSpc>
            </a:pPr>
            <a:r>
              <a:rPr lang="en-US" sz="5500">
                <a:latin typeface="Arial"/>
                <a:cs typeface="Arial"/>
              </a:rPr>
              <a:t>Ability to integrate existing 3</a:t>
            </a:r>
            <a:r>
              <a:rPr lang="en-US" sz="5500" baseline="30000">
                <a:latin typeface="Arial"/>
                <a:cs typeface="Arial"/>
              </a:rPr>
              <a:t>rd</a:t>
            </a:r>
            <a:r>
              <a:rPr lang="en-US" sz="5500">
                <a:latin typeface="Arial"/>
                <a:cs typeface="Arial"/>
              </a:rPr>
              <a:t> Party Sensors</a:t>
            </a:r>
          </a:p>
          <a:p>
            <a:pPr indent="0" defTabSz="0">
              <a:lnSpc>
                <a:spcPct val="120000"/>
              </a:lnSpc>
            </a:pPr>
            <a:r>
              <a:rPr lang="en-US" sz="5500">
                <a:latin typeface="Arial"/>
                <a:cs typeface="Arial"/>
              </a:rPr>
              <a:t>Cloud-based data storage, analysis, and visualization</a:t>
            </a:r>
          </a:p>
          <a:p>
            <a:pPr indent="0" defTabSz="0">
              <a:lnSpc>
                <a:spcPct val="120000"/>
              </a:lnSpc>
            </a:pPr>
            <a:r>
              <a:rPr lang="en-US" sz="5500">
                <a:latin typeface="Arial"/>
                <a:cs typeface="Arial"/>
              </a:rPr>
              <a:t>Real-time alerts contain customizable remediation instructions</a:t>
            </a:r>
          </a:p>
          <a:p>
            <a:pPr lvl="1" indent="0" defTabSz="0">
              <a:lnSpc>
                <a:spcPct val="120000"/>
              </a:lnSpc>
            </a:pPr>
            <a:r>
              <a:rPr lang="en-US" sz="5500">
                <a:latin typeface="Arial"/>
                <a:cs typeface="Arial"/>
              </a:rPr>
              <a:t> Comprehensive single-platform data collection capabilities</a:t>
            </a:r>
          </a:p>
          <a:p>
            <a:pPr lvl="1" indent="0" defTabSz="0">
              <a:lnSpc>
                <a:spcPct val="120000"/>
              </a:lnSpc>
            </a:pPr>
            <a:r>
              <a:rPr lang="en-US" sz="5500">
                <a:latin typeface="Arial"/>
                <a:cs typeface="Arial"/>
              </a:rPr>
              <a:t> Meaningful alarms and alerts via SMS, e-mail, CMMS, etc.</a:t>
            </a:r>
          </a:p>
          <a:p>
            <a:pPr lvl="1" indent="0" defTabSz="0">
              <a:lnSpc>
                <a:spcPct val="120000"/>
              </a:lnSpc>
            </a:pPr>
            <a:r>
              <a:rPr lang="en-US" sz="5500">
                <a:latin typeface="Arial"/>
                <a:cs typeface="Arial"/>
              </a:rPr>
              <a:t> Seamless integration with existing systems (PLC/SCADA/DCS/etc.)</a:t>
            </a:r>
          </a:p>
          <a:p>
            <a:pPr marL="0" indent="0">
              <a:lnSpc>
                <a:spcPct val="120000"/>
              </a:lnSpc>
              <a:buNone/>
            </a:pPr>
            <a:endParaRPr lang="en-US" sz="7200">
              <a:solidFill>
                <a:schemeClr val="accent1"/>
              </a:solidFill>
              <a:latin typeface="Arial" panose="020B0604020202020204" pitchFamily="34" charset="0"/>
              <a:cs typeface="Arial" panose="020B0604020202020204" pitchFamily="34" charset="0"/>
            </a:endParaRPr>
          </a:p>
          <a:p>
            <a:pPr marL="0" indent="0" algn="ctr">
              <a:lnSpc>
                <a:spcPct val="120000"/>
              </a:lnSpc>
              <a:buNone/>
            </a:pPr>
            <a:r>
              <a:rPr lang="en-US" sz="7200">
                <a:solidFill>
                  <a:schemeClr val="accent1"/>
                </a:solidFill>
                <a:latin typeface="Arial"/>
                <a:cs typeface="Arial"/>
              </a:rPr>
              <a:t>We </a:t>
            </a:r>
            <a:r>
              <a:rPr lang="en-US" sz="7200">
                <a:solidFill>
                  <a:schemeClr val="accent1"/>
                </a:solidFill>
                <a:latin typeface="Arial Black"/>
                <a:cs typeface="Arial"/>
              </a:rPr>
              <a:t>save our customers money </a:t>
            </a:r>
            <a:r>
              <a:rPr lang="en-US" sz="7200">
                <a:solidFill>
                  <a:schemeClr val="accent1"/>
                </a:solidFill>
                <a:latin typeface="Arial"/>
                <a:cs typeface="Arial"/>
              </a:rPr>
              <a:t>by </a:t>
            </a:r>
            <a:r>
              <a:rPr lang="en-US" sz="7200">
                <a:solidFill>
                  <a:schemeClr val="accent1"/>
                </a:solidFill>
                <a:latin typeface="Arial Black"/>
                <a:cs typeface="Arial"/>
              </a:rPr>
              <a:t>minimizing unplanned downtime </a:t>
            </a:r>
            <a:r>
              <a:rPr lang="en-US" sz="7200">
                <a:solidFill>
                  <a:schemeClr val="accent1"/>
                </a:solidFill>
                <a:latin typeface="Arial"/>
                <a:cs typeface="Arial"/>
              </a:rPr>
              <a:t>and enabling </a:t>
            </a:r>
            <a:r>
              <a:rPr lang="en-US" sz="7200">
                <a:solidFill>
                  <a:schemeClr val="accent1"/>
                </a:solidFill>
                <a:latin typeface="Arial Black"/>
                <a:cs typeface="Arial"/>
              </a:rPr>
              <a:t>optimal maintenance budget allocation</a:t>
            </a:r>
          </a:p>
          <a:p>
            <a:endParaRPr lang="en-US"/>
          </a:p>
        </p:txBody>
      </p:sp>
      <p:pic>
        <p:nvPicPr>
          <p:cNvPr id="4" name="Picture 3" descr="A picture containing text, electronic device, mobile phone, communication device&#10;&#10;Description automatically generated">
            <a:extLst>
              <a:ext uri="{FF2B5EF4-FFF2-40B4-BE49-F238E27FC236}">
                <a16:creationId xmlns:a16="http://schemas.microsoft.com/office/drawing/2014/main" id="{000C8282-8DEB-8F94-70C8-DF4C11F02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1134" y="2223510"/>
            <a:ext cx="5818543" cy="3968161"/>
          </a:xfrm>
          <a:prstGeom prst="rect">
            <a:avLst/>
          </a:prstGeom>
        </p:spPr>
      </p:pic>
      <p:sp>
        <p:nvSpPr>
          <p:cNvPr id="3" name="Rectangle 2">
            <a:extLst>
              <a:ext uri="{FF2B5EF4-FFF2-40B4-BE49-F238E27FC236}">
                <a16:creationId xmlns:a16="http://schemas.microsoft.com/office/drawing/2014/main" id="{66951FBC-52C1-A51F-FFA3-606FF70DFC82}"/>
              </a:ext>
            </a:extLst>
          </p:cNvPr>
          <p:cNvSpPr/>
          <p:nvPr/>
        </p:nvSpPr>
        <p:spPr>
          <a:xfrm>
            <a:off x="2333767" y="6191671"/>
            <a:ext cx="9553433" cy="5230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7221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a:xfrm>
            <a:off x="838200" y="914290"/>
            <a:ext cx="10515600" cy="1009651"/>
          </a:xfrm>
        </p:spPr>
        <p:txBody>
          <a:bodyPr>
            <a:normAutofit fontScale="90000"/>
          </a:bodyPr>
          <a:lstStyle/>
          <a:p>
            <a:r>
              <a:rPr lang="en-US">
                <a:latin typeface="Arial Black"/>
              </a:rPr>
              <a:t>Maximize Production </a:t>
            </a:r>
            <a:r>
              <a:rPr lang="en-US">
                <a:latin typeface="Arial"/>
                <a:cs typeface="Arial"/>
              </a:rPr>
              <a:t>and</a:t>
            </a:r>
            <a:r>
              <a:rPr lang="en-US">
                <a:latin typeface="Arial Black"/>
              </a:rPr>
              <a:t> </a:t>
            </a:r>
            <a:br>
              <a:rPr lang="en-US">
                <a:latin typeface="Arial Black" panose="020B0A04020102020204" pitchFamily="34" charset="0"/>
              </a:rPr>
            </a:br>
            <a:r>
              <a:rPr lang="en-US">
                <a:latin typeface="Arial Black"/>
                <a:cs typeface="Arial"/>
              </a:rPr>
              <a:t>Profits</a:t>
            </a:r>
            <a:r>
              <a:rPr lang="en-US">
                <a:latin typeface="Arial"/>
                <a:cs typeface="Arial"/>
              </a:rPr>
              <a:t> with </a:t>
            </a:r>
            <a:r>
              <a:rPr lang="en-US" b="1" err="1">
                <a:latin typeface="Arial"/>
                <a:cs typeface="Arial"/>
              </a:rPr>
              <a:t>IIoT</a:t>
            </a:r>
            <a:endParaRPr lang="en-US" b="1">
              <a:latin typeface="Arial"/>
              <a:cs typeface="Arial"/>
            </a:endParaRPr>
          </a:p>
        </p:txBody>
      </p:sp>
      <p:sp>
        <p:nvSpPr>
          <p:cNvPr id="7" name="Content Placeholder 2">
            <a:extLst>
              <a:ext uri="{FF2B5EF4-FFF2-40B4-BE49-F238E27FC236}">
                <a16:creationId xmlns:a16="http://schemas.microsoft.com/office/drawing/2014/main" id="{40E5B1CF-55E4-6DB5-3303-70756E29E192}"/>
              </a:ext>
            </a:extLst>
          </p:cNvPr>
          <p:cNvSpPr txBox="1">
            <a:spLocks/>
          </p:cNvSpPr>
          <p:nvPr/>
        </p:nvSpPr>
        <p:spPr>
          <a:xfrm>
            <a:off x="557343" y="2465227"/>
            <a:ext cx="2316044"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Field Mount</a:t>
            </a:r>
          </a:p>
          <a:p>
            <a:pPr marL="0" indent="0" algn="ctr">
              <a:buNone/>
            </a:pPr>
            <a:r>
              <a:rPr lang="en-US" sz="2000" b="0"/>
              <a:t>Vibration &amp; Temperature</a:t>
            </a:r>
          </a:p>
        </p:txBody>
      </p:sp>
      <p:sp>
        <p:nvSpPr>
          <p:cNvPr id="8" name="Content Placeholder 2">
            <a:extLst>
              <a:ext uri="{FF2B5EF4-FFF2-40B4-BE49-F238E27FC236}">
                <a16:creationId xmlns:a16="http://schemas.microsoft.com/office/drawing/2014/main" id="{264EFDC0-F683-3B00-8D52-4D705ED7E1E2}"/>
              </a:ext>
            </a:extLst>
          </p:cNvPr>
          <p:cNvSpPr txBox="1">
            <a:spLocks/>
          </p:cNvSpPr>
          <p:nvPr/>
        </p:nvSpPr>
        <p:spPr>
          <a:xfrm>
            <a:off x="8540184" y="2465227"/>
            <a:ext cx="2608878"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Maintenance Hub</a:t>
            </a:r>
          </a:p>
          <a:p>
            <a:pPr marL="0" indent="0" algn="ctr">
              <a:buNone/>
            </a:pPr>
            <a:r>
              <a:rPr lang="en-US" sz="2000" b="0"/>
              <a:t>Data visualization, analysis, and alerting</a:t>
            </a:r>
          </a:p>
        </p:txBody>
      </p:sp>
      <p:sp>
        <p:nvSpPr>
          <p:cNvPr id="12" name="Content Placeholder 2">
            <a:extLst>
              <a:ext uri="{FF2B5EF4-FFF2-40B4-BE49-F238E27FC236}">
                <a16:creationId xmlns:a16="http://schemas.microsoft.com/office/drawing/2014/main" id="{2EB86BA1-02BB-9BFB-5C1C-88FC54BDAFAA}"/>
              </a:ext>
            </a:extLst>
          </p:cNvPr>
          <p:cNvSpPr txBox="1">
            <a:spLocks/>
          </p:cNvSpPr>
          <p:nvPr/>
        </p:nvSpPr>
        <p:spPr>
          <a:xfrm>
            <a:off x="3228547" y="2470465"/>
            <a:ext cx="2389292"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Panel Mount</a:t>
            </a:r>
          </a:p>
          <a:p>
            <a:pPr marL="0" indent="0" algn="ctr">
              <a:buNone/>
            </a:pPr>
            <a:r>
              <a:rPr lang="en-US" sz="2000" b="0"/>
              <a:t>Customizable Node and Gateways</a:t>
            </a:r>
          </a:p>
        </p:txBody>
      </p:sp>
      <p:sp>
        <p:nvSpPr>
          <p:cNvPr id="14" name="Content Placeholder 2">
            <a:extLst>
              <a:ext uri="{FF2B5EF4-FFF2-40B4-BE49-F238E27FC236}">
                <a16:creationId xmlns:a16="http://schemas.microsoft.com/office/drawing/2014/main" id="{66573923-3E55-19B8-90D6-2908E0FF9B4D}"/>
              </a:ext>
            </a:extLst>
          </p:cNvPr>
          <p:cNvSpPr txBox="1">
            <a:spLocks/>
          </p:cNvSpPr>
          <p:nvPr/>
        </p:nvSpPr>
        <p:spPr>
          <a:xfrm>
            <a:off x="5739922" y="2465227"/>
            <a:ext cx="2089941" cy="53480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sz="2000"/>
              <a:t>Hot Spot Monitor</a:t>
            </a:r>
          </a:p>
          <a:p>
            <a:pPr marL="0" indent="0" algn="ctr">
              <a:buNone/>
            </a:pPr>
            <a:r>
              <a:rPr lang="en-US" sz="2000" b="0"/>
              <a:t>Non-conductive temperature</a:t>
            </a:r>
          </a:p>
        </p:txBody>
      </p:sp>
      <p:pic>
        <p:nvPicPr>
          <p:cNvPr id="21" name="Picture 20">
            <a:extLst>
              <a:ext uri="{FF2B5EF4-FFF2-40B4-BE49-F238E27FC236}">
                <a16:creationId xmlns:a16="http://schemas.microsoft.com/office/drawing/2014/main" id="{9F8B1464-6240-9203-BBA6-607F54BF29FB}"/>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3611" b="98026" l="6338" r="93436"/>
                    </a14:imgEffect>
                  </a14:imgLayer>
                </a14:imgProps>
              </a:ext>
              <a:ext uri="{28A0092B-C50C-407E-A947-70E740481C1C}">
                <a14:useLocalDpi xmlns:a14="http://schemas.microsoft.com/office/drawing/2010/main"/>
              </a:ext>
            </a:extLst>
          </a:blip>
          <a:stretch>
            <a:fillRect/>
          </a:stretch>
        </p:blipFill>
        <p:spPr>
          <a:xfrm>
            <a:off x="3118657" y="3908176"/>
            <a:ext cx="2244584" cy="2110458"/>
          </a:xfrm>
          <a:prstGeom prst="rect">
            <a:avLst/>
          </a:prstGeom>
        </p:spPr>
      </p:pic>
      <p:pic>
        <p:nvPicPr>
          <p:cNvPr id="24" name="Picture 23">
            <a:extLst>
              <a:ext uri="{FF2B5EF4-FFF2-40B4-BE49-F238E27FC236}">
                <a16:creationId xmlns:a16="http://schemas.microsoft.com/office/drawing/2014/main" id="{15B5A204-0436-9F60-EC96-CF1C7A3F48F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32667" y="3464500"/>
            <a:ext cx="3823911" cy="3070220"/>
          </a:xfrm>
          <a:prstGeom prst="rect">
            <a:avLst/>
          </a:prstGeom>
        </p:spPr>
      </p:pic>
      <p:pic>
        <p:nvPicPr>
          <p:cNvPr id="3" name="Picture 2">
            <a:extLst>
              <a:ext uri="{FF2B5EF4-FFF2-40B4-BE49-F238E27FC236}">
                <a16:creationId xmlns:a16="http://schemas.microsoft.com/office/drawing/2014/main" id="{D7E7AD1F-F6F2-2B65-71B2-71245BA37FE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17839" y="3563986"/>
            <a:ext cx="2468712" cy="2871249"/>
          </a:xfrm>
          <a:prstGeom prst="rect">
            <a:avLst/>
          </a:prstGeom>
        </p:spPr>
      </p:pic>
      <p:pic>
        <p:nvPicPr>
          <p:cNvPr id="4" name="Picture 3" descr="A black device with a white label&#10;&#10;Description automatically generated">
            <a:extLst>
              <a:ext uri="{FF2B5EF4-FFF2-40B4-BE49-F238E27FC236}">
                <a16:creationId xmlns:a16="http://schemas.microsoft.com/office/drawing/2014/main" id="{8F0FD80A-FF59-4E39-0FA1-C5536D5A601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909521" y="4266968"/>
            <a:ext cx="1619250" cy="1390650"/>
          </a:xfrm>
          <a:prstGeom prst="rect">
            <a:avLst/>
          </a:prstGeom>
        </p:spPr>
      </p:pic>
    </p:spTree>
    <p:extLst>
      <p:ext uri="{BB962C8B-B14F-4D97-AF65-F5344CB8AC3E}">
        <p14:creationId xmlns:p14="http://schemas.microsoft.com/office/powerpoint/2010/main" val="3060738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E539FC3-38CB-8879-4EA5-109889DB3620}"/>
              </a:ext>
            </a:extLst>
          </p:cNvPr>
          <p:cNvPicPr>
            <a:picLocks noChangeAspect="1"/>
          </p:cNvPicPr>
          <p:nvPr/>
        </p:nvPicPr>
        <p:blipFill rotWithShape="1">
          <a:blip r:embed="rId3">
            <a:extLst>
              <a:ext uri="{28A0092B-C50C-407E-A947-70E740481C1C}">
                <a14:useLocalDpi xmlns:a14="http://schemas.microsoft.com/office/drawing/2010/main" val="0"/>
              </a:ext>
            </a:extLst>
          </a:blip>
          <a:srcRect t="1334" b="15279"/>
          <a:stretch/>
        </p:blipFill>
        <p:spPr>
          <a:xfrm>
            <a:off x="0" y="-310815"/>
            <a:ext cx="12743447" cy="7168815"/>
          </a:xfrm>
          <a:prstGeom prst="rect">
            <a:avLst/>
          </a:prstGeom>
        </p:spPr>
      </p:pic>
      <p:sp>
        <p:nvSpPr>
          <p:cNvPr id="3" name="Title 1">
            <a:extLst>
              <a:ext uri="{FF2B5EF4-FFF2-40B4-BE49-F238E27FC236}">
                <a16:creationId xmlns:a16="http://schemas.microsoft.com/office/drawing/2014/main" id="{CD8B4535-BD0A-8CD4-7689-67F36C547E91}"/>
              </a:ext>
            </a:extLst>
          </p:cNvPr>
          <p:cNvSpPr txBox="1">
            <a:spLocks/>
          </p:cNvSpPr>
          <p:nvPr/>
        </p:nvSpPr>
        <p:spPr>
          <a:xfrm>
            <a:off x="0" y="-226804"/>
            <a:ext cx="12192000" cy="1104198"/>
          </a:xfrm>
          <a:prstGeom prst="rect">
            <a:avLst/>
          </a:prstGeom>
          <a:effectLst>
            <a:outerShdw blurRad="50800" dist="38100" dir="2700000" algn="tl" rotWithShape="0">
              <a:prstClr val="black">
                <a:alpha val="74000"/>
              </a:prstClr>
            </a:outerShdw>
          </a:effectLst>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a:solidFill>
                  <a:schemeClr val="bg1">
                    <a:lumMod val="95000"/>
                  </a:schemeClr>
                </a:solidFill>
                <a:latin typeface="Arial Black" panose="020B0A04020102020204" pitchFamily="34" charset="0"/>
              </a:rPr>
              <a:t>Improving safety and productivity in your entire facility</a:t>
            </a:r>
          </a:p>
        </p:txBody>
      </p:sp>
      <p:pic>
        <p:nvPicPr>
          <p:cNvPr id="1026" name="Picture 2" descr="A black and red logo&#10;&#10;Description automatically generated">
            <a:extLst>
              <a:ext uri="{FF2B5EF4-FFF2-40B4-BE49-F238E27FC236}">
                <a16:creationId xmlns:a16="http://schemas.microsoft.com/office/drawing/2014/main" id="{628EDAE0-F69D-A6F1-C4B5-BD1292D093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08809" y="961405"/>
            <a:ext cx="2270760" cy="1379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237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A561F8-B20E-4745-B88A-A6A4123EC23E}"/>
              </a:ext>
            </a:extLst>
          </p:cNvPr>
          <p:cNvSpPr>
            <a:spLocks noGrp="1"/>
          </p:cNvSpPr>
          <p:nvPr>
            <p:ph type="sldNum" sz="quarter" idx="12"/>
          </p:nvPr>
        </p:nvSpPr>
        <p:spPr/>
        <p:txBody>
          <a:bodyPr/>
          <a:lstStyle/>
          <a:p>
            <a:fld id="{846EA5B9-79DC-415E-BBD8-CA4293E44FF5}" type="slidenum">
              <a:rPr lang="en-US" smtClean="0"/>
              <a:pPr/>
              <a:t>30</a:t>
            </a:fld>
            <a:endParaRPr lang="en-US"/>
          </a:p>
        </p:txBody>
      </p:sp>
      <p:sp>
        <p:nvSpPr>
          <p:cNvPr id="4" name="Text Placeholder 3">
            <a:extLst>
              <a:ext uri="{FF2B5EF4-FFF2-40B4-BE49-F238E27FC236}">
                <a16:creationId xmlns:a16="http://schemas.microsoft.com/office/drawing/2014/main" id="{EB1DD85C-22DD-472A-B89B-162985DC3472}"/>
              </a:ext>
            </a:extLst>
          </p:cNvPr>
          <p:cNvSpPr>
            <a:spLocks noGrp="1"/>
          </p:cNvSpPr>
          <p:nvPr>
            <p:ph type="body" sz="quarter" idx="13"/>
          </p:nvPr>
        </p:nvSpPr>
        <p:spPr/>
        <p:txBody>
          <a:bodyPr>
            <a:normAutofit fontScale="92500" lnSpcReduction="10000"/>
          </a:bodyPr>
          <a:lstStyle/>
          <a:p>
            <a:pPr marL="0" indent="0">
              <a:buNone/>
            </a:pPr>
            <a:r>
              <a:rPr lang="en-US" sz="4800" b="1">
                <a:solidFill>
                  <a:schemeClr val="bg1"/>
                </a:solidFill>
              </a:rPr>
              <a:t>Condition Monitoring Overview</a:t>
            </a:r>
          </a:p>
        </p:txBody>
      </p:sp>
      <p:sp>
        <p:nvSpPr>
          <p:cNvPr id="5" name="Text Placeholder 4">
            <a:extLst>
              <a:ext uri="{FF2B5EF4-FFF2-40B4-BE49-F238E27FC236}">
                <a16:creationId xmlns:a16="http://schemas.microsoft.com/office/drawing/2014/main" id="{D873F77B-09C6-4857-BEE2-D518F9892E8E}"/>
              </a:ext>
            </a:extLst>
          </p:cNvPr>
          <p:cNvSpPr>
            <a:spLocks noGrp="1"/>
          </p:cNvSpPr>
          <p:nvPr>
            <p:ph type="body" sz="quarter" idx="14"/>
          </p:nvPr>
        </p:nvSpPr>
        <p:spPr/>
        <p:txBody>
          <a:bodyPr/>
          <a:lstStyle/>
          <a:p>
            <a:r>
              <a:rPr lang="en-US" sz="2800" b="1">
                <a:solidFill>
                  <a:schemeClr val="bg1"/>
                </a:solidFill>
              </a:rPr>
              <a:t>GraceSense™ Predictive Maintenance</a:t>
            </a:r>
          </a:p>
        </p:txBody>
      </p:sp>
      <p:pic>
        <p:nvPicPr>
          <p:cNvPr id="43" name="Picture 42">
            <a:extLst>
              <a:ext uri="{FF2B5EF4-FFF2-40B4-BE49-F238E27FC236}">
                <a16:creationId xmlns:a16="http://schemas.microsoft.com/office/drawing/2014/main" id="{5FC5F1B4-DDAD-4641-9F36-1BE02C2018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49644" y="1633038"/>
            <a:ext cx="1771238" cy="1422128"/>
          </a:xfrm>
          <a:prstGeom prst="rect">
            <a:avLst/>
          </a:prstGeom>
        </p:spPr>
      </p:pic>
      <p:sp>
        <p:nvSpPr>
          <p:cNvPr id="44" name="Cloud 43">
            <a:extLst>
              <a:ext uri="{FF2B5EF4-FFF2-40B4-BE49-F238E27FC236}">
                <a16:creationId xmlns:a16="http://schemas.microsoft.com/office/drawing/2014/main" id="{1E0340BC-9F8A-4439-B302-0F3A27F1BB32}"/>
              </a:ext>
            </a:extLst>
          </p:cNvPr>
          <p:cNvSpPr/>
          <p:nvPr/>
        </p:nvSpPr>
        <p:spPr>
          <a:xfrm>
            <a:off x="6989151" y="2946203"/>
            <a:ext cx="1377782" cy="624830"/>
          </a:xfrm>
          <a:prstGeom prst="cloud">
            <a:avLst/>
          </a:prstGeom>
          <a:ln w="19050">
            <a:solidFill>
              <a:srgbClr val="0F75B5"/>
            </a:solidFill>
          </a:ln>
        </p:spPr>
        <p:style>
          <a:lnRef idx="2">
            <a:schemeClr val="accent5"/>
          </a:lnRef>
          <a:fillRef idx="1">
            <a:schemeClr val="lt1"/>
          </a:fillRef>
          <a:effectRef idx="0">
            <a:schemeClr val="accent5"/>
          </a:effectRef>
          <a:fontRef idx="minor">
            <a:schemeClr val="dk1"/>
          </a:fontRef>
        </p:style>
        <p:txBody>
          <a:bodyPr rtlCol="0" anchor="ctr"/>
          <a:lstStyle/>
          <a:p>
            <a:pPr algn="ctr"/>
            <a:r>
              <a:rPr lang="en-US">
                <a:solidFill>
                  <a:schemeClr val="accent1">
                    <a:lumMod val="50000"/>
                  </a:schemeClr>
                </a:solidFill>
                <a:latin typeface="Arial Black" panose="020B0A04020102020204" pitchFamily="34" charset="0"/>
              </a:rPr>
              <a:t>Cloud</a:t>
            </a:r>
          </a:p>
        </p:txBody>
      </p:sp>
      <p:sp>
        <p:nvSpPr>
          <p:cNvPr id="49" name="TextBox 48">
            <a:extLst>
              <a:ext uri="{FF2B5EF4-FFF2-40B4-BE49-F238E27FC236}">
                <a16:creationId xmlns:a16="http://schemas.microsoft.com/office/drawing/2014/main" id="{30566615-5FFC-4C09-A85D-371D3D917B47}"/>
              </a:ext>
            </a:extLst>
          </p:cNvPr>
          <p:cNvSpPr txBox="1"/>
          <p:nvPr/>
        </p:nvSpPr>
        <p:spPr>
          <a:xfrm>
            <a:off x="9300637" y="2966990"/>
            <a:ext cx="2373599" cy="403869"/>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Maintenance Hub</a:t>
            </a:r>
          </a:p>
        </p:txBody>
      </p:sp>
      <p:sp>
        <p:nvSpPr>
          <p:cNvPr id="50" name="TextBox 49">
            <a:extLst>
              <a:ext uri="{FF2B5EF4-FFF2-40B4-BE49-F238E27FC236}">
                <a16:creationId xmlns:a16="http://schemas.microsoft.com/office/drawing/2014/main" id="{CC6EA1BE-961E-4593-B7E1-9937EBDEDB51}"/>
              </a:ext>
            </a:extLst>
          </p:cNvPr>
          <p:cNvSpPr txBox="1"/>
          <p:nvPr/>
        </p:nvSpPr>
        <p:spPr>
          <a:xfrm>
            <a:off x="3691030" y="2622029"/>
            <a:ext cx="2373599" cy="403869"/>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Cloud Gateway</a:t>
            </a:r>
          </a:p>
        </p:txBody>
      </p:sp>
      <p:sp>
        <p:nvSpPr>
          <p:cNvPr id="51" name="TextBox 50">
            <a:extLst>
              <a:ext uri="{FF2B5EF4-FFF2-40B4-BE49-F238E27FC236}">
                <a16:creationId xmlns:a16="http://schemas.microsoft.com/office/drawing/2014/main" id="{494621CB-4CF6-4152-A394-E0643FEDD22E}"/>
              </a:ext>
            </a:extLst>
          </p:cNvPr>
          <p:cNvSpPr txBox="1"/>
          <p:nvPr/>
        </p:nvSpPr>
        <p:spPr>
          <a:xfrm>
            <a:off x="258112" y="2576932"/>
            <a:ext cx="2373599" cy="566909"/>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Wireless</a:t>
            </a:r>
          </a:p>
          <a:p>
            <a:pPr algn="ctr"/>
            <a:r>
              <a:rPr lang="en-US">
                <a:solidFill>
                  <a:schemeClr val="accent1">
                    <a:lumMod val="50000"/>
                  </a:schemeClr>
                </a:solidFill>
                <a:latin typeface="Arial Black" panose="020B0A04020102020204" pitchFamily="34" charset="0"/>
              </a:rPr>
              <a:t>Vibration Sensors</a:t>
            </a:r>
          </a:p>
        </p:txBody>
      </p:sp>
      <p:sp>
        <p:nvSpPr>
          <p:cNvPr id="55" name="Slide Number Placeholder 2">
            <a:extLst>
              <a:ext uri="{FF2B5EF4-FFF2-40B4-BE49-F238E27FC236}">
                <a16:creationId xmlns:a16="http://schemas.microsoft.com/office/drawing/2014/main" id="{149380DA-89F3-455F-AFC1-D564AE665DE4}"/>
              </a:ext>
            </a:extLst>
          </p:cNvPr>
          <p:cNvSpPr txBox="1">
            <a:spLocks/>
          </p:cNvSpPr>
          <p:nvPr/>
        </p:nvSpPr>
        <p:spPr>
          <a:xfrm>
            <a:off x="11551302" y="6349802"/>
            <a:ext cx="640698" cy="365125"/>
          </a:xfrm>
          <a:prstGeom prst="rect">
            <a:avLst/>
          </a:prstGeom>
        </p:spPr>
        <p:txBody>
          <a:bodyP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46EA5B9-79DC-415E-BBD8-CA4293E44FF5}" type="slidenum">
              <a:rPr lang="en-US" smtClean="0"/>
              <a:pPr/>
              <a:t>30</a:t>
            </a:fld>
            <a:endParaRPr lang="en-US"/>
          </a:p>
        </p:txBody>
      </p:sp>
      <p:pic>
        <p:nvPicPr>
          <p:cNvPr id="57" name="Picture 4" descr="Image result for plc icon">
            <a:extLst>
              <a:ext uri="{FF2B5EF4-FFF2-40B4-BE49-F238E27FC236}">
                <a16:creationId xmlns:a16="http://schemas.microsoft.com/office/drawing/2014/main" id="{C2BB426F-25B6-46B2-8CFB-6F12D316054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12725" y="4388231"/>
            <a:ext cx="1452366" cy="1452366"/>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56DEE06E-8B7E-43DF-9110-B692B8CF38F4}"/>
              </a:ext>
            </a:extLst>
          </p:cNvPr>
          <p:cNvSpPr txBox="1"/>
          <p:nvPr/>
        </p:nvSpPr>
        <p:spPr>
          <a:xfrm>
            <a:off x="6337444" y="5786253"/>
            <a:ext cx="2681196" cy="647192"/>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CMMS / SCADA</a:t>
            </a:r>
            <a:br>
              <a:rPr lang="en-US">
                <a:solidFill>
                  <a:schemeClr val="accent1">
                    <a:lumMod val="50000"/>
                  </a:schemeClr>
                </a:solidFill>
                <a:latin typeface="Arial Black" panose="020B0A04020102020204" pitchFamily="34" charset="0"/>
              </a:rPr>
            </a:br>
            <a:r>
              <a:rPr lang="en-US">
                <a:solidFill>
                  <a:schemeClr val="accent1">
                    <a:lumMod val="50000"/>
                  </a:schemeClr>
                </a:solidFill>
                <a:latin typeface="Arial Black" panose="020B0A04020102020204" pitchFamily="34" charset="0"/>
              </a:rPr>
              <a:t>OR PLC</a:t>
            </a:r>
          </a:p>
        </p:txBody>
      </p:sp>
      <p:sp>
        <p:nvSpPr>
          <p:cNvPr id="6" name="Arrow: Left-Right 5">
            <a:extLst>
              <a:ext uri="{FF2B5EF4-FFF2-40B4-BE49-F238E27FC236}">
                <a16:creationId xmlns:a16="http://schemas.microsoft.com/office/drawing/2014/main" id="{58E2B989-095B-422B-B946-CFD9459CBC72}"/>
              </a:ext>
            </a:extLst>
          </p:cNvPr>
          <p:cNvSpPr/>
          <p:nvPr/>
        </p:nvSpPr>
        <p:spPr>
          <a:xfrm rot="20212440">
            <a:off x="8454610" y="2644398"/>
            <a:ext cx="1128060"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Left-Right 6">
            <a:extLst>
              <a:ext uri="{FF2B5EF4-FFF2-40B4-BE49-F238E27FC236}">
                <a16:creationId xmlns:a16="http://schemas.microsoft.com/office/drawing/2014/main" id="{267D2952-1B3A-4C01-9A7C-B8EAAB58F7BE}"/>
              </a:ext>
            </a:extLst>
          </p:cNvPr>
          <p:cNvSpPr/>
          <p:nvPr/>
        </p:nvSpPr>
        <p:spPr>
          <a:xfrm rot="1755472">
            <a:off x="8464437" y="3614581"/>
            <a:ext cx="1399123"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black and grey power puck&#10;&#10;Description automatically generated with medium confidence">
            <a:extLst>
              <a:ext uri="{FF2B5EF4-FFF2-40B4-BE49-F238E27FC236}">
                <a16:creationId xmlns:a16="http://schemas.microsoft.com/office/drawing/2014/main" id="{2E5CE7E3-BCEA-6FCD-C87F-4C6A8121DDC5}"/>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a:ext>
            </a:extLst>
          </a:blip>
          <a:stretch>
            <a:fillRect/>
          </a:stretch>
        </p:blipFill>
        <p:spPr>
          <a:xfrm>
            <a:off x="562873" y="1719581"/>
            <a:ext cx="752955" cy="777459"/>
          </a:xfrm>
          <a:prstGeom prst="rect">
            <a:avLst/>
          </a:prstGeom>
        </p:spPr>
      </p:pic>
      <p:pic>
        <p:nvPicPr>
          <p:cNvPr id="19" name="Picture 18">
            <a:extLst>
              <a:ext uri="{FF2B5EF4-FFF2-40B4-BE49-F238E27FC236}">
                <a16:creationId xmlns:a16="http://schemas.microsoft.com/office/drawing/2014/main" id="{803E7C50-0984-98D3-36FB-948423E8186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652605" y="3342545"/>
            <a:ext cx="730723" cy="1096085"/>
          </a:xfrm>
          <a:prstGeom prst="rect">
            <a:avLst/>
          </a:prstGeom>
          <a:ln>
            <a:no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F21CFB3F-E187-0A76-DF0B-CD167097F4C9}"/>
              </a:ext>
            </a:extLst>
          </p:cNvPr>
          <p:cNvSpPr txBox="1"/>
          <p:nvPr/>
        </p:nvSpPr>
        <p:spPr>
          <a:xfrm>
            <a:off x="256963" y="4460888"/>
            <a:ext cx="2373599" cy="403869"/>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Hot Spot Monitor</a:t>
            </a:r>
          </a:p>
        </p:txBody>
      </p:sp>
      <p:pic>
        <p:nvPicPr>
          <p:cNvPr id="22" name="Picture 21" descr="A close-up of a device&#10;&#10;Description automatically generated">
            <a:extLst>
              <a:ext uri="{FF2B5EF4-FFF2-40B4-BE49-F238E27FC236}">
                <a16:creationId xmlns:a16="http://schemas.microsoft.com/office/drawing/2014/main" id="{7EEC6E18-DA50-2C57-8F5D-F45D1410753F}"/>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a:ext>
            </a:extLst>
          </a:blip>
          <a:srcRect/>
          <a:stretch/>
        </p:blipFill>
        <p:spPr>
          <a:xfrm>
            <a:off x="328612" y="5279550"/>
            <a:ext cx="1112895" cy="924685"/>
          </a:xfrm>
          <a:prstGeom prst="rect">
            <a:avLst/>
          </a:prstGeom>
        </p:spPr>
      </p:pic>
      <p:pic>
        <p:nvPicPr>
          <p:cNvPr id="24" name="Picture 23" descr="A close-up of a cassette player&#10;&#10;Description automatically generated">
            <a:extLst>
              <a:ext uri="{FF2B5EF4-FFF2-40B4-BE49-F238E27FC236}">
                <a16:creationId xmlns:a16="http://schemas.microsoft.com/office/drawing/2014/main" id="{C83B6559-C8D0-82C1-D476-BE8630C29A7F}"/>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a:ext>
            </a:extLst>
          </a:blip>
          <a:srcRect/>
          <a:stretch/>
        </p:blipFill>
        <p:spPr>
          <a:xfrm>
            <a:off x="1635514" y="5275015"/>
            <a:ext cx="894812" cy="889556"/>
          </a:xfrm>
          <a:prstGeom prst="rect">
            <a:avLst/>
          </a:prstGeom>
        </p:spPr>
      </p:pic>
      <p:pic>
        <p:nvPicPr>
          <p:cNvPr id="26" name="Picture 25" descr="A close-up of a machine&#10;&#10;Description automatically generated">
            <a:extLst>
              <a:ext uri="{FF2B5EF4-FFF2-40B4-BE49-F238E27FC236}">
                <a16:creationId xmlns:a16="http://schemas.microsoft.com/office/drawing/2014/main" id="{19183F7C-9331-7533-37E0-4D3878587C3B}"/>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48268" y="3348911"/>
            <a:ext cx="1423282" cy="1067462"/>
          </a:xfrm>
          <a:prstGeom prst="rect">
            <a:avLst/>
          </a:prstGeom>
        </p:spPr>
      </p:pic>
      <p:sp>
        <p:nvSpPr>
          <p:cNvPr id="27" name="TextBox 26">
            <a:extLst>
              <a:ext uri="{FF2B5EF4-FFF2-40B4-BE49-F238E27FC236}">
                <a16:creationId xmlns:a16="http://schemas.microsoft.com/office/drawing/2014/main" id="{D623AB74-E9B1-7F13-6966-54164A08FBAB}"/>
              </a:ext>
            </a:extLst>
          </p:cNvPr>
          <p:cNvSpPr txBox="1"/>
          <p:nvPr/>
        </p:nvSpPr>
        <p:spPr>
          <a:xfrm>
            <a:off x="279931" y="6224792"/>
            <a:ext cx="2373599" cy="633208"/>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Wireless Panel-Mount</a:t>
            </a:r>
          </a:p>
          <a:p>
            <a:pPr algn="ctr"/>
            <a:r>
              <a:rPr lang="en-US">
                <a:solidFill>
                  <a:schemeClr val="accent1">
                    <a:lumMod val="50000"/>
                  </a:schemeClr>
                </a:solidFill>
                <a:latin typeface="Arial Black" panose="020B0A04020102020204" pitchFamily="34" charset="0"/>
              </a:rPr>
              <a:t>Sensors</a:t>
            </a:r>
          </a:p>
        </p:txBody>
      </p:sp>
      <p:pic>
        <p:nvPicPr>
          <p:cNvPr id="29" name="Picture 28">
            <a:extLst>
              <a:ext uri="{FF2B5EF4-FFF2-40B4-BE49-F238E27FC236}">
                <a16:creationId xmlns:a16="http://schemas.microsoft.com/office/drawing/2014/main" id="{5F91FF16-2A61-4703-A3FD-448924CBF5A9}"/>
              </a:ext>
            </a:extLst>
          </p:cNvPr>
          <p:cNvPicPr/>
          <p:nvPr/>
        </p:nvPicPr>
        <p:blipFill>
          <a:blip r:embed="rId12" cstate="screen">
            <a:extLst>
              <a:ext uri="{BEBA8EAE-BF5A-486C-A8C5-ECC9F3942E4B}">
                <a14:imgProps xmlns:a14="http://schemas.microsoft.com/office/drawing/2010/main">
                  <a14:imgLayer r:embed="rId13">
                    <a14:imgEffect>
                      <a14:backgroundRemoval t="3584" b="97440" l="2729" r="95185"/>
                    </a14:imgEffect>
                  </a14:imgLayer>
                </a14:imgProps>
              </a:ext>
              <a:ext uri="{28A0092B-C50C-407E-A947-70E740481C1C}">
                <a14:useLocalDpi xmlns:a14="http://schemas.microsoft.com/office/drawing/2010/main"/>
              </a:ext>
            </a:extLst>
          </a:blip>
          <a:stretch>
            <a:fillRect/>
          </a:stretch>
        </p:blipFill>
        <p:spPr>
          <a:xfrm>
            <a:off x="3706666" y="3502096"/>
            <a:ext cx="1212450" cy="1020593"/>
          </a:xfrm>
          <a:prstGeom prst="rect">
            <a:avLst/>
          </a:prstGeom>
        </p:spPr>
      </p:pic>
      <p:sp>
        <p:nvSpPr>
          <p:cNvPr id="31" name="TextBox 30">
            <a:extLst>
              <a:ext uri="{FF2B5EF4-FFF2-40B4-BE49-F238E27FC236}">
                <a16:creationId xmlns:a16="http://schemas.microsoft.com/office/drawing/2014/main" id="{32DF5083-7ABD-0A29-3D6D-BAE6EA558EE7}"/>
              </a:ext>
            </a:extLst>
          </p:cNvPr>
          <p:cNvSpPr txBox="1"/>
          <p:nvPr/>
        </p:nvSpPr>
        <p:spPr>
          <a:xfrm>
            <a:off x="3687309" y="4464629"/>
            <a:ext cx="2373599" cy="403869"/>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Combo Gateway</a:t>
            </a:r>
          </a:p>
        </p:txBody>
      </p:sp>
      <p:sp>
        <p:nvSpPr>
          <p:cNvPr id="35" name="TextBox 34">
            <a:extLst>
              <a:ext uri="{FF2B5EF4-FFF2-40B4-BE49-F238E27FC236}">
                <a16:creationId xmlns:a16="http://schemas.microsoft.com/office/drawing/2014/main" id="{40EF0827-F293-63F1-B531-56F056AA65ED}"/>
              </a:ext>
            </a:extLst>
          </p:cNvPr>
          <p:cNvSpPr txBox="1"/>
          <p:nvPr/>
        </p:nvSpPr>
        <p:spPr>
          <a:xfrm>
            <a:off x="3690752" y="6165503"/>
            <a:ext cx="2373599" cy="403869"/>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Control Gateway</a:t>
            </a:r>
          </a:p>
        </p:txBody>
      </p:sp>
      <p:pic>
        <p:nvPicPr>
          <p:cNvPr id="62" name="Picture 61" descr="A close-up of a computer device&#10;&#10;Description automatically generated">
            <a:extLst>
              <a:ext uri="{FF2B5EF4-FFF2-40B4-BE49-F238E27FC236}">
                <a16:creationId xmlns:a16="http://schemas.microsoft.com/office/drawing/2014/main" id="{EDB8D662-8EAE-088F-2D88-432DD29ADB8F}"/>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a:ext>
            </a:extLst>
          </a:blip>
          <a:srcRect/>
          <a:stretch/>
        </p:blipFill>
        <p:spPr>
          <a:xfrm>
            <a:off x="4874072" y="5254454"/>
            <a:ext cx="1054859" cy="960374"/>
          </a:xfrm>
          <a:prstGeom prst="rect">
            <a:avLst/>
          </a:prstGeom>
        </p:spPr>
      </p:pic>
      <p:pic>
        <p:nvPicPr>
          <p:cNvPr id="64" name="Picture 63" descr="A close-up of a device&#10;&#10;Description automatically generated">
            <a:extLst>
              <a:ext uri="{FF2B5EF4-FFF2-40B4-BE49-F238E27FC236}">
                <a16:creationId xmlns:a16="http://schemas.microsoft.com/office/drawing/2014/main" id="{D6017600-3873-2BFF-42CC-54E22B4C8796}"/>
              </a:ext>
            </a:extLst>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0000" b="90000" l="10000" r="90000"/>
                    </a14:imgEffect>
                  </a14:imgLayer>
                </a14:imgProps>
              </a:ext>
              <a:ext uri="{28A0092B-C50C-407E-A947-70E740481C1C}">
                <a14:useLocalDpi xmlns:a14="http://schemas.microsoft.com/office/drawing/2010/main"/>
              </a:ext>
            </a:extLst>
          </a:blip>
          <a:srcRect/>
          <a:stretch/>
        </p:blipFill>
        <p:spPr>
          <a:xfrm>
            <a:off x="3775835" y="5250519"/>
            <a:ext cx="1051161" cy="950850"/>
          </a:xfrm>
          <a:prstGeom prst="rect">
            <a:avLst/>
          </a:prstGeom>
        </p:spPr>
      </p:pic>
      <p:pic>
        <p:nvPicPr>
          <p:cNvPr id="65" name="Picture 64" descr="A close-up of a computer device&#10;&#10;Description automatically generated">
            <a:extLst>
              <a:ext uri="{FF2B5EF4-FFF2-40B4-BE49-F238E27FC236}">
                <a16:creationId xmlns:a16="http://schemas.microsoft.com/office/drawing/2014/main" id="{29B50359-72F4-B996-3C45-F52F5293A9A0}"/>
              </a:ext>
            </a:extLst>
          </p:cNvPr>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10000" b="90000" l="10000" r="90000"/>
                    </a14:imgEffect>
                  </a14:imgLayer>
                </a14:imgProps>
              </a:ext>
              <a:ext uri="{28A0092B-C50C-407E-A947-70E740481C1C}">
                <a14:useLocalDpi xmlns:a14="http://schemas.microsoft.com/office/drawing/2010/main"/>
              </a:ext>
            </a:extLst>
          </a:blip>
          <a:srcRect/>
          <a:stretch/>
        </p:blipFill>
        <p:spPr>
          <a:xfrm>
            <a:off x="4874071" y="3549084"/>
            <a:ext cx="1054859" cy="960374"/>
          </a:xfrm>
          <a:prstGeom prst="rect">
            <a:avLst/>
          </a:prstGeom>
        </p:spPr>
      </p:pic>
      <p:pic>
        <p:nvPicPr>
          <p:cNvPr id="67" name="Picture 66" descr="A close-up of a device&#10;&#10;Description automatically generated">
            <a:extLst>
              <a:ext uri="{FF2B5EF4-FFF2-40B4-BE49-F238E27FC236}">
                <a16:creationId xmlns:a16="http://schemas.microsoft.com/office/drawing/2014/main" id="{016C9CD9-B17B-E37D-F1C1-31F31E28717D}"/>
              </a:ext>
            </a:extLst>
          </p:cNvPr>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a:ext>
            </a:extLst>
          </a:blip>
          <a:srcRect/>
          <a:stretch/>
        </p:blipFill>
        <p:spPr>
          <a:xfrm>
            <a:off x="3775835" y="1677409"/>
            <a:ext cx="1137451" cy="982715"/>
          </a:xfrm>
          <a:prstGeom prst="rect">
            <a:avLst/>
          </a:prstGeom>
        </p:spPr>
      </p:pic>
      <p:pic>
        <p:nvPicPr>
          <p:cNvPr id="69" name="Picture 68" descr="A close-up of a device&#10;&#10;Description automatically generated">
            <a:extLst>
              <a:ext uri="{FF2B5EF4-FFF2-40B4-BE49-F238E27FC236}">
                <a16:creationId xmlns:a16="http://schemas.microsoft.com/office/drawing/2014/main" id="{A7FBCD1B-2634-7589-D48D-E21EC41C259E}"/>
              </a:ext>
            </a:extLst>
          </p:cNvPr>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10000" b="90000" l="10000" r="90000"/>
                    </a14:imgEffect>
                  </a14:imgLayer>
                </a14:imgProps>
              </a:ext>
              <a:ext uri="{28A0092B-C50C-407E-A947-70E740481C1C}">
                <a14:useLocalDpi xmlns:a14="http://schemas.microsoft.com/office/drawing/2010/main"/>
              </a:ext>
            </a:extLst>
          </a:blip>
          <a:srcRect/>
          <a:stretch/>
        </p:blipFill>
        <p:spPr>
          <a:xfrm>
            <a:off x="4847700" y="1809351"/>
            <a:ext cx="1081230" cy="858642"/>
          </a:xfrm>
          <a:prstGeom prst="rect">
            <a:avLst/>
          </a:prstGeom>
        </p:spPr>
      </p:pic>
      <p:sp>
        <p:nvSpPr>
          <p:cNvPr id="71" name="Arrow: Left-Right 70">
            <a:extLst>
              <a:ext uri="{FF2B5EF4-FFF2-40B4-BE49-F238E27FC236}">
                <a16:creationId xmlns:a16="http://schemas.microsoft.com/office/drawing/2014/main" id="{EECAA361-58DA-942E-740C-3B05C0304D3A}"/>
              </a:ext>
            </a:extLst>
          </p:cNvPr>
          <p:cNvSpPr/>
          <p:nvPr/>
        </p:nvSpPr>
        <p:spPr>
          <a:xfrm rot="1712769">
            <a:off x="6211206" y="2540358"/>
            <a:ext cx="631365"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Arrow: Left-Right 71">
            <a:extLst>
              <a:ext uri="{FF2B5EF4-FFF2-40B4-BE49-F238E27FC236}">
                <a16:creationId xmlns:a16="http://schemas.microsoft.com/office/drawing/2014/main" id="{5BA11342-01C0-A4DC-5CD4-B8BE5B03F358}"/>
              </a:ext>
            </a:extLst>
          </p:cNvPr>
          <p:cNvSpPr/>
          <p:nvPr/>
        </p:nvSpPr>
        <p:spPr>
          <a:xfrm>
            <a:off x="2965345" y="4945586"/>
            <a:ext cx="631365"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Arrow: Left-Right 72">
            <a:extLst>
              <a:ext uri="{FF2B5EF4-FFF2-40B4-BE49-F238E27FC236}">
                <a16:creationId xmlns:a16="http://schemas.microsoft.com/office/drawing/2014/main" id="{5EF7E220-8A93-8151-2497-B168D125836E}"/>
              </a:ext>
            </a:extLst>
          </p:cNvPr>
          <p:cNvSpPr/>
          <p:nvPr/>
        </p:nvSpPr>
        <p:spPr>
          <a:xfrm>
            <a:off x="2964112" y="3108771"/>
            <a:ext cx="631365"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47359524-D548-74A0-42CD-E1B4C58180A7}"/>
              </a:ext>
            </a:extLst>
          </p:cNvPr>
          <p:cNvSpPr txBox="1"/>
          <p:nvPr/>
        </p:nvSpPr>
        <p:spPr>
          <a:xfrm>
            <a:off x="9248463" y="5110300"/>
            <a:ext cx="2373599" cy="403869"/>
          </a:xfrm>
          <a:prstGeom prst="rect">
            <a:avLst/>
          </a:prstGeom>
        </p:spPr>
        <p:txBody>
          <a:bodyPr vert="horz" wrap="none" lIns="91440" tIns="45720" rIns="91440" bIns="45720" rtlCol="0" anchor="b">
            <a:noAutofit/>
          </a:bodyPr>
          <a:lstStyle/>
          <a:p>
            <a:pPr algn="ctr"/>
            <a:r>
              <a:rPr lang="en-US">
                <a:solidFill>
                  <a:schemeClr val="accent1">
                    <a:lumMod val="50000"/>
                  </a:schemeClr>
                </a:solidFill>
                <a:latin typeface="Arial Black" panose="020B0A04020102020204" pitchFamily="34" charset="0"/>
              </a:rPr>
              <a:t>Public API</a:t>
            </a:r>
          </a:p>
        </p:txBody>
      </p:sp>
      <p:pic>
        <p:nvPicPr>
          <p:cNvPr id="75" name="Picture 74">
            <a:extLst>
              <a:ext uri="{FF2B5EF4-FFF2-40B4-BE49-F238E27FC236}">
                <a16:creationId xmlns:a16="http://schemas.microsoft.com/office/drawing/2014/main" id="{FA21BEBC-E145-52D1-3E9A-9165F642404D}"/>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9977864" y="4146108"/>
            <a:ext cx="914795" cy="914795"/>
          </a:xfrm>
          <a:prstGeom prst="rect">
            <a:avLst/>
          </a:prstGeom>
        </p:spPr>
      </p:pic>
      <p:sp>
        <p:nvSpPr>
          <p:cNvPr id="76" name="Arrow: Left-Right 75">
            <a:extLst>
              <a:ext uri="{FF2B5EF4-FFF2-40B4-BE49-F238E27FC236}">
                <a16:creationId xmlns:a16="http://schemas.microsoft.com/office/drawing/2014/main" id="{059BBA8A-1AAB-256E-D21B-A759BD7B6918}"/>
              </a:ext>
            </a:extLst>
          </p:cNvPr>
          <p:cNvSpPr/>
          <p:nvPr/>
        </p:nvSpPr>
        <p:spPr>
          <a:xfrm rot="19839380">
            <a:off x="6195631" y="3469155"/>
            <a:ext cx="631365"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Arrow: Left-Right 77">
            <a:extLst>
              <a:ext uri="{FF2B5EF4-FFF2-40B4-BE49-F238E27FC236}">
                <a16:creationId xmlns:a16="http://schemas.microsoft.com/office/drawing/2014/main" id="{3914DF5F-6FEE-0F13-8093-159F820C3101}"/>
              </a:ext>
            </a:extLst>
          </p:cNvPr>
          <p:cNvSpPr/>
          <p:nvPr/>
        </p:nvSpPr>
        <p:spPr>
          <a:xfrm rot="1712769">
            <a:off x="6179194" y="4234120"/>
            <a:ext cx="631365"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Arrow: Left-Right 78">
            <a:extLst>
              <a:ext uri="{FF2B5EF4-FFF2-40B4-BE49-F238E27FC236}">
                <a16:creationId xmlns:a16="http://schemas.microsoft.com/office/drawing/2014/main" id="{C443ED9D-F93E-5541-B0F1-63E41A06307D}"/>
              </a:ext>
            </a:extLst>
          </p:cNvPr>
          <p:cNvSpPr/>
          <p:nvPr/>
        </p:nvSpPr>
        <p:spPr>
          <a:xfrm rot="19839380">
            <a:off x="6163619" y="5162917"/>
            <a:ext cx="631365"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Arrow: Left-Right 79">
            <a:extLst>
              <a:ext uri="{FF2B5EF4-FFF2-40B4-BE49-F238E27FC236}">
                <a16:creationId xmlns:a16="http://schemas.microsoft.com/office/drawing/2014/main" id="{212AB9BD-D6F3-B7A9-D5B1-FDF1836AE955}"/>
              </a:ext>
            </a:extLst>
          </p:cNvPr>
          <p:cNvSpPr/>
          <p:nvPr/>
        </p:nvSpPr>
        <p:spPr>
          <a:xfrm rot="20958333">
            <a:off x="8508907" y="4678323"/>
            <a:ext cx="1128060" cy="329429"/>
          </a:xfrm>
          <a:prstGeom prst="leftRightArrow">
            <a:avLst/>
          </a:prstGeom>
          <a:solidFill>
            <a:schemeClr val="bg2">
              <a:lumMod val="90000"/>
            </a:schemeClr>
          </a:solidFill>
          <a:ln>
            <a:solidFill>
              <a:srgbClr val="107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8FDFDB0-F9DC-9A0F-EA69-B8BA8032F33E}"/>
              </a:ext>
            </a:extLst>
          </p:cNvPr>
          <p:cNvPicPr>
            <a:picLocks noChangeAspect="1"/>
          </p:cNvPicPr>
          <p:nvPr/>
        </p:nvPicPr>
        <p:blipFill>
          <a:blip r:embed="rId23">
            <a:extLst>
              <a:ext uri="{BEBA8EAE-BF5A-486C-A8C5-ECC9F3942E4B}">
                <a14:imgProps xmlns:a14="http://schemas.microsoft.com/office/drawing/2010/main">
                  <a14:imgLayer r:embed="rId24">
                    <a14:imgEffect>
                      <a14:backgroundRemoval t="10000" b="90000" l="10000" r="90000"/>
                    </a14:imgEffect>
                  </a14:imgLayer>
                </a14:imgProps>
              </a:ext>
            </a:extLst>
          </a:blip>
          <a:stretch>
            <a:fillRect/>
          </a:stretch>
        </p:blipFill>
        <p:spPr>
          <a:xfrm>
            <a:off x="1423689" y="1690755"/>
            <a:ext cx="1036264" cy="886875"/>
          </a:xfrm>
          <a:prstGeom prst="rect">
            <a:avLst/>
          </a:prstGeom>
        </p:spPr>
      </p:pic>
    </p:spTree>
    <p:extLst>
      <p:ext uri="{BB962C8B-B14F-4D97-AF65-F5344CB8AC3E}">
        <p14:creationId xmlns:p14="http://schemas.microsoft.com/office/powerpoint/2010/main" val="714702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fade">
                                      <p:cBhvr>
                                        <p:cTn id="7" dur="500"/>
                                        <p:tgtEl>
                                          <p:spTgt spid="7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par>
                                <p:cTn id="14" presetID="10" presetClass="entr" presetSubtype="0" fill="hold" nodeType="with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500"/>
                                        <p:tgtEl>
                                          <p:spTgt spid="64"/>
                                        </p:tgtEl>
                                      </p:cBhvr>
                                    </p:animEffect>
                                  </p:childTnLst>
                                </p:cTn>
                              </p:par>
                              <p:par>
                                <p:cTn id="17" presetID="10" presetClass="entr" presetSubtype="0" fill="hold" nodeType="withEffect">
                                  <p:stCondLst>
                                    <p:cond delay="0"/>
                                  </p:stCondLst>
                                  <p:childTnLst>
                                    <p:set>
                                      <p:cBhvr>
                                        <p:cTn id="18" dur="1" fill="hold">
                                          <p:stCondLst>
                                            <p:cond delay="0"/>
                                          </p:stCondLst>
                                        </p:cTn>
                                        <p:tgtEl>
                                          <p:spTgt spid="62"/>
                                        </p:tgtEl>
                                        <p:attrNameLst>
                                          <p:attrName>style.visibility</p:attrName>
                                        </p:attrNameLst>
                                      </p:cBhvr>
                                      <p:to>
                                        <p:strVal val="visible"/>
                                      </p:to>
                                    </p:set>
                                    <p:animEffect transition="in" filter="fade">
                                      <p:cBhvr>
                                        <p:cTn id="19" dur="500"/>
                                        <p:tgtEl>
                                          <p:spTgt spid="62"/>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par>
                                <p:cTn id="23" presetID="10"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par>
                                <p:cTn id="26" presetID="10" presetClass="entr" presetSubtype="0" fill="hold" nodeType="withEffect">
                                  <p:stCondLst>
                                    <p:cond delay="0"/>
                                  </p:stCondLst>
                                  <p:childTnLst>
                                    <p:set>
                                      <p:cBhvr>
                                        <p:cTn id="27" dur="1" fill="hold">
                                          <p:stCondLst>
                                            <p:cond delay="0"/>
                                          </p:stCondLst>
                                        </p:cTn>
                                        <p:tgtEl>
                                          <p:spTgt spid="65"/>
                                        </p:tgtEl>
                                        <p:attrNameLst>
                                          <p:attrName>style.visibility</p:attrName>
                                        </p:attrNameLst>
                                      </p:cBhvr>
                                      <p:to>
                                        <p:strVal val="visible"/>
                                      </p:to>
                                    </p:set>
                                    <p:animEffect transition="in" filter="fade">
                                      <p:cBhvr>
                                        <p:cTn id="28" dur="500"/>
                                        <p:tgtEl>
                                          <p:spTgt spid="6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animEffect transition="in" filter="fade">
                                      <p:cBhvr>
                                        <p:cTn id="31" dur="500"/>
                                        <p:tgtEl>
                                          <p:spTgt spid="50"/>
                                        </p:tgtEl>
                                      </p:cBhvr>
                                    </p:animEffect>
                                  </p:childTnLst>
                                </p:cTn>
                              </p:par>
                              <p:par>
                                <p:cTn id="32" presetID="10" presetClass="entr" presetSubtype="0" fill="hold" nodeType="with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fade">
                                      <p:cBhvr>
                                        <p:cTn id="34" dur="500"/>
                                        <p:tgtEl>
                                          <p:spTgt spid="67"/>
                                        </p:tgtEl>
                                      </p:cBhvr>
                                    </p:animEffect>
                                  </p:childTnLst>
                                </p:cTn>
                              </p:par>
                              <p:par>
                                <p:cTn id="35" presetID="10" presetClass="entr" presetSubtype="0" fill="hold"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fade">
                                      <p:cBhvr>
                                        <p:cTn id="37" dur="500"/>
                                        <p:tgtEl>
                                          <p:spTgt spid="6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1"/>
                                        </p:tgtEl>
                                        <p:attrNameLst>
                                          <p:attrName>style.visibility</p:attrName>
                                        </p:attrNameLst>
                                      </p:cBhvr>
                                      <p:to>
                                        <p:strVal val="visible"/>
                                      </p:to>
                                    </p:set>
                                    <p:animEffect transition="in" filter="fade">
                                      <p:cBhvr>
                                        <p:cTn id="42" dur="500"/>
                                        <p:tgtEl>
                                          <p:spTgt spid="7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76"/>
                                        </p:tgtEl>
                                        <p:attrNameLst>
                                          <p:attrName>style.visibility</p:attrName>
                                        </p:attrNameLst>
                                      </p:cBhvr>
                                      <p:to>
                                        <p:strVal val="visible"/>
                                      </p:to>
                                    </p:set>
                                    <p:animEffect transition="in" filter="fade">
                                      <p:cBhvr>
                                        <p:cTn id="45" dur="500"/>
                                        <p:tgtEl>
                                          <p:spTgt spid="7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fade">
                                      <p:cBhvr>
                                        <p:cTn id="48" dur="500"/>
                                        <p:tgtEl>
                                          <p:spTgt spid="44"/>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78"/>
                                        </p:tgtEl>
                                        <p:attrNameLst>
                                          <p:attrName>style.visibility</p:attrName>
                                        </p:attrNameLst>
                                      </p:cBhvr>
                                      <p:to>
                                        <p:strVal val="visible"/>
                                      </p:to>
                                    </p:set>
                                    <p:animEffect transition="in" filter="fade">
                                      <p:cBhvr>
                                        <p:cTn id="53" dur="500"/>
                                        <p:tgtEl>
                                          <p:spTgt spid="78"/>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79"/>
                                        </p:tgtEl>
                                        <p:attrNameLst>
                                          <p:attrName>style.visibility</p:attrName>
                                        </p:attrNameLst>
                                      </p:cBhvr>
                                      <p:to>
                                        <p:strVal val="visible"/>
                                      </p:to>
                                    </p:set>
                                    <p:animEffect transition="in" filter="fade">
                                      <p:cBhvr>
                                        <p:cTn id="56" dur="500"/>
                                        <p:tgtEl>
                                          <p:spTgt spid="79"/>
                                        </p:tgtEl>
                                      </p:cBhvr>
                                    </p:animEffect>
                                  </p:childTnLst>
                                </p:cTn>
                              </p:par>
                              <p:par>
                                <p:cTn id="57" presetID="10" presetClass="entr" presetSubtype="0" fill="hold" nodeType="withEffect">
                                  <p:stCondLst>
                                    <p:cond delay="0"/>
                                  </p:stCondLst>
                                  <p:childTnLst>
                                    <p:set>
                                      <p:cBhvr>
                                        <p:cTn id="58" dur="1" fill="hold">
                                          <p:stCondLst>
                                            <p:cond delay="0"/>
                                          </p:stCondLst>
                                        </p:cTn>
                                        <p:tgtEl>
                                          <p:spTgt spid="57"/>
                                        </p:tgtEl>
                                        <p:attrNameLst>
                                          <p:attrName>style.visibility</p:attrName>
                                        </p:attrNameLst>
                                      </p:cBhvr>
                                      <p:to>
                                        <p:strVal val="visible"/>
                                      </p:to>
                                    </p:set>
                                    <p:animEffect transition="in" filter="fade">
                                      <p:cBhvr>
                                        <p:cTn id="59" dur="500"/>
                                        <p:tgtEl>
                                          <p:spTgt spid="5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58"/>
                                        </p:tgtEl>
                                        <p:attrNameLst>
                                          <p:attrName>style.visibility</p:attrName>
                                        </p:attrNameLst>
                                      </p:cBhvr>
                                      <p:to>
                                        <p:strVal val="visible"/>
                                      </p:to>
                                    </p:set>
                                    <p:animEffect transition="in" filter="fade">
                                      <p:cBhvr>
                                        <p:cTn id="62" dur="500"/>
                                        <p:tgtEl>
                                          <p:spTgt spid="5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500"/>
                                        <p:tgtEl>
                                          <p:spTgt spid="6"/>
                                        </p:tgtEl>
                                      </p:cBhvr>
                                    </p:animEffect>
                                  </p:childTnLst>
                                </p:cTn>
                              </p:par>
                              <p:par>
                                <p:cTn id="68" presetID="10" presetClass="entr" presetSubtype="0" fill="hold" nodeType="withEffect">
                                  <p:stCondLst>
                                    <p:cond delay="0"/>
                                  </p:stCondLst>
                                  <p:childTnLst>
                                    <p:set>
                                      <p:cBhvr>
                                        <p:cTn id="69" dur="1" fill="hold">
                                          <p:stCondLst>
                                            <p:cond delay="0"/>
                                          </p:stCondLst>
                                        </p:cTn>
                                        <p:tgtEl>
                                          <p:spTgt spid="43"/>
                                        </p:tgtEl>
                                        <p:attrNameLst>
                                          <p:attrName>style.visibility</p:attrName>
                                        </p:attrNameLst>
                                      </p:cBhvr>
                                      <p:to>
                                        <p:strVal val="visible"/>
                                      </p:to>
                                    </p:set>
                                    <p:animEffect transition="in" filter="fade">
                                      <p:cBhvr>
                                        <p:cTn id="70" dur="500"/>
                                        <p:tgtEl>
                                          <p:spTgt spid="4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fade">
                                      <p:cBhvr>
                                        <p:cTn id="73" dur="500"/>
                                        <p:tgtEl>
                                          <p:spTgt spid="49"/>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7"/>
                                        </p:tgtEl>
                                        <p:attrNameLst>
                                          <p:attrName>style.visibility</p:attrName>
                                        </p:attrNameLst>
                                      </p:cBhvr>
                                      <p:to>
                                        <p:strVal val="visible"/>
                                      </p:to>
                                    </p:set>
                                    <p:animEffect transition="in" filter="fade">
                                      <p:cBhvr>
                                        <p:cTn id="78" dur="500"/>
                                        <p:tgtEl>
                                          <p:spTgt spid="7"/>
                                        </p:tgtEl>
                                      </p:cBhvr>
                                    </p:animEffect>
                                  </p:childTnLst>
                                </p:cTn>
                              </p:par>
                              <p:par>
                                <p:cTn id="79" presetID="10" presetClass="entr" presetSubtype="0" fill="hold" nodeType="withEffect">
                                  <p:stCondLst>
                                    <p:cond delay="0"/>
                                  </p:stCondLst>
                                  <p:childTnLst>
                                    <p:set>
                                      <p:cBhvr>
                                        <p:cTn id="80" dur="1" fill="hold">
                                          <p:stCondLst>
                                            <p:cond delay="0"/>
                                          </p:stCondLst>
                                        </p:cTn>
                                        <p:tgtEl>
                                          <p:spTgt spid="75"/>
                                        </p:tgtEl>
                                        <p:attrNameLst>
                                          <p:attrName>style.visibility</p:attrName>
                                        </p:attrNameLst>
                                      </p:cBhvr>
                                      <p:to>
                                        <p:strVal val="visible"/>
                                      </p:to>
                                    </p:set>
                                    <p:animEffect transition="in" filter="fade">
                                      <p:cBhvr>
                                        <p:cTn id="81" dur="500"/>
                                        <p:tgtEl>
                                          <p:spTgt spid="75"/>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74"/>
                                        </p:tgtEl>
                                        <p:attrNameLst>
                                          <p:attrName>style.visibility</p:attrName>
                                        </p:attrNameLst>
                                      </p:cBhvr>
                                      <p:to>
                                        <p:strVal val="visible"/>
                                      </p:to>
                                    </p:set>
                                    <p:animEffect transition="in" filter="fade">
                                      <p:cBhvr>
                                        <p:cTn id="84" dur="500"/>
                                        <p:tgtEl>
                                          <p:spTgt spid="74"/>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80"/>
                                        </p:tgtEl>
                                        <p:attrNameLst>
                                          <p:attrName>style.visibility</p:attrName>
                                        </p:attrNameLst>
                                      </p:cBhvr>
                                      <p:to>
                                        <p:strVal val="visible"/>
                                      </p:to>
                                    </p:set>
                                    <p:animEffect transition="in" filter="fade">
                                      <p:cBhvr>
                                        <p:cTn id="89"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9" grpId="0"/>
      <p:bldP spid="50" grpId="0"/>
      <p:bldP spid="58" grpId="0"/>
      <p:bldP spid="6" grpId="0" animBg="1"/>
      <p:bldP spid="7" grpId="0" animBg="1"/>
      <p:bldP spid="31" grpId="0"/>
      <p:bldP spid="35" grpId="0"/>
      <p:bldP spid="71" grpId="0" animBg="1"/>
      <p:bldP spid="72" grpId="0" animBg="1"/>
      <p:bldP spid="73" grpId="0" animBg="1"/>
      <p:bldP spid="74" grpId="0"/>
      <p:bldP spid="76" grpId="0" animBg="1"/>
      <p:bldP spid="78" grpId="0" animBg="1"/>
      <p:bldP spid="79" grpId="0" animBg="1"/>
      <p:bldP spid="8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9F645CD3-C935-3D51-79CD-FEB588530FD4}"/>
              </a:ext>
            </a:extLst>
          </p:cNvPr>
          <p:cNvSpPr>
            <a:spLocks noGrp="1"/>
          </p:cNvSpPr>
          <p:nvPr>
            <p:ph idx="1"/>
          </p:nvPr>
        </p:nvSpPr>
        <p:spPr>
          <a:xfrm>
            <a:off x="685800" y="848252"/>
            <a:ext cx="10692442" cy="5069469"/>
          </a:xfrm>
        </p:spPr>
        <p:txBody>
          <a:bodyPr>
            <a:noAutofit/>
          </a:bodyPr>
          <a:lstStyle/>
          <a:p>
            <a:pPr marL="0" indent="0">
              <a:buNone/>
            </a:pPr>
            <a:r>
              <a:rPr lang="en-US" sz="4000" b="1">
                <a:latin typeface="Arial Black" panose="020B0A04020102020204" pitchFamily="34" charset="0"/>
              </a:rPr>
              <a:t>Wireless Vibration &amp; Temperature Node (</a:t>
            </a:r>
            <a:r>
              <a:rPr lang="en-US" sz="4000" b="1" err="1">
                <a:latin typeface="Arial Black" panose="020B0A04020102020204" pitchFamily="34" charset="0"/>
              </a:rPr>
              <a:t>VBTx</a:t>
            </a:r>
            <a:r>
              <a:rPr lang="en-US" sz="4000" b="1">
                <a:latin typeface="Arial Black" panose="020B0A04020102020204" pitchFamily="34" charset="0"/>
              </a:rPr>
              <a:t>)</a:t>
            </a:r>
          </a:p>
          <a:p>
            <a:pPr lvl="1"/>
            <a:r>
              <a:rPr lang="en-US" sz="1800"/>
              <a:t>3 Axis Acceleration and Temperature</a:t>
            </a:r>
          </a:p>
          <a:p>
            <a:pPr lvl="2"/>
            <a:r>
              <a:rPr lang="en-US" sz="1800"/>
              <a:t>Bandwidth Ranges of </a:t>
            </a:r>
            <a:r>
              <a:rPr lang="pl-PL" sz="1800"/>
              <a:t>4600 Hz (XY), 2200 Hz (Z)</a:t>
            </a:r>
            <a:r>
              <a:rPr lang="en-US" sz="1800"/>
              <a:t> </a:t>
            </a:r>
          </a:p>
          <a:p>
            <a:pPr lvl="2"/>
            <a:r>
              <a:rPr lang="en-US" sz="1800"/>
              <a:t>Sampling Rates up-to 25.6kHz</a:t>
            </a:r>
          </a:p>
          <a:p>
            <a:pPr lvl="1"/>
            <a:r>
              <a:rPr lang="en-US" sz="1800"/>
              <a:t>Magnetometer for more accurate shaft speed detection</a:t>
            </a:r>
          </a:p>
          <a:p>
            <a:pPr lvl="1"/>
            <a:r>
              <a:rPr lang="en-US" sz="1800"/>
              <a:t>Edge Processing = Longer battery life, lower bandwidth</a:t>
            </a:r>
          </a:p>
          <a:p>
            <a:pPr lvl="1"/>
            <a:r>
              <a:rPr lang="en-US" sz="1800"/>
              <a:t>Replaceable long-life battery (6-8+ years) at default of 1 hour sample rate </a:t>
            </a:r>
          </a:p>
          <a:p>
            <a:pPr lvl="1"/>
            <a:r>
              <a:rPr lang="en-US" sz="1800"/>
              <a:t>ZigBee-compatible wireless connectivity</a:t>
            </a:r>
          </a:p>
          <a:p>
            <a:pPr lvl="1"/>
            <a:r>
              <a:rPr lang="en-US" sz="1800"/>
              <a:t>IP69K</a:t>
            </a:r>
          </a:p>
          <a:p>
            <a:pPr lvl="1"/>
            <a:r>
              <a:rPr lang="en-US" sz="1800"/>
              <a:t>Magnetic Mounted</a:t>
            </a:r>
          </a:p>
          <a:p>
            <a:pPr lvl="1"/>
            <a:r>
              <a:rPr lang="en-US" sz="1800"/>
              <a:t>Wireless range - 50m LOS</a:t>
            </a:r>
          </a:p>
          <a:p>
            <a:pPr lvl="1"/>
            <a:r>
              <a:rPr lang="en-US" sz="1800"/>
              <a:t>Over-the-Air Updates</a:t>
            </a:r>
          </a:p>
          <a:p>
            <a:pPr lvl="1"/>
            <a:endParaRPr lang="en-US" sz="1800"/>
          </a:p>
          <a:p>
            <a:pPr lvl="1"/>
            <a:endParaRPr lang="en-US"/>
          </a:p>
        </p:txBody>
      </p:sp>
      <p:pic>
        <p:nvPicPr>
          <p:cNvPr id="2" name="Picture 1">
            <a:extLst>
              <a:ext uri="{FF2B5EF4-FFF2-40B4-BE49-F238E27FC236}">
                <a16:creationId xmlns:a16="http://schemas.microsoft.com/office/drawing/2014/main" id="{4D9447EE-A33C-ABCD-A68C-81A5649748C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a:off x="8126807" y="1762255"/>
            <a:ext cx="2381709" cy="2038359"/>
          </a:xfrm>
          <a:prstGeom prst="rect">
            <a:avLst/>
          </a:prstGeom>
        </p:spPr>
      </p:pic>
      <p:pic>
        <p:nvPicPr>
          <p:cNvPr id="4" name="Picture 3">
            <a:extLst>
              <a:ext uri="{FF2B5EF4-FFF2-40B4-BE49-F238E27FC236}">
                <a16:creationId xmlns:a16="http://schemas.microsoft.com/office/drawing/2014/main" id="{483040B5-C502-A282-97F4-675945604EC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022595" y="3670136"/>
            <a:ext cx="2578552" cy="2403594"/>
          </a:xfrm>
          <a:prstGeom prst="rect">
            <a:avLst/>
          </a:prstGeom>
        </p:spPr>
      </p:pic>
    </p:spTree>
    <p:extLst>
      <p:ext uri="{BB962C8B-B14F-4D97-AF65-F5344CB8AC3E}">
        <p14:creationId xmlns:p14="http://schemas.microsoft.com/office/powerpoint/2010/main" val="13400771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1">
            <a:extLst>
              <a:ext uri="{FF2B5EF4-FFF2-40B4-BE49-F238E27FC236}">
                <a16:creationId xmlns:a16="http://schemas.microsoft.com/office/drawing/2014/main" id="{995883D0-5CF4-3DF5-7D30-F7E4396D49E5}"/>
              </a:ext>
            </a:extLst>
          </p:cNvPr>
          <p:cNvSpPr>
            <a:spLocks noGrp="1"/>
          </p:cNvSpPr>
          <p:nvPr>
            <p:ph idx="1"/>
          </p:nvPr>
        </p:nvSpPr>
        <p:spPr>
          <a:xfrm>
            <a:off x="646937" y="940527"/>
            <a:ext cx="10013069" cy="4691954"/>
          </a:xfrm>
        </p:spPr>
        <p:txBody>
          <a:bodyPr>
            <a:noAutofit/>
          </a:bodyPr>
          <a:lstStyle/>
          <a:p>
            <a:pPr marL="0" indent="0">
              <a:buNone/>
            </a:pPr>
            <a:r>
              <a:rPr lang="en-US" sz="4000">
                <a:latin typeface="Arial Black" panose="020B0A04020102020204" pitchFamily="34" charset="0"/>
              </a:rPr>
              <a:t>Panel Mount Nodes </a:t>
            </a:r>
            <a:r>
              <a:rPr lang="en-US" sz="4000">
                <a:latin typeface="Arial" panose="020B0604020202020204" pitchFamily="34" charset="0"/>
                <a:cs typeface="Arial" panose="020B0604020202020204" pitchFamily="34" charset="0"/>
              </a:rPr>
              <a:t>&amp;</a:t>
            </a:r>
            <a:r>
              <a:rPr lang="en-US" sz="4000" b="1">
                <a:latin typeface="Arial Black" panose="020B0A04020102020204" pitchFamily="34" charset="0"/>
              </a:rPr>
              <a:t> </a:t>
            </a:r>
            <a:r>
              <a:rPr lang="en-US" sz="4000">
                <a:latin typeface="Arial Black" panose="020B0A04020102020204" pitchFamily="34" charset="0"/>
              </a:rPr>
              <a:t>Gateways</a:t>
            </a:r>
          </a:p>
          <a:p>
            <a:pPr marL="0" indent="0">
              <a:buNone/>
            </a:pPr>
            <a:r>
              <a:rPr lang="en-US" sz="2000" b="1">
                <a:latin typeface="Arial" panose="020B0604020202020204" pitchFamily="34" charset="0"/>
                <a:cs typeface="Arial" panose="020B0604020202020204" pitchFamily="34" charset="0"/>
              </a:rPr>
              <a:t>Panel Mount Nodes</a:t>
            </a:r>
          </a:p>
          <a:p>
            <a:r>
              <a:rPr lang="en-US" sz="1800"/>
              <a:t>Easy-to-install </a:t>
            </a:r>
            <a:r>
              <a:rPr lang="en-US" sz="1800" err="1"/>
              <a:t>GracePort</a:t>
            </a:r>
            <a:r>
              <a:rPr lang="en-US" sz="1800"/>
              <a:t> Housing</a:t>
            </a:r>
          </a:p>
          <a:p>
            <a:r>
              <a:rPr lang="en-US" sz="1800"/>
              <a:t>Completely customizable transducer options (via rear terminal block)</a:t>
            </a:r>
          </a:p>
          <a:p>
            <a:pPr lvl="1"/>
            <a:r>
              <a:rPr lang="en-US" sz="1800"/>
              <a:t>Accelerometers, RTD, CT, Rogowski Coils , Flow, </a:t>
            </a:r>
            <a:br>
              <a:rPr lang="en-US" sz="1800"/>
            </a:br>
            <a:r>
              <a:rPr lang="en-US" sz="1800"/>
              <a:t>Pressure, Strain, Humidity, Fluid Level</a:t>
            </a:r>
          </a:p>
          <a:p>
            <a:r>
              <a:rPr lang="en-US" sz="1800"/>
              <a:t>IP65, UL Type 4, 4X, 12 &amp; 13</a:t>
            </a:r>
          </a:p>
          <a:p>
            <a:r>
              <a:rPr lang="en-US" sz="1800"/>
              <a:t>Special analytics for </a:t>
            </a:r>
            <a:r>
              <a:rPr lang="en-US" sz="1800" err="1"/>
              <a:t>GraceSense</a:t>
            </a:r>
            <a:r>
              <a:rPr lang="en-US" sz="1800"/>
              <a:t>™ Hot Spot Monitor </a:t>
            </a:r>
          </a:p>
          <a:p>
            <a:pPr marL="0" indent="0">
              <a:buNone/>
            </a:pPr>
            <a:r>
              <a:rPr lang="en-US" sz="2000" b="1">
                <a:latin typeface="Arial" panose="020B0604020202020204" pitchFamily="34" charset="0"/>
                <a:cs typeface="Arial" panose="020B0604020202020204" pitchFamily="34" charset="0"/>
              </a:rPr>
              <a:t>Gateways</a:t>
            </a:r>
          </a:p>
          <a:p>
            <a:pPr lvl="1"/>
            <a:r>
              <a:rPr lang="en-US" sz="1800">
                <a:latin typeface="Arial" panose="020B0604020202020204" pitchFamily="34" charset="0"/>
                <a:cs typeface="Arial" panose="020B0604020202020204" pitchFamily="34" charset="0"/>
              </a:rPr>
              <a:t>Can add Zigbee, LTE and </a:t>
            </a:r>
            <a:r>
              <a:rPr lang="en-US" sz="1800" err="1">
                <a:latin typeface="Arial" panose="020B0604020202020204" pitchFamily="34" charset="0"/>
                <a:cs typeface="Arial" panose="020B0604020202020204" pitchFamily="34" charset="0"/>
              </a:rPr>
              <a:t>WiFi</a:t>
            </a:r>
            <a:r>
              <a:rPr lang="en-US" sz="1800">
                <a:latin typeface="Arial" panose="020B0604020202020204" pitchFamily="34" charset="0"/>
                <a:cs typeface="Arial" panose="020B0604020202020204" pitchFamily="34" charset="0"/>
              </a:rPr>
              <a:t> wireless to all PM Nodes</a:t>
            </a:r>
          </a:p>
          <a:p>
            <a:pPr lvl="1"/>
            <a:r>
              <a:rPr lang="en-US" sz="1800">
                <a:latin typeface="Arial" panose="020B0604020202020204" pitchFamily="34" charset="0"/>
                <a:cs typeface="Arial" panose="020B0604020202020204" pitchFamily="34" charset="0"/>
              </a:rPr>
              <a:t>Bidirectional Modbus and </a:t>
            </a:r>
            <a:r>
              <a:rPr lang="en-US" sz="1800" err="1">
                <a:latin typeface="Arial" panose="020B0604020202020204" pitchFamily="34" charset="0"/>
                <a:cs typeface="Arial" panose="020B0604020202020204" pitchFamily="34" charset="0"/>
              </a:rPr>
              <a:t>EtherNet</a:t>
            </a:r>
            <a:r>
              <a:rPr lang="en-US" sz="1800">
                <a:latin typeface="Arial" panose="020B0604020202020204" pitchFamily="34" charset="0"/>
                <a:cs typeface="Arial" panose="020B0604020202020204" pitchFamily="34" charset="0"/>
              </a:rPr>
              <a:t>/IP™ interfaces </a:t>
            </a:r>
          </a:p>
        </p:txBody>
      </p:sp>
      <p:grpSp>
        <p:nvGrpSpPr>
          <p:cNvPr id="2" name="Group 1">
            <a:extLst>
              <a:ext uri="{FF2B5EF4-FFF2-40B4-BE49-F238E27FC236}">
                <a16:creationId xmlns:a16="http://schemas.microsoft.com/office/drawing/2014/main" id="{1F725CDD-F0EE-FCDA-1715-42CB8E5AB6DF}"/>
              </a:ext>
            </a:extLst>
          </p:cNvPr>
          <p:cNvGrpSpPr/>
          <p:nvPr/>
        </p:nvGrpSpPr>
        <p:grpSpPr>
          <a:xfrm>
            <a:off x="7749718" y="1531591"/>
            <a:ext cx="3986933" cy="4469530"/>
            <a:chOff x="8350611" y="1880998"/>
            <a:chExt cx="3333448" cy="3736944"/>
          </a:xfrm>
        </p:grpSpPr>
        <p:pic>
          <p:nvPicPr>
            <p:cNvPr id="5" name="Picture 2" descr="https://cdn.shopify.com/s/files/1/0089/4523/8071/products/G-AA1-W1-K3B1_001_261ccd68-9516-4401-8f92-aab9598a02ff_1024x1024@2x.jpg?v=1576716428">
              <a:extLst>
                <a:ext uri="{FF2B5EF4-FFF2-40B4-BE49-F238E27FC236}">
                  <a16:creationId xmlns:a16="http://schemas.microsoft.com/office/drawing/2014/main" id="{862AC328-CA3E-2B4B-86B2-E603FC45E10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480" t="17500" r="23243" b="16318"/>
            <a:stretch/>
          </p:blipFill>
          <p:spPr bwMode="auto">
            <a:xfrm>
              <a:off x="9635954" y="1880998"/>
              <a:ext cx="2048105" cy="19081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cdn.shopify.com/s/files/1/0089/4523/8071/products/G-AA1-W1C2-K3XX_001_7e2eccb4-d397-4e9d-ab38-b6ee87d09283_1024x1024@2x.jpg?v=1576715636">
              <a:extLst>
                <a:ext uri="{FF2B5EF4-FFF2-40B4-BE49-F238E27FC236}">
                  <a16:creationId xmlns:a16="http://schemas.microsoft.com/office/drawing/2014/main" id="{291548AE-D4FA-83C8-AC61-C8120F1BF58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4207" t="18375" r="24579" b="18285"/>
            <a:stretch/>
          </p:blipFill>
          <p:spPr bwMode="auto">
            <a:xfrm>
              <a:off x="8350611" y="3789142"/>
              <a:ext cx="1971581" cy="1828800"/>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Rectangle 2">
            <a:extLst>
              <a:ext uri="{FF2B5EF4-FFF2-40B4-BE49-F238E27FC236}">
                <a16:creationId xmlns:a16="http://schemas.microsoft.com/office/drawing/2014/main" id="{4BD8D39E-956D-9BB8-A980-E2A337A7CDC0}"/>
              </a:ext>
            </a:extLst>
          </p:cNvPr>
          <p:cNvSpPr/>
          <p:nvPr/>
        </p:nvSpPr>
        <p:spPr>
          <a:xfrm>
            <a:off x="2333767" y="6196084"/>
            <a:ext cx="9512490" cy="4909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1330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B0C4E503-58A1-0436-A0EC-B407A9283FBB}"/>
              </a:ext>
            </a:extLst>
          </p:cNvPr>
          <p:cNvSpPr>
            <a:spLocks noGrp="1"/>
          </p:cNvSpPr>
          <p:nvPr>
            <p:ph idx="1"/>
          </p:nvPr>
        </p:nvSpPr>
        <p:spPr>
          <a:xfrm>
            <a:off x="539424" y="896983"/>
            <a:ext cx="10817197" cy="4734296"/>
          </a:xfrm>
        </p:spPr>
        <p:txBody>
          <a:bodyPr>
            <a:normAutofit fontScale="25000" lnSpcReduction="20000"/>
          </a:bodyPr>
          <a:lstStyle/>
          <a:p>
            <a:pPr marL="0" indent="0">
              <a:lnSpc>
                <a:spcPct val="110000"/>
              </a:lnSpc>
              <a:buSzPct val="70000"/>
              <a:buNone/>
            </a:pPr>
            <a:r>
              <a:rPr lang="en-US" sz="16000">
                <a:latin typeface="Arial Black" panose="020B0A04020102020204" pitchFamily="34" charset="0"/>
              </a:rPr>
              <a:t>Hot Spot Monitor (HSM)</a:t>
            </a:r>
          </a:p>
          <a:p>
            <a:pPr marL="342900" indent="-342900">
              <a:buFont typeface="Arial" panose="020B0604020202020204" pitchFamily="34" charset="0"/>
              <a:buChar char="•"/>
            </a:pPr>
            <a:endParaRPr lang="en-US" sz="560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Non-conducting polymer fiber. (Can be run with power or comm wires)</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Easily Trimmable</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Repeatable sensor performance</a:t>
            </a:r>
          </a:p>
          <a:p>
            <a:pPr marL="342900" indent="-342900">
              <a:buFont typeface="Arial" panose="020B0604020202020204" pitchFamily="34" charset="0"/>
              <a:buChar char="•"/>
            </a:pPr>
            <a:r>
              <a:rPr lang="en-US" sz="5600">
                <a:latin typeface="Arial" panose="020B0604020202020204" pitchFamily="34" charset="0"/>
                <a:cs typeface="Arial" panose="020B0604020202020204" pitchFamily="34" charset="0"/>
              </a:rPr>
              <a:t>In the market since 2010 with thousands in the market today</a:t>
            </a:r>
          </a:p>
          <a:p>
            <a:pPr>
              <a:lnSpc>
                <a:spcPct val="120000"/>
              </a:lnSpc>
              <a:buSzPct val="70000"/>
            </a:pPr>
            <a:r>
              <a:rPr lang="en-US" sz="5600">
                <a:latin typeface="Arial" panose="020B0604020202020204" pitchFamily="34" charset="0"/>
                <a:cs typeface="Arial" panose="020B0604020202020204" pitchFamily="34" charset="0"/>
              </a:rPr>
              <a:t>-4° F to 248 °F (-20° C to 120° C)</a:t>
            </a:r>
          </a:p>
          <a:p>
            <a:pPr lvl="1">
              <a:lnSpc>
                <a:spcPct val="120000"/>
              </a:lnSpc>
              <a:buSzPct val="70000"/>
            </a:pPr>
            <a:r>
              <a:rPr lang="en-US" sz="5600" b="1">
                <a:latin typeface="Arial" panose="020B0604020202020204" pitchFamily="34" charset="0"/>
                <a:cs typeface="Arial" panose="020B0604020202020204" pitchFamily="34" charset="0"/>
              </a:rPr>
              <a:t>Resolution: </a:t>
            </a:r>
            <a:r>
              <a:rPr lang="en-US" sz="5600">
                <a:latin typeface="Arial" panose="020B0604020202020204" pitchFamily="34" charset="0"/>
                <a:cs typeface="Arial" panose="020B0604020202020204" pitchFamily="34" charset="0"/>
              </a:rPr>
              <a:t>1° F (1°C)  </a:t>
            </a:r>
          </a:p>
          <a:p>
            <a:pPr lvl="1">
              <a:lnSpc>
                <a:spcPct val="120000"/>
              </a:lnSpc>
              <a:buSzPct val="70000"/>
            </a:pPr>
            <a:r>
              <a:rPr lang="en-US" sz="5600" b="1">
                <a:latin typeface="Arial" panose="020B0604020202020204" pitchFamily="34" charset="0"/>
                <a:cs typeface="Arial" panose="020B0604020202020204" pitchFamily="34" charset="0"/>
              </a:rPr>
              <a:t>Accuracy: </a:t>
            </a:r>
            <a:r>
              <a:rPr lang="en-US" sz="5600">
                <a:latin typeface="Arial" panose="020B0604020202020204" pitchFamily="34" charset="0"/>
                <a:cs typeface="Arial" panose="020B0604020202020204" pitchFamily="34" charset="0"/>
              </a:rPr>
              <a:t>±3° F (±2° C)</a:t>
            </a:r>
          </a:p>
          <a:p>
            <a:pPr>
              <a:lnSpc>
                <a:spcPct val="120000"/>
              </a:lnSpc>
              <a:buSzPct val="70000"/>
            </a:pPr>
            <a:r>
              <a:rPr lang="en-US" sz="5600">
                <a:latin typeface="Arial" panose="020B0604020202020204" pitchFamily="34" charset="0"/>
                <a:cs typeface="Arial" panose="020B0604020202020204" pitchFamily="34" charset="0"/>
              </a:rPr>
              <a:t>Din Rail Mount</a:t>
            </a:r>
          </a:p>
          <a:p>
            <a:pPr>
              <a:lnSpc>
                <a:spcPct val="120000"/>
              </a:lnSpc>
              <a:buSzPct val="70000"/>
            </a:pPr>
            <a:r>
              <a:rPr lang="en-US" sz="5600">
                <a:latin typeface="Arial" panose="020B0604020202020204" pitchFamily="34" charset="0"/>
                <a:cs typeface="Arial" panose="020B0604020202020204" pitchFamily="34" charset="0"/>
              </a:rPr>
              <a:t>Power: 24 VDC / 0.2 A / 3W</a:t>
            </a:r>
          </a:p>
          <a:p>
            <a:pPr>
              <a:lnSpc>
                <a:spcPct val="120000"/>
              </a:lnSpc>
              <a:buSzPct val="70000"/>
            </a:pPr>
            <a:r>
              <a:rPr lang="en-US" sz="5600">
                <a:latin typeface="Arial" panose="020B0604020202020204" pitchFamily="34" charset="0"/>
                <a:cs typeface="Arial" panose="020B0604020202020204" pitchFamily="34" charset="0"/>
              </a:rPr>
              <a:t>Internal N/O Relay for Hardwiring to Remote Devices</a:t>
            </a:r>
          </a:p>
          <a:p>
            <a:pPr>
              <a:lnSpc>
                <a:spcPct val="120000"/>
              </a:lnSpc>
              <a:buSzPct val="70000"/>
            </a:pPr>
            <a:r>
              <a:rPr lang="en-US" sz="5600">
                <a:latin typeface="Arial" panose="020B0604020202020204" pitchFamily="34" charset="0"/>
                <a:cs typeface="Arial" panose="020B0604020202020204" pitchFamily="34" charset="0"/>
              </a:rPr>
              <a:t>Internal Memory for Data Logging – 16MB (350,000 logs)</a:t>
            </a:r>
          </a:p>
          <a:p>
            <a:pPr>
              <a:lnSpc>
                <a:spcPct val="120000"/>
              </a:lnSpc>
              <a:buSzPct val="70000"/>
            </a:pPr>
            <a:r>
              <a:rPr lang="en-US" sz="5600" b="1">
                <a:latin typeface="Arial" panose="020B0604020202020204" pitchFamily="34" charset="0"/>
                <a:cs typeface="Arial" panose="020B0604020202020204" pitchFamily="34" charset="0"/>
              </a:rPr>
              <a:t>Communication: </a:t>
            </a:r>
            <a:r>
              <a:rPr lang="en-US" sz="5600">
                <a:latin typeface="Arial" panose="020B0604020202020204" pitchFamily="34" charset="0"/>
                <a:cs typeface="Arial" panose="020B0604020202020204" pitchFamily="34" charset="0"/>
              </a:rPr>
              <a:t>Modbus RTU, Modbus TCP/IP, </a:t>
            </a:r>
            <a:r>
              <a:rPr lang="en-US" sz="5600" err="1">
                <a:latin typeface="Arial" panose="020B0604020202020204" pitchFamily="34" charset="0"/>
                <a:cs typeface="Arial" panose="020B0604020202020204" pitchFamily="34" charset="0"/>
              </a:rPr>
              <a:t>EtherNet</a:t>
            </a:r>
            <a:r>
              <a:rPr lang="en-US" sz="5600">
                <a:latin typeface="Arial" panose="020B0604020202020204" pitchFamily="34" charset="0"/>
                <a:cs typeface="Arial" panose="020B0604020202020204" pitchFamily="34" charset="0"/>
              </a:rPr>
              <a:t>/IP™</a:t>
            </a:r>
          </a:p>
          <a:p>
            <a:pPr>
              <a:lnSpc>
                <a:spcPct val="120000"/>
              </a:lnSpc>
              <a:buSzPct val="70000"/>
            </a:pPr>
            <a:r>
              <a:rPr lang="en-US" sz="5600" b="1" err="1">
                <a:latin typeface="Arial" panose="020B0604020202020204" pitchFamily="34" charset="0"/>
                <a:cs typeface="Arial" panose="020B0604020202020204" pitchFamily="34" charset="0"/>
              </a:rPr>
              <a:t>cUL</a:t>
            </a:r>
            <a:r>
              <a:rPr lang="en-US" sz="5600" b="1">
                <a:latin typeface="Arial" panose="020B0604020202020204" pitchFamily="34" charset="0"/>
                <a:cs typeface="Arial" panose="020B0604020202020204" pitchFamily="34" charset="0"/>
              </a:rPr>
              <a:t> Recognized, CSA, CE, FCC</a:t>
            </a:r>
          </a:p>
        </p:txBody>
      </p:sp>
      <p:pic>
        <p:nvPicPr>
          <p:cNvPr id="10" name="Picture 9">
            <a:extLst>
              <a:ext uri="{FF2B5EF4-FFF2-40B4-BE49-F238E27FC236}">
                <a16:creationId xmlns:a16="http://schemas.microsoft.com/office/drawing/2014/main" id="{6F157C9A-79BE-52D1-0261-61A0555AF5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62182" y="1654305"/>
            <a:ext cx="4070940" cy="4734729"/>
          </a:xfrm>
          <a:prstGeom prst="rect">
            <a:avLst/>
          </a:prstGeom>
        </p:spPr>
      </p:pic>
      <p:sp>
        <p:nvSpPr>
          <p:cNvPr id="2" name="Rectangle 1">
            <a:extLst>
              <a:ext uri="{FF2B5EF4-FFF2-40B4-BE49-F238E27FC236}">
                <a16:creationId xmlns:a16="http://schemas.microsoft.com/office/drawing/2014/main" id="{D8D97C73-FCB9-B333-8A15-B1827A8CB712}"/>
              </a:ext>
            </a:extLst>
          </p:cNvPr>
          <p:cNvSpPr/>
          <p:nvPr/>
        </p:nvSpPr>
        <p:spPr>
          <a:xfrm>
            <a:off x="2320119" y="6196084"/>
            <a:ext cx="9589659" cy="55955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2389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5" descr="C:\Users\shelly.degrate\Pictures\Product Pics\Application Photos\New folder\IMG_2681.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bright="49000"/>
                    </a14:imgEffect>
                  </a14:imgLayer>
                </a14:imgProps>
              </a:ext>
              <a:ext uri="{28A0092B-C50C-407E-A947-70E740481C1C}">
                <a14:useLocalDpi xmlns:a14="http://schemas.microsoft.com/office/drawing/2010/main" val="0"/>
              </a:ext>
            </a:extLst>
          </a:blip>
          <a:srcRect l="8937"/>
          <a:stretch/>
        </p:blipFill>
        <p:spPr bwMode="auto">
          <a:xfrm>
            <a:off x="6467474" y="2175745"/>
            <a:ext cx="5159819" cy="3059278"/>
          </a:xfrm>
          <a:prstGeom prst="rect">
            <a:avLst/>
          </a:prstGeom>
          <a:ln>
            <a:noFill/>
          </a:ln>
          <a:effectLst>
            <a:outerShdw blurRad="292100" dist="139700" dir="2700000" algn="tl" rotWithShape="0">
              <a:srgbClr val="333333">
                <a:alpha val="65000"/>
              </a:srgbClr>
            </a:outerShdw>
          </a:effectLst>
        </p:spPr>
      </p:pic>
      <p:sp>
        <p:nvSpPr>
          <p:cNvPr id="30" name="TextBox 29"/>
          <p:cNvSpPr txBox="1"/>
          <p:nvPr/>
        </p:nvSpPr>
        <p:spPr>
          <a:xfrm>
            <a:off x="2451100" y="6205450"/>
            <a:ext cx="1313485" cy="366460"/>
          </a:xfrm>
          <a:prstGeom prst="rect">
            <a:avLst/>
          </a:prstGeom>
          <a:noFill/>
        </p:spPr>
        <p:txBody>
          <a:bodyPr wrap="square" lIns="108852" tIns="54426" rIns="108852" bIns="54426" rtlCol="0">
            <a:spAutoFit/>
          </a:bodyPr>
          <a:lstStyle/>
          <a:p>
            <a:pPr algn="r"/>
            <a:r>
              <a:rPr lang="en-US" sz="1667" b="1">
                <a:solidFill>
                  <a:schemeClr val="bg1"/>
                </a:solidFill>
              </a:rPr>
              <a:t>CPT</a:t>
            </a:r>
          </a:p>
        </p:txBody>
      </p:sp>
      <p:sp>
        <p:nvSpPr>
          <p:cNvPr id="4" name="Text Box 5">
            <a:extLst>
              <a:ext uri="{FF2B5EF4-FFF2-40B4-BE49-F238E27FC236}">
                <a16:creationId xmlns:a16="http://schemas.microsoft.com/office/drawing/2014/main" id="{9A11EC96-8D1A-354E-567F-0F8F435A4321}"/>
              </a:ext>
            </a:extLst>
          </p:cNvPr>
          <p:cNvSpPr txBox="1">
            <a:spLocks noChangeArrowheads="1"/>
          </p:cNvSpPr>
          <p:nvPr/>
        </p:nvSpPr>
        <p:spPr bwMode="auto">
          <a:xfrm>
            <a:off x="10135646" y="1850476"/>
            <a:ext cx="1491648" cy="4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AEBDE"/>
                  </a:outerShdw>
                </a:effectLst>
              </a14:hiddenEffects>
            </a:ext>
          </a:extLst>
        </p:spPr>
        <p:txBody>
          <a:bodyPr vert="horz" wrap="square" lIns="30480" tIns="30480" rIns="30480" bIns="30480" numCol="1" anchor="t" anchorCtr="0" compatLnSpc="1">
            <a:prstTxWarp prst="textNoShape">
              <a:avLst/>
            </a:prstTxWarp>
          </a:bodyPr>
          <a:lstStyle/>
          <a:p>
            <a:pPr algn="r" defTabSz="761970" fontAlgn="base">
              <a:spcBef>
                <a:spcPct val="0"/>
              </a:spcBef>
              <a:spcAft>
                <a:spcPct val="0"/>
              </a:spcAft>
            </a:pPr>
            <a:r>
              <a:rPr lang="en-US" altLang="en-US" sz="1500" b="1">
                <a:solidFill>
                  <a:srgbClr val="000000"/>
                </a:solidFill>
                <a:cs typeface="Arial" pitchFamily="34" charset="0"/>
              </a:rPr>
              <a:t>PT Rollout</a:t>
            </a:r>
          </a:p>
        </p:txBody>
      </p:sp>
      <p:sp>
        <p:nvSpPr>
          <p:cNvPr id="6" name="Oval 5">
            <a:extLst>
              <a:ext uri="{FF2B5EF4-FFF2-40B4-BE49-F238E27FC236}">
                <a16:creationId xmlns:a16="http://schemas.microsoft.com/office/drawing/2014/main" id="{C3BC0519-BE97-32ED-9761-39F1B73B7857}"/>
              </a:ext>
            </a:extLst>
          </p:cNvPr>
          <p:cNvSpPr/>
          <p:nvPr/>
        </p:nvSpPr>
        <p:spPr>
          <a:xfrm>
            <a:off x="8207189" y="3343275"/>
            <a:ext cx="1308286" cy="790575"/>
          </a:xfrm>
          <a:prstGeom prst="ellipse">
            <a:avLst/>
          </a:prstGeom>
          <a:noFill/>
          <a:ln w="38100">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D7EDAE02-E895-7087-9E31-548387C79305}"/>
              </a:ext>
            </a:extLst>
          </p:cNvPr>
          <p:cNvPicPr>
            <a:picLocks noChangeAspect="1"/>
          </p:cNvPicPr>
          <p:nvPr/>
        </p:nvPicPr>
        <p:blipFill>
          <a:blip r:embed="rId4"/>
          <a:stretch>
            <a:fillRect/>
          </a:stretch>
        </p:blipFill>
        <p:spPr>
          <a:xfrm>
            <a:off x="304170" y="2175745"/>
            <a:ext cx="5872941" cy="3815480"/>
          </a:xfrm>
          <a:prstGeom prst="rect">
            <a:avLst/>
          </a:prstGeom>
        </p:spPr>
      </p:pic>
      <p:sp>
        <p:nvSpPr>
          <p:cNvPr id="18" name="Text Box 5">
            <a:extLst>
              <a:ext uri="{FF2B5EF4-FFF2-40B4-BE49-F238E27FC236}">
                <a16:creationId xmlns:a16="http://schemas.microsoft.com/office/drawing/2014/main" id="{A1E757F9-9BB7-67E9-0EB0-B2AF55AAB686}"/>
              </a:ext>
            </a:extLst>
          </p:cNvPr>
          <p:cNvSpPr txBox="1">
            <a:spLocks noChangeArrowheads="1"/>
          </p:cNvSpPr>
          <p:nvPr/>
        </p:nvSpPr>
        <p:spPr bwMode="auto">
          <a:xfrm>
            <a:off x="-301324" y="6164960"/>
            <a:ext cx="5273374" cy="40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AEBDE"/>
                  </a:outerShdw>
                </a:effectLst>
              </a14:hiddenEffects>
            </a:ext>
          </a:extLst>
        </p:spPr>
        <p:txBody>
          <a:bodyPr vert="horz" wrap="square" lIns="30480" tIns="30480" rIns="30480" bIns="30480" numCol="1" anchor="t" anchorCtr="0" compatLnSpc="1">
            <a:prstTxWarp prst="textNoShape">
              <a:avLst/>
            </a:prstTxWarp>
          </a:bodyPr>
          <a:lstStyle/>
          <a:p>
            <a:pPr algn="r" defTabSz="761970" fontAlgn="base">
              <a:spcBef>
                <a:spcPct val="0"/>
              </a:spcBef>
              <a:spcAft>
                <a:spcPct val="0"/>
              </a:spcAft>
            </a:pPr>
            <a:r>
              <a:rPr lang="en-US" altLang="en-US" sz="1500" b="1">
                <a:solidFill>
                  <a:srgbClr val="000000"/>
                </a:solidFill>
                <a:cs typeface="Arial" pitchFamily="34" charset="0"/>
              </a:rPr>
              <a:t>Typical: Line/Load of Breaker, Main Bus, Field Terminations</a:t>
            </a:r>
          </a:p>
        </p:txBody>
      </p:sp>
      <p:sp>
        <p:nvSpPr>
          <p:cNvPr id="19" name="TextBox 18">
            <a:extLst>
              <a:ext uri="{FF2B5EF4-FFF2-40B4-BE49-F238E27FC236}">
                <a16:creationId xmlns:a16="http://schemas.microsoft.com/office/drawing/2014/main" id="{DE543E21-16BC-DEFB-716C-AC775DB025AF}"/>
              </a:ext>
            </a:extLst>
          </p:cNvPr>
          <p:cNvSpPr txBox="1"/>
          <p:nvPr/>
        </p:nvSpPr>
        <p:spPr>
          <a:xfrm>
            <a:off x="6467474" y="4245053"/>
            <a:ext cx="5724526" cy="1497379"/>
          </a:xfrm>
          <a:prstGeom prst="rect">
            <a:avLst/>
          </a:prstGeom>
        </p:spPr>
        <p:txBody>
          <a:bodyPr vert="horz" wrap="square" lIns="91440" tIns="45720" rIns="91440" bIns="45720" rtlCol="0" anchor="b">
            <a:noAutofit/>
          </a:bodyPr>
          <a:lstStyle/>
          <a:p>
            <a:r>
              <a:rPr lang="en-US" sz="2400">
                <a:solidFill>
                  <a:srgbClr val="F37020"/>
                </a:solidFill>
              </a:rPr>
              <a:t>Other PFP’s in MV </a:t>
            </a:r>
            <a:r>
              <a:rPr lang="en-US" sz="2400" err="1">
                <a:solidFill>
                  <a:srgbClr val="F37020"/>
                </a:solidFill>
              </a:rPr>
              <a:t>Swgr</a:t>
            </a:r>
            <a:endParaRPr lang="en-US" sz="2400">
              <a:solidFill>
                <a:srgbClr val="F37020"/>
              </a:solidFill>
            </a:endParaRPr>
          </a:p>
        </p:txBody>
      </p:sp>
      <p:sp>
        <p:nvSpPr>
          <p:cNvPr id="8" name="Text Placeholder 3">
            <a:extLst>
              <a:ext uri="{FF2B5EF4-FFF2-40B4-BE49-F238E27FC236}">
                <a16:creationId xmlns:a16="http://schemas.microsoft.com/office/drawing/2014/main" id="{CC52CAE3-1AD9-DD8D-8C48-47BB42721864}"/>
              </a:ext>
            </a:extLst>
          </p:cNvPr>
          <p:cNvSpPr>
            <a:spLocks noGrp="1"/>
          </p:cNvSpPr>
          <p:nvPr>
            <p:ph type="body" sz="quarter" idx="13"/>
          </p:nvPr>
        </p:nvSpPr>
        <p:spPr>
          <a:xfrm>
            <a:off x="472252" y="479878"/>
            <a:ext cx="10515600" cy="643995"/>
          </a:xfrm>
        </p:spPr>
        <p:txBody>
          <a:bodyPr>
            <a:normAutofit fontScale="92500" lnSpcReduction="10000"/>
          </a:bodyPr>
          <a:lstStyle/>
          <a:p>
            <a:r>
              <a:rPr lang="en-US" b="1">
                <a:solidFill>
                  <a:schemeClr val="bg1"/>
                </a:solidFill>
                <a:latin typeface="+mn-lt"/>
              </a:rPr>
              <a:t>MV Switchgear Potential Failure Points</a:t>
            </a:r>
          </a:p>
        </p:txBody>
      </p:sp>
    </p:spTree>
    <p:extLst>
      <p:ext uri="{BB962C8B-B14F-4D97-AF65-F5344CB8AC3E}">
        <p14:creationId xmlns:p14="http://schemas.microsoft.com/office/powerpoint/2010/main" val="3187028395"/>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9620989-B124-5A25-D4E8-684FD0F5AC2E}"/>
              </a:ext>
            </a:extLst>
          </p:cNvPr>
          <p:cNvGrpSpPr/>
          <p:nvPr/>
        </p:nvGrpSpPr>
        <p:grpSpPr>
          <a:xfrm>
            <a:off x="7193558" y="2410762"/>
            <a:ext cx="4845548" cy="3509160"/>
            <a:chOff x="7193558" y="2410762"/>
            <a:chExt cx="4845548" cy="3509160"/>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93558" y="2410762"/>
              <a:ext cx="4845548" cy="3509160"/>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DBE20113-E9B9-2F4F-4A06-DA8F796F97A4}"/>
                </a:ext>
              </a:extLst>
            </p:cNvPr>
            <p:cNvSpPr/>
            <p:nvPr/>
          </p:nvSpPr>
          <p:spPr>
            <a:xfrm>
              <a:off x="11464599" y="2514501"/>
              <a:ext cx="407052" cy="29662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highlight>
                  <a:srgbClr val="0000FF"/>
                </a:highlight>
                <a:uLnTx/>
                <a:uFillTx/>
                <a:latin typeface="Calibri" panose="020F0502020204030204"/>
                <a:ea typeface="+mn-ea"/>
                <a:cs typeface="+mn-cs"/>
              </a:endParaRPr>
            </a:p>
          </p:txBody>
        </p:sp>
      </p:grpSp>
      <p:sp>
        <p:nvSpPr>
          <p:cNvPr id="2" name="Content Placeholder 1">
            <a:extLst>
              <a:ext uri="{FF2B5EF4-FFF2-40B4-BE49-F238E27FC236}">
                <a16:creationId xmlns:a16="http://schemas.microsoft.com/office/drawing/2014/main" id="{B89C8335-9801-C14B-9C83-FFFA0B216D90}"/>
              </a:ext>
            </a:extLst>
          </p:cNvPr>
          <p:cNvSpPr>
            <a:spLocks noGrp="1"/>
          </p:cNvSpPr>
          <p:nvPr>
            <p:ph idx="1"/>
          </p:nvPr>
        </p:nvSpPr>
        <p:spPr>
          <a:xfrm>
            <a:off x="435429" y="1825625"/>
            <a:ext cx="4105975" cy="4351338"/>
          </a:xfrm>
        </p:spPr>
        <p:txBody>
          <a:bodyPr>
            <a:normAutofit/>
          </a:bodyPr>
          <a:lstStyle/>
          <a:p>
            <a:pPr lvl="1"/>
            <a:r>
              <a:rPr lang="en-US"/>
              <a:t>Data Storage</a:t>
            </a:r>
          </a:p>
          <a:p>
            <a:pPr lvl="1"/>
            <a:r>
              <a:rPr lang="en-US"/>
              <a:t>Data Visualization</a:t>
            </a:r>
          </a:p>
          <a:p>
            <a:pPr lvl="1"/>
            <a:r>
              <a:rPr lang="en-US"/>
              <a:t>Alerts/Alarming</a:t>
            </a:r>
          </a:p>
          <a:p>
            <a:pPr lvl="1"/>
            <a:r>
              <a:rPr lang="en-US"/>
              <a:t>User Admin</a:t>
            </a:r>
          </a:p>
          <a:p>
            <a:pPr lvl="1"/>
            <a:r>
              <a:rPr lang="en-US"/>
              <a:t>Company Admin</a:t>
            </a:r>
          </a:p>
          <a:p>
            <a:pPr lvl="1"/>
            <a:r>
              <a:rPr lang="en-US"/>
              <a:t>Secure Transmission </a:t>
            </a:r>
          </a:p>
          <a:p>
            <a:pPr lvl="1"/>
            <a:r>
              <a:rPr lang="en-US"/>
              <a:t>Scalable Architecture</a:t>
            </a:r>
          </a:p>
          <a:p>
            <a:pPr lvl="1"/>
            <a:r>
              <a:rPr lang="en-US"/>
              <a:t>On-Premise Options</a:t>
            </a:r>
          </a:p>
        </p:txBody>
      </p:sp>
      <p:sp>
        <p:nvSpPr>
          <p:cNvPr id="3" name="Slide Number Placeholder 2">
            <a:extLst>
              <a:ext uri="{FF2B5EF4-FFF2-40B4-BE49-F238E27FC236}">
                <a16:creationId xmlns:a16="http://schemas.microsoft.com/office/drawing/2014/main" id="{240FC550-D8FB-DC4B-BF11-F47A910EAE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6EA5B9-79DC-415E-BBD8-CA4293E44FF5}" type="slidenum">
              <a:rPr kumimoji="0" lang="en-US" sz="1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B5A79C0C-8AE1-394D-876C-88C9C0C67FF3}"/>
              </a:ext>
            </a:extLst>
          </p:cNvPr>
          <p:cNvSpPr>
            <a:spLocks noGrp="1"/>
          </p:cNvSpPr>
          <p:nvPr>
            <p:ph type="body" sz="quarter" idx="13"/>
          </p:nvPr>
        </p:nvSpPr>
        <p:spPr/>
        <p:txBody>
          <a:bodyPr>
            <a:normAutofit fontScale="92500" lnSpcReduction="10000"/>
          </a:bodyPr>
          <a:lstStyle/>
          <a:p>
            <a:pPr marL="0" indent="0">
              <a:buNone/>
            </a:pPr>
            <a:r>
              <a:rPr lang="en-US" sz="4800" b="1">
                <a:solidFill>
                  <a:schemeClr val="bg1"/>
                </a:solidFill>
              </a:rPr>
              <a:t>Condition Monitoring Overview</a:t>
            </a:r>
          </a:p>
        </p:txBody>
      </p:sp>
      <p:sp>
        <p:nvSpPr>
          <p:cNvPr id="5" name="Text Placeholder 4">
            <a:extLst>
              <a:ext uri="{FF2B5EF4-FFF2-40B4-BE49-F238E27FC236}">
                <a16:creationId xmlns:a16="http://schemas.microsoft.com/office/drawing/2014/main" id="{3CFDAAA7-2777-6448-B052-4E86D9470C2C}"/>
              </a:ext>
            </a:extLst>
          </p:cNvPr>
          <p:cNvSpPr>
            <a:spLocks noGrp="1"/>
          </p:cNvSpPr>
          <p:nvPr>
            <p:ph type="body" sz="quarter" idx="14"/>
          </p:nvPr>
        </p:nvSpPr>
        <p:spPr/>
        <p:txBody>
          <a:bodyPr>
            <a:normAutofit lnSpcReduction="10000"/>
          </a:bodyPr>
          <a:lstStyle/>
          <a:p>
            <a:r>
              <a:rPr lang="en-US"/>
              <a:t>Maintenance Hub Web Application</a:t>
            </a:r>
          </a:p>
        </p:txBody>
      </p:sp>
      <p:pic>
        <p:nvPicPr>
          <p:cNvPr id="11" name="Content Placeholder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41404" y="1932221"/>
            <a:ext cx="2495988" cy="435133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06700" y="1638534"/>
            <a:ext cx="3809632" cy="29399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3244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0FC550-D8FB-DC4B-BF11-F47A910EAE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6EA5B9-79DC-415E-BBD8-CA4293E44FF5}" type="slidenum">
              <a:rPr kumimoji="0" lang="en-US" sz="1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B5A79C0C-8AE1-394D-876C-88C9C0C67FF3}"/>
              </a:ext>
            </a:extLst>
          </p:cNvPr>
          <p:cNvSpPr>
            <a:spLocks noGrp="1"/>
          </p:cNvSpPr>
          <p:nvPr>
            <p:ph type="body" sz="quarter" idx="13"/>
          </p:nvPr>
        </p:nvSpPr>
        <p:spPr/>
        <p:txBody>
          <a:bodyPr>
            <a:normAutofit fontScale="92500" lnSpcReduction="10000"/>
          </a:bodyPr>
          <a:lstStyle/>
          <a:p>
            <a:pPr marL="0" indent="0">
              <a:buNone/>
            </a:pPr>
            <a:r>
              <a:rPr lang="en-US" sz="4800" b="1">
                <a:solidFill>
                  <a:schemeClr val="bg1"/>
                </a:solidFill>
              </a:rPr>
              <a:t>Condition Monitoring Overview</a:t>
            </a:r>
          </a:p>
        </p:txBody>
      </p:sp>
      <p:sp>
        <p:nvSpPr>
          <p:cNvPr id="5" name="Text Placeholder 4">
            <a:extLst>
              <a:ext uri="{FF2B5EF4-FFF2-40B4-BE49-F238E27FC236}">
                <a16:creationId xmlns:a16="http://schemas.microsoft.com/office/drawing/2014/main" id="{3CFDAAA7-2777-6448-B052-4E86D9470C2C}"/>
              </a:ext>
            </a:extLst>
          </p:cNvPr>
          <p:cNvSpPr>
            <a:spLocks noGrp="1"/>
          </p:cNvSpPr>
          <p:nvPr>
            <p:ph type="body" sz="quarter" idx="14"/>
          </p:nvPr>
        </p:nvSpPr>
        <p:spPr/>
        <p:txBody>
          <a:bodyPr>
            <a:normAutofit lnSpcReduction="10000"/>
          </a:bodyPr>
          <a:lstStyle/>
          <a:p>
            <a:r>
              <a:rPr lang="en-US"/>
              <a:t>Defect Classification - Introduction</a:t>
            </a:r>
          </a:p>
        </p:txBody>
      </p:sp>
      <p:pic>
        <p:nvPicPr>
          <p:cNvPr id="11" name="Picture 10">
            <a:extLst>
              <a:ext uri="{FF2B5EF4-FFF2-40B4-BE49-F238E27FC236}">
                <a16:creationId xmlns:a16="http://schemas.microsoft.com/office/drawing/2014/main" id="{C3519D65-837B-8BB4-1668-F4822D022F5F}"/>
              </a:ext>
            </a:extLst>
          </p:cNvPr>
          <p:cNvPicPr>
            <a:picLocks noChangeAspect="1"/>
          </p:cNvPicPr>
          <p:nvPr/>
        </p:nvPicPr>
        <p:blipFill>
          <a:blip r:embed="rId2"/>
          <a:stretch>
            <a:fillRect/>
          </a:stretch>
        </p:blipFill>
        <p:spPr>
          <a:xfrm>
            <a:off x="293298" y="1970746"/>
            <a:ext cx="7222366" cy="4062581"/>
          </a:xfrm>
          <a:prstGeom prst="rect">
            <a:avLst/>
          </a:prstGeom>
        </p:spPr>
      </p:pic>
      <p:sp>
        <p:nvSpPr>
          <p:cNvPr id="12" name="TextBox 11">
            <a:extLst>
              <a:ext uri="{FF2B5EF4-FFF2-40B4-BE49-F238E27FC236}">
                <a16:creationId xmlns:a16="http://schemas.microsoft.com/office/drawing/2014/main" id="{E9FDABDC-A0EF-7A2A-61BA-D5D0AE99AF0D}"/>
              </a:ext>
            </a:extLst>
          </p:cNvPr>
          <p:cNvSpPr txBox="1"/>
          <p:nvPr/>
        </p:nvSpPr>
        <p:spPr>
          <a:xfrm>
            <a:off x="7680385" y="1970746"/>
            <a:ext cx="4511615" cy="5909310"/>
          </a:xfrm>
          <a:prstGeom prst="rect">
            <a:avLst/>
          </a:prstGeom>
          <a:noFill/>
        </p:spPr>
        <p:txBody>
          <a:bodyPr wrap="square" rtlCol="0">
            <a:spAutoFit/>
          </a:bodyPr>
          <a:lstStyle/>
          <a:p>
            <a:pPr marL="285750" indent="-285750">
              <a:buFont typeface="Arial" panose="020B0604020202020204" pitchFamily="34" charset="0"/>
              <a:buChar char="•"/>
            </a:pPr>
            <a:r>
              <a:rPr lang="en-US"/>
              <a:t>Defect Classification assists in streamlining maintenance.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This is done by providing the most likely defect, based off a few factors.</a:t>
            </a:r>
          </a:p>
          <a:p>
            <a:pPr marL="1200150" lvl="2" indent="-285750">
              <a:buFont typeface="Arial" panose="020B0604020202020204" pitchFamily="34" charset="0"/>
              <a:buChar char="•"/>
            </a:pPr>
            <a:r>
              <a:rPr lang="en-US"/>
              <a:t>Vibration</a:t>
            </a:r>
          </a:p>
          <a:p>
            <a:pPr marL="1200150" lvl="2" indent="-285750">
              <a:buFont typeface="Arial" panose="020B0604020202020204" pitchFamily="34" charset="0"/>
              <a:buChar char="•"/>
            </a:pPr>
            <a:r>
              <a:rPr lang="en-US"/>
              <a:t>Axis</a:t>
            </a:r>
          </a:p>
          <a:p>
            <a:pPr marL="1200150" lvl="2" indent="-285750">
              <a:buFont typeface="Arial" panose="020B0604020202020204" pitchFamily="34" charset="0"/>
              <a:buChar char="•"/>
            </a:pPr>
            <a:r>
              <a:rPr lang="en-US"/>
              <a:t>Phase</a:t>
            </a:r>
          </a:p>
          <a:p>
            <a:pPr marL="1200150" lvl="2" indent="-285750">
              <a:buFont typeface="Arial" panose="020B0604020202020204" pitchFamily="34" charset="0"/>
              <a:buChar char="•"/>
            </a:pPr>
            <a:endParaRPr lang="en-US"/>
          </a:p>
          <a:p>
            <a:pPr marL="285750" indent="-285750">
              <a:buFont typeface="Arial" panose="020B0604020202020204" pitchFamily="34" charset="0"/>
              <a:buChar char="•"/>
            </a:pPr>
            <a:r>
              <a:rPr lang="en-US"/>
              <a:t>These are data sets we use a tools in the classification process of defects</a:t>
            </a:r>
          </a:p>
          <a:p>
            <a:endParaRPr lang="en-US"/>
          </a:p>
          <a:p>
            <a:pPr marL="285750" indent="-285750">
              <a:buFont typeface="Arial" panose="020B0604020202020204" pitchFamily="34" charset="0"/>
              <a:buChar char="•"/>
            </a:pPr>
            <a:r>
              <a:rPr lang="en-US"/>
              <a:t>We also provide explanations as to what each determining factor is and how they are used. </a:t>
            </a:r>
          </a:p>
          <a:p>
            <a:pPr marL="285750"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742950" lvl="1" indent="-285750">
              <a:buFont typeface="Arial" panose="020B0604020202020204" pitchFamily="34" charset="0"/>
              <a:buChar char="•"/>
            </a:pPr>
            <a:endParaRPr lang="en-US"/>
          </a:p>
        </p:txBody>
      </p:sp>
    </p:spTree>
    <p:extLst>
      <p:ext uri="{BB962C8B-B14F-4D97-AF65-F5344CB8AC3E}">
        <p14:creationId xmlns:p14="http://schemas.microsoft.com/office/powerpoint/2010/main" val="1781197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0FC550-D8FB-DC4B-BF11-F47A910EAE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6EA5B9-79DC-415E-BBD8-CA4293E44FF5}" type="slidenum">
              <a:rPr kumimoji="0" lang="en-US" sz="1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B5A79C0C-8AE1-394D-876C-88C9C0C67FF3}"/>
              </a:ext>
            </a:extLst>
          </p:cNvPr>
          <p:cNvSpPr>
            <a:spLocks noGrp="1"/>
          </p:cNvSpPr>
          <p:nvPr>
            <p:ph type="body" sz="quarter" idx="13"/>
          </p:nvPr>
        </p:nvSpPr>
        <p:spPr/>
        <p:txBody>
          <a:bodyPr>
            <a:normAutofit fontScale="92500" lnSpcReduction="10000"/>
          </a:bodyPr>
          <a:lstStyle/>
          <a:p>
            <a:pPr marL="0" indent="0">
              <a:buNone/>
            </a:pPr>
            <a:r>
              <a:rPr lang="en-US" sz="4800" b="1">
                <a:solidFill>
                  <a:schemeClr val="bg1"/>
                </a:solidFill>
              </a:rPr>
              <a:t>Condition Monitoring Overview</a:t>
            </a:r>
          </a:p>
        </p:txBody>
      </p:sp>
      <p:sp>
        <p:nvSpPr>
          <p:cNvPr id="5" name="Text Placeholder 4">
            <a:extLst>
              <a:ext uri="{FF2B5EF4-FFF2-40B4-BE49-F238E27FC236}">
                <a16:creationId xmlns:a16="http://schemas.microsoft.com/office/drawing/2014/main" id="{3CFDAAA7-2777-6448-B052-4E86D9470C2C}"/>
              </a:ext>
            </a:extLst>
          </p:cNvPr>
          <p:cNvSpPr>
            <a:spLocks noGrp="1"/>
          </p:cNvSpPr>
          <p:nvPr>
            <p:ph type="body" sz="quarter" idx="14"/>
          </p:nvPr>
        </p:nvSpPr>
        <p:spPr/>
        <p:txBody>
          <a:bodyPr>
            <a:normAutofit lnSpcReduction="10000"/>
          </a:bodyPr>
          <a:lstStyle/>
          <a:p>
            <a:r>
              <a:rPr lang="en-US"/>
              <a:t>Defect Classification – Defect Indicator Bar </a:t>
            </a:r>
          </a:p>
        </p:txBody>
      </p:sp>
      <p:sp>
        <p:nvSpPr>
          <p:cNvPr id="12" name="TextBox 11">
            <a:extLst>
              <a:ext uri="{FF2B5EF4-FFF2-40B4-BE49-F238E27FC236}">
                <a16:creationId xmlns:a16="http://schemas.microsoft.com/office/drawing/2014/main" id="{E9FDABDC-A0EF-7A2A-61BA-D5D0AE99AF0D}"/>
              </a:ext>
            </a:extLst>
          </p:cNvPr>
          <p:cNvSpPr txBox="1"/>
          <p:nvPr/>
        </p:nvSpPr>
        <p:spPr>
          <a:xfrm>
            <a:off x="7680385" y="1970746"/>
            <a:ext cx="4511615" cy="3693319"/>
          </a:xfrm>
          <a:prstGeom prst="rect">
            <a:avLst/>
          </a:prstGeom>
          <a:noFill/>
        </p:spPr>
        <p:txBody>
          <a:bodyPr wrap="square" rtlCol="0">
            <a:spAutoFit/>
          </a:bodyPr>
          <a:lstStyle/>
          <a:p>
            <a:pPr marL="285750" indent="-285750">
              <a:buFont typeface="Arial" panose="020B0604020202020204" pitchFamily="34" charset="0"/>
              <a:buChar char="•"/>
            </a:pPr>
            <a:r>
              <a:rPr lang="en-US"/>
              <a:t>Defect Classification Bar has a few indicators of what the potential fault is</a:t>
            </a:r>
          </a:p>
          <a:p>
            <a:pPr marL="285750" indent="-285750">
              <a:buFont typeface="Arial" panose="020B0604020202020204" pitchFamily="34" charset="0"/>
              <a:buChar char="•"/>
            </a:pPr>
            <a:endParaRPr lang="en-US"/>
          </a:p>
          <a:p>
            <a:r>
              <a:rPr lang="en-US"/>
              <a:t> </a:t>
            </a:r>
          </a:p>
          <a:p>
            <a:pPr marL="285750" indent="-285750">
              <a:buFont typeface="Arial" panose="020B0604020202020204" pitchFamily="34" charset="0"/>
              <a:buChar char="•"/>
            </a:pPr>
            <a:r>
              <a:rPr lang="en-US"/>
              <a:t>Provided information outlining the definitions of each indicator and how they’re utilized in the process of classifying faults</a:t>
            </a:r>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742950" lvl="1" indent="-285750">
              <a:buFont typeface="Arial" panose="020B0604020202020204" pitchFamily="34" charset="0"/>
              <a:buChar char="•"/>
            </a:pPr>
            <a:endParaRPr lang="en-US"/>
          </a:p>
        </p:txBody>
      </p:sp>
      <p:pic>
        <p:nvPicPr>
          <p:cNvPr id="2" name="Picture 1">
            <a:extLst>
              <a:ext uri="{FF2B5EF4-FFF2-40B4-BE49-F238E27FC236}">
                <a16:creationId xmlns:a16="http://schemas.microsoft.com/office/drawing/2014/main" id="{50B8C714-BBF0-A40B-8C36-A2DA555356FE}"/>
              </a:ext>
            </a:extLst>
          </p:cNvPr>
          <p:cNvPicPr>
            <a:picLocks noChangeAspect="1"/>
          </p:cNvPicPr>
          <p:nvPr/>
        </p:nvPicPr>
        <p:blipFill>
          <a:blip r:embed="rId2"/>
          <a:srcRect l="1689" t="5962" r="16485" b="4832"/>
          <a:stretch/>
        </p:blipFill>
        <p:spPr>
          <a:xfrm>
            <a:off x="207034" y="1542785"/>
            <a:ext cx="7315200" cy="5110301"/>
          </a:xfrm>
          <a:prstGeom prst="rect">
            <a:avLst/>
          </a:prstGeom>
        </p:spPr>
      </p:pic>
    </p:spTree>
    <p:extLst>
      <p:ext uri="{BB962C8B-B14F-4D97-AF65-F5344CB8AC3E}">
        <p14:creationId xmlns:p14="http://schemas.microsoft.com/office/powerpoint/2010/main" val="109785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40FC550-D8FB-DC4B-BF11-F47A910EAEAB}"/>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46EA5B9-79DC-415E-BBD8-CA4293E44FF5}" type="slidenum">
              <a:rPr kumimoji="0" lang="en-US" sz="16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Placeholder 3">
            <a:extLst>
              <a:ext uri="{FF2B5EF4-FFF2-40B4-BE49-F238E27FC236}">
                <a16:creationId xmlns:a16="http://schemas.microsoft.com/office/drawing/2014/main" id="{B5A79C0C-8AE1-394D-876C-88C9C0C67FF3}"/>
              </a:ext>
            </a:extLst>
          </p:cNvPr>
          <p:cNvSpPr>
            <a:spLocks noGrp="1"/>
          </p:cNvSpPr>
          <p:nvPr>
            <p:ph type="body" sz="quarter" idx="13"/>
          </p:nvPr>
        </p:nvSpPr>
        <p:spPr/>
        <p:txBody>
          <a:bodyPr>
            <a:normAutofit fontScale="92500" lnSpcReduction="10000"/>
          </a:bodyPr>
          <a:lstStyle/>
          <a:p>
            <a:pPr marL="0" indent="0">
              <a:buNone/>
            </a:pPr>
            <a:r>
              <a:rPr lang="en-US" sz="4800" b="1">
                <a:solidFill>
                  <a:schemeClr val="bg1"/>
                </a:solidFill>
              </a:rPr>
              <a:t>Condition Monitoring Overview</a:t>
            </a:r>
          </a:p>
        </p:txBody>
      </p:sp>
      <p:sp>
        <p:nvSpPr>
          <p:cNvPr id="5" name="Text Placeholder 4">
            <a:extLst>
              <a:ext uri="{FF2B5EF4-FFF2-40B4-BE49-F238E27FC236}">
                <a16:creationId xmlns:a16="http://schemas.microsoft.com/office/drawing/2014/main" id="{3CFDAAA7-2777-6448-B052-4E86D9470C2C}"/>
              </a:ext>
            </a:extLst>
          </p:cNvPr>
          <p:cNvSpPr>
            <a:spLocks noGrp="1"/>
          </p:cNvSpPr>
          <p:nvPr>
            <p:ph type="body" sz="quarter" idx="14"/>
          </p:nvPr>
        </p:nvSpPr>
        <p:spPr/>
        <p:txBody>
          <a:bodyPr>
            <a:normAutofit lnSpcReduction="10000"/>
          </a:bodyPr>
          <a:lstStyle/>
          <a:p>
            <a:r>
              <a:rPr lang="en-US"/>
              <a:t>Defect Classification – Frequency Analysis</a:t>
            </a:r>
          </a:p>
        </p:txBody>
      </p:sp>
      <p:sp>
        <p:nvSpPr>
          <p:cNvPr id="12" name="TextBox 11">
            <a:extLst>
              <a:ext uri="{FF2B5EF4-FFF2-40B4-BE49-F238E27FC236}">
                <a16:creationId xmlns:a16="http://schemas.microsoft.com/office/drawing/2014/main" id="{E9FDABDC-A0EF-7A2A-61BA-D5D0AE99AF0D}"/>
              </a:ext>
            </a:extLst>
          </p:cNvPr>
          <p:cNvSpPr txBox="1"/>
          <p:nvPr/>
        </p:nvSpPr>
        <p:spPr>
          <a:xfrm>
            <a:off x="7274945" y="1970746"/>
            <a:ext cx="4511615" cy="5632311"/>
          </a:xfrm>
          <a:prstGeom prst="rect">
            <a:avLst/>
          </a:prstGeom>
          <a:noFill/>
        </p:spPr>
        <p:txBody>
          <a:bodyPr wrap="square" rtlCol="0">
            <a:spAutoFit/>
          </a:bodyPr>
          <a:lstStyle/>
          <a:p>
            <a:pPr marL="285750" indent="-285750">
              <a:buFont typeface="Arial" panose="020B0604020202020204" pitchFamily="34" charset="0"/>
              <a:buChar char="•"/>
            </a:pPr>
            <a:r>
              <a:rPr lang="en-US"/>
              <a:t>Defect Classification utilizes Phase Analysis in the determination of faults. </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Phases Analysis is used to determine the relationship of different positions on an asset move in relation to each other.</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a:t>We outline why Phase Analysis is an important tool when determining Vibration faults</a:t>
            </a:r>
          </a:p>
          <a:p>
            <a:pPr marL="285750" indent="-285750">
              <a:buFont typeface="Arial" panose="020B0604020202020204" pitchFamily="34" charset="0"/>
              <a:buChar char="•"/>
            </a:pPr>
            <a:endParaRPr lang="en-US"/>
          </a:p>
          <a:p>
            <a:r>
              <a:rPr lang="en-US"/>
              <a:t> </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1200150" lvl="2" indent="-285750">
              <a:buFont typeface="Arial" panose="020B0604020202020204" pitchFamily="34" charset="0"/>
              <a:buChar char="•"/>
            </a:pPr>
            <a:endParaRPr lang="en-US"/>
          </a:p>
          <a:p>
            <a:pPr marL="742950" lvl="1" indent="-285750">
              <a:buFont typeface="Arial" panose="020B0604020202020204" pitchFamily="34" charset="0"/>
              <a:buChar char="•"/>
            </a:pPr>
            <a:endParaRPr lang="en-US"/>
          </a:p>
        </p:txBody>
      </p:sp>
      <p:pic>
        <p:nvPicPr>
          <p:cNvPr id="6" name="Picture 5">
            <a:extLst>
              <a:ext uri="{FF2B5EF4-FFF2-40B4-BE49-F238E27FC236}">
                <a16:creationId xmlns:a16="http://schemas.microsoft.com/office/drawing/2014/main" id="{58E0E73A-EFB2-EE8C-A189-0B41B1DC75DE}"/>
              </a:ext>
            </a:extLst>
          </p:cNvPr>
          <p:cNvPicPr>
            <a:picLocks noChangeAspect="1"/>
          </p:cNvPicPr>
          <p:nvPr/>
        </p:nvPicPr>
        <p:blipFill>
          <a:blip r:embed="rId2"/>
          <a:srcRect l="10261" t="3219" r="11143" b="4434"/>
          <a:stretch/>
        </p:blipFill>
        <p:spPr>
          <a:xfrm>
            <a:off x="405440" y="1699907"/>
            <a:ext cx="6495691" cy="4879962"/>
          </a:xfrm>
          <a:prstGeom prst="rect">
            <a:avLst/>
          </a:prstGeom>
        </p:spPr>
      </p:pic>
    </p:spTree>
    <p:extLst>
      <p:ext uri="{BB962C8B-B14F-4D97-AF65-F5344CB8AC3E}">
        <p14:creationId xmlns:p14="http://schemas.microsoft.com/office/powerpoint/2010/main" val="857470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45BFCD88-E319-426B-A2CB-16BD22F8A418}"/>
              </a:ext>
            </a:extLst>
          </p:cNvPr>
          <p:cNvSpPr>
            <a:spLocks noGrp="1"/>
          </p:cNvSpPr>
          <p:nvPr>
            <p:ph idx="1"/>
          </p:nvPr>
        </p:nvSpPr>
        <p:spPr>
          <a:xfrm>
            <a:off x="329610" y="2091439"/>
            <a:ext cx="5486400" cy="4351338"/>
          </a:xfrm>
        </p:spPr>
        <p:txBody>
          <a:bodyPr/>
          <a:lstStyle/>
          <a:p>
            <a:r>
              <a:rPr lang="en-US"/>
              <a:t>Lack of Visibility</a:t>
            </a:r>
          </a:p>
          <a:p>
            <a:pPr lvl="1">
              <a:buFont typeface="Courier New" panose="02070309020205020404" pitchFamily="49" charset="0"/>
              <a:buChar char="o"/>
            </a:pPr>
            <a:r>
              <a:rPr lang="en-US"/>
              <a:t>Engineering Mishaps</a:t>
            </a:r>
          </a:p>
          <a:p>
            <a:pPr lvl="1">
              <a:buFont typeface="Courier New" panose="02070309020205020404" pitchFamily="49" charset="0"/>
              <a:buChar char="o"/>
            </a:pPr>
            <a:r>
              <a:rPr lang="en-US"/>
              <a:t>Cable Chimney Interference</a:t>
            </a:r>
          </a:p>
          <a:p>
            <a:pPr lvl="1">
              <a:buFont typeface="Courier New" panose="02070309020205020404" pitchFamily="49" charset="0"/>
              <a:buChar char="o"/>
            </a:pPr>
            <a:r>
              <a:rPr lang="en-US"/>
              <a:t>Compartment Isolations required by ANSI, CSA, or IEC manufacturing specifications</a:t>
            </a:r>
          </a:p>
          <a:p>
            <a:endParaRPr lang="en-US"/>
          </a:p>
        </p:txBody>
      </p:sp>
      <p:sp>
        <p:nvSpPr>
          <p:cNvPr id="8" name="Text Placeholder 7">
            <a:extLst>
              <a:ext uri="{FF2B5EF4-FFF2-40B4-BE49-F238E27FC236}">
                <a16:creationId xmlns:a16="http://schemas.microsoft.com/office/drawing/2014/main" id="{4ED07327-6BE9-4216-8A56-3A5E613DDD51}"/>
              </a:ext>
            </a:extLst>
          </p:cNvPr>
          <p:cNvSpPr>
            <a:spLocks noGrp="1"/>
          </p:cNvSpPr>
          <p:nvPr>
            <p:ph type="body" sz="quarter" idx="13"/>
          </p:nvPr>
        </p:nvSpPr>
        <p:spPr>
          <a:xfrm>
            <a:off x="329610" y="497976"/>
            <a:ext cx="10515600" cy="643995"/>
          </a:xfrm>
        </p:spPr>
        <p:txBody>
          <a:bodyPr>
            <a:normAutofit fontScale="92500" lnSpcReduction="10000"/>
          </a:bodyPr>
          <a:lstStyle/>
          <a:p>
            <a:r>
              <a:rPr lang="en-US" b="1">
                <a:solidFill>
                  <a:schemeClr val="bg1"/>
                </a:solidFill>
                <a:latin typeface="+mn-lt"/>
              </a:rPr>
              <a:t>Visibility Issues with IR Scanning</a:t>
            </a:r>
          </a:p>
        </p:txBody>
      </p:sp>
      <p:pic>
        <p:nvPicPr>
          <p:cNvPr id="3" name="Picture 2">
            <a:extLst>
              <a:ext uri="{FF2B5EF4-FFF2-40B4-BE49-F238E27FC236}">
                <a16:creationId xmlns:a16="http://schemas.microsoft.com/office/drawing/2014/main" id="{04497C3C-9966-4C0F-9D71-B294B696A42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8645"/>
          <a:stretch/>
        </p:blipFill>
        <p:spPr>
          <a:xfrm>
            <a:off x="6096000" y="1933078"/>
            <a:ext cx="5733067" cy="3262377"/>
          </a:xfrm>
          <a:prstGeom prst="rect">
            <a:avLst/>
          </a:prstGeom>
        </p:spPr>
      </p:pic>
    </p:spTree>
    <p:extLst>
      <p:ext uri="{BB962C8B-B14F-4D97-AF65-F5344CB8AC3E}">
        <p14:creationId xmlns:p14="http://schemas.microsoft.com/office/powerpoint/2010/main" val="376779412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ABDC5421-8F24-31D8-2DB6-F100360DFC8F}"/>
              </a:ext>
            </a:extLst>
          </p:cNvPr>
          <p:cNvSpPr>
            <a:spLocks noGrp="1"/>
          </p:cNvSpPr>
          <p:nvPr>
            <p:ph type="subTitle" idx="1"/>
          </p:nvPr>
        </p:nvSpPr>
        <p:spPr>
          <a:xfrm>
            <a:off x="7574133" y="2216325"/>
            <a:ext cx="3244555" cy="1708401"/>
          </a:xfrm>
        </p:spPr>
        <p:txBody>
          <a:bodyPr>
            <a:normAutofit/>
          </a:bodyPr>
          <a:lstStyle/>
          <a:p>
            <a:r>
              <a:rPr lang="en-US" sz="3600">
                <a:solidFill>
                  <a:schemeClr val="bg1"/>
                </a:solidFill>
                <a:latin typeface="Arial" panose="020B0604020202020204" pitchFamily="34" charset="0"/>
                <a:cs typeface="Arial" panose="020B0604020202020204" pitchFamily="34" charset="0"/>
              </a:rPr>
              <a:t>Panel Interface Connectors</a:t>
            </a:r>
            <a:endParaRPr lang="en-US" sz="3600"/>
          </a:p>
        </p:txBody>
      </p:sp>
    </p:spTree>
    <p:extLst>
      <p:ext uri="{BB962C8B-B14F-4D97-AF65-F5344CB8AC3E}">
        <p14:creationId xmlns:p14="http://schemas.microsoft.com/office/powerpoint/2010/main" val="3103002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584C-33F7-E512-9AAC-3540C2630975}"/>
              </a:ext>
            </a:extLst>
          </p:cNvPr>
          <p:cNvSpPr>
            <a:spLocks noGrp="1"/>
          </p:cNvSpPr>
          <p:nvPr>
            <p:ph type="title"/>
          </p:nvPr>
        </p:nvSpPr>
        <p:spPr>
          <a:xfrm>
            <a:off x="537258" y="681037"/>
            <a:ext cx="10515600" cy="1009651"/>
          </a:xfrm>
        </p:spPr>
        <p:txBody>
          <a:bodyPr/>
          <a:lstStyle/>
          <a:p>
            <a:r>
              <a:rPr lang="en-US">
                <a:latin typeface="Arial" panose="020B0604020202020204" pitchFamily="34" charset="0"/>
                <a:cs typeface="Arial" panose="020B0604020202020204" pitchFamily="34" charset="0"/>
              </a:rPr>
              <a:t>White Glove</a:t>
            </a:r>
            <a:r>
              <a:rPr lang="en-US">
                <a:latin typeface="Arial Black" panose="020B0A04020102020204" pitchFamily="34" charset="0"/>
              </a:rPr>
              <a:t> Delivery</a:t>
            </a:r>
          </a:p>
        </p:txBody>
      </p:sp>
      <p:sp>
        <p:nvSpPr>
          <p:cNvPr id="9" name="Content Placeholder 1">
            <a:extLst>
              <a:ext uri="{FF2B5EF4-FFF2-40B4-BE49-F238E27FC236}">
                <a16:creationId xmlns:a16="http://schemas.microsoft.com/office/drawing/2014/main" id="{3380BCF8-DD46-A64B-9A18-B5A3A48653D4}"/>
              </a:ext>
            </a:extLst>
          </p:cNvPr>
          <p:cNvSpPr>
            <a:spLocks noGrp="1"/>
          </p:cNvSpPr>
          <p:nvPr>
            <p:ph idx="1"/>
          </p:nvPr>
        </p:nvSpPr>
        <p:spPr>
          <a:xfrm>
            <a:off x="838200" y="1608881"/>
            <a:ext cx="10515600" cy="4568081"/>
          </a:xfrm>
        </p:spPr>
        <p:txBody>
          <a:bodyPr>
            <a:normAutofit/>
          </a:bodyPr>
          <a:lstStyle/>
          <a:p>
            <a:pPr marL="0" indent="0">
              <a:buNone/>
            </a:pPr>
            <a:r>
              <a:rPr lang="en-US" sz="1800" b="1">
                <a:latin typeface="Arial" panose="020B0604020202020204" pitchFamily="34" charset="0"/>
                <a:cs typeface="Arial" panose="020B0604020202020204" pitchFamily="34" charset="0"/>
              </a:rPr>
              <a:t>Included in Your Order</a:t>
            </a:r>
          </a:p>
          <a:p>
            <a:pPr lvl="1"/>
            <a:r>
              <a:rPr lang="en-US" sz="1800">
                <a:latin typeface="Arial" panose="020B0604020202020204" pitchFamily="34" charset="0"/>
                <a:cs typeface="Arial" panose="020B0604020202020204" pitchFamily="34" charset="0"/>
              </a:rPr>
              <a:t>Account Set Up</a:t>
            </a:r>
          </a:p>
          <a:p>
            <a:pPr lvl="1"/>
            <a:r>
              <a:rPr lang="en-US" sz="1800">
                <a:latin typeface="Arial" panose="020B0604020202020204" pitchFamily="34" charset="0"/>
                <a:cs typeface="Arial" panose="020B0604020202020204" pitchFamily="34" charset="0"/>
              </a:rPr>
              <a:t>Data structure, assign nodes to assets </a:t>
            </a:r>
            <a:r>
              <a:rPr lang="en-US" sz="1800" i="1">
                <a:latin typeface="Arial" panose="020B0604020202020204" pitchFamily="34" charset="0"/>
                <a:cs typeface="Arial" panose="020B0604020202020204" pitchFamily="34" charset="0"/>
              </a:rPr>
              <a:t>before they arrive </a:t>
            </a:r>
          </a:p>
          <a:p>
            <a:pPr lvl="1"/>
            <a:r>
              <a:rPr lang="en-US" sz="1800">
                <a:latin typeface="Arial" panose="020B0604020202020204" pitchFamily="34" charset="0"/>
                <a:cs typeface="Arial" panose="020B0604020202020204" pitchFamily="34" charset="0"/>
              </a:rPr>
              <a:t>Nodes come fully labeled per asset location</a:t>
            </a:r>
          </a:p>
          <a:p>
            <a:pPr marL="0" indent="0">
              <a:buNone/>
            </a:pPr>
            <a:r>
              <a:rPr lang="en-US" sz="1800" b="1">
                <a:latin typeface="Arial" panose="020B0604020202020204" pitchFamily="34" charset="0"/>
                <a:cs typeface="Arial" panose="020B0604020202020204" pitchFamily="34" charset="0"/>
              </a:rPr>
              <a:t>On-boarding consulting </a:t>
            </a:r>
          </a:p>
          <a:p>
            <a:pPr lvl="1"/>
            <a:r>
              <a:rPr lang="en-US" sz="1800">
                <a:latin typeface="Arial" panose="020B0604020202020204" pitchFamily="34" charset="0"/>
                <a:cs typeface="Arial" panose="020B0604020202020204" pitchFamily="34" charset="0"/>
              </a:rPr>
              <a:t>Up to 12 weeks of 1 hour of remote technical consulting ($1500 Value)</a:t>
            </a:r>
          </a:p>
          <a:p>
            <a:pPr lvl="1"/>
            <a:r>
              <a:rPr lang="en-US" sz="1800">
                <a:latin typeface="Arial" panose="020B0604020202020204" pitchFamily="34" charset="0"/>
                <a:cs typeface="Arial" panose="020B0604020202020204" pitchFamily="34" charset="0"/>
              </a:rPr>
              <a:t>Define journey and schedule </a:t>
            </a:r>
          </a:p>
          <a:p>
            <a:pPr lvl="1"/>
            <a:r>
              <a:rPr lang="en-US" sz="1800">
                <a:latin typeface="Arial" panose="020B0604020202020204" pitchFamily="34" charset="0"/>
                <a:cs typeface="Arial" panose="020B0604020202020204" pitchFamily="34" charset="0"/>
              </a:rPr>
              <a:t>Training </a:t>
            </a:r>
          </a:p>
          <a:p>
            <a:pPr lvl="1"/>
            <a:r>
              <a:rPr lang="en-US" sz="1800">
                <a:latin typeface="Arial" panose="020B0604020202020204" pitchFamily="34" charset="0"/>
                <a:cs typeface="Arial" panose="020B0604020202020204" pitchFamily="34" charset="0"/>
              </a:rPr>
              <a:t>Alarm/Alert Set Up assistance</a:t>
            </a:r>
          </a:p>
          <a:p>
            <a:pPr lvl="1"/>
            <a:r>
              <a:rPr lang="en-US" sz="1800">
                <a:latin typeface="Arial" panose="020B0604020202020204" pitchFamily="34" charset="0"/>
                <a:cs typeface="Arial" panose="020B0604020202020204" pitchFamily="34" charset="0"/>
              </a:rPr>
              <a:t>Account configuration  </a:t>
            </a:r>
          </a:p>
          <a:p>
            <a:pPr marL="0" indent="0">
              <a:buNone/>
            </a:pPr>
            <a:r>
              <a:rPr lang="en-US" sz="1800" b="1">
                <a:latin typeface="Arial" panose="020B0604020202020204" pitchFamily="34" charset="0"/>
                <a:cs typeface="Arial" panose="020B0604020202020204" pitchFamily="34" charset="0"/>
              </a:rPr>
              <a:t>6 month and 12-month check-ins</a:t>
            </a:r>
          </a:p>
          <a:p>
            <a:pPr marL="0" indent="0">
              <a:buNone/>
            </a:pPr>
            <a:endParaRPr lang="en-US" sz="1800" b="1">
              <a:latin typeface="Arial" panose="020B0604020202020204" pitchFamily="34" charset="0"/>
              <a:cs typeface="Arial" panose="020B0604020202020204" pitchFamily="34" charset="0"/>
            </a:endParaRPr>
          </a:p>
          <a:p>
            <a:pPr marL="457200" lvl="1" indent="0" algn="ctr">
              <a:buNone/>
            </a:pPr>
            <a:r>
              <a:rPr lang="en-US">
                <a:solidFill>
                  <a:schemeClr val="accent1">
                    <a:lumMod val="75000"/>
                  </a:schemeClr>
                </a:solidFill>
                <a:latin typeface="Arial Black" panose="020B0A04020102020204" pitchFamily="34" charset="0"/>
                <a:cs typeface="Arial" panose="020B0604020202020204" pitchFamily="34" charset="0"/>
              </a:rPr>
              <a:t>Additional consulting or on-site options are available</a:t>
            </a:r>
          </a:p>
        </p:txBody>
      </p:sp>
      <p:sp>
        <p:nvSpPr>
          <p:cNvPr id="3" name="Rectangle 2">
            <a:extLst>
              <a:ext uri="{FF2B5EF4-FFF2-40B4-BE49-F238E27FC236}">
                <a16:creationId xmlns:a16="http://schemas.microsoft.com/office/drawing/2014/main" id="{53905D38-323A-0313-CCC4-67E5BF6C8886}"/>
              </a:ext>
            </a:extLst>
          </p:cNvPr>
          <p:cNvSpPr/>
          <p:nvPr/>
        </p:nvSpPr>
        <p:spPr>
          <a:xfrm>
            <a:off x="2292824" y="6176962"/>
            <a:ext cx="9567080" cy="52408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8910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2568C-A7A5-5C5F-A69E-42ACDAF076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47EA7C-6102-C8BB-491F-840D4EE485BD}"/>
              </a:ext>
            </a:extLst>
          </p:cNvPr>
          <p:cNvSpPr>
            <a:spLocks noGrp="1"/>
          </p:cNvSpPr>
          <p:nvPr>
            <p:ph type="title"/>
          </p:nvPr>
        </p:nvSpPr>
        <p:spPr>
          <a:xfrm>
            <a:off x="731874" y="681037"/>
            <a:ext cx="10515600" cy="1009651"/>
          </a:xfrm>
        </p:spPr>
        <p:txBody>
          <a:bodyPr/>
          <a:lstStyle/>
          <a:p>
            <a:r>
              <a:rPr lang="en-US">
                <a:latin typeface="Arial" panose="020B0604020202020204" pitchFamily="34" charset="0"/>
                <a:cs typeface="Arial" panose="020B0604020202020204" pitchFamily="34" charset="0"/>
              </a:rPr>
              <a:t>New</a:t>
            </a:r>
            <a:r>
              <a:rPr lang="en-US">
                <a:latin typeface="Arial Black" panose="020B0A04020102020204" pitchFamily="34" charset="0"/>
              </a:rPr>
              <a:t> Innovations</a:t>
            </a:r>
          </a:p>
        </p:txBody>
      </p:sp>
      <p:sp>
        <p:nvSpPr>
          <p:cNvPr id="20" name="Content Placeholder 1">
            <a:extLst>
              <a:ext uri="{FF2B5EF4-FFF2-40B4-BE49-F238E27FC236}">
                <a16:creationId xmlns:a16="http://schemas.microsoft.com/office/drawing/2014/main" id="{0F2A2063-1A95-A3C3-382D-4E540D5FB757}"/>
              </a:ext>
            </a:extLst>
          </p:cNvPr>
          <p:cNvSpPr txBox="1">
            <a:spLocks/>
          </p:cNvSpPr>
          <p:nvPr/>
        </p:nvSpPr>
        <p:spPr>
          <a:xfrm>
            <a:off x="632510" y="2231110"/>
            <a:ext cx="8302943" cy="433997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baseline="30000">
                <a:highlight>
                  <a:srgbClr val="FFFFFF"/>
                </a:highlight>
              </a:rPr>
              <a:t>Universal Applications: </a:t>
            </a:r>
            <a:r>
              <a:rPr lang="en-US" sz="2000" baseline="30000">
                <a:highlight>
                  <a:srgbClr val="FFFFFF"/>
                </a:highlight>
              </a:rPr>
              <a:t>Protects LV drives, power distribution units (PDU’s), remote power panel (RPP’s), switchgear, switchboards, MCCs, transformers, conductor cables, and bus bars across all industries. </a:t>
            </a:r>
            <a:endParaRPr lang="en-US" sz="2000" b="1" baseline="30000">
              <a:highlight>
                <a:srgbClr val="FFFFFF"/>
              </a:highlight>
            </a:endParaRPr>
          </a:p>
          <a:p>
            <a:r>
              <a:rPr lang="en-US" sz="2000" b="1" baseline="30000">
                <a:highlight>
                  <a:srgbClr val="FFFFFF"/>
                </a:highlight>
              </a:rPr>
              <a:t>Scalable Architecture: </a:t>
            </a:r>
            <a:r>
              <a:rPr lang="en-US" sz="2000" baseline="30000">
                <a:highlight>
                  <a:srgbClr val="FFFFFF"/>
                </a:highlight>
              </a:rPr>
              <a:t>The network module uses a single cable to power and communicate with up to 12 remote modules (6 sensors each) for 78  monitored points, eliminating the need for additional power supplies or other networking devices. </a:t>
            </a:r>
            <a:endParaRPr lang="en-US" sz="2000" b="1" baseline="30000">
              <a:highlight>
                <a:srgbClr val="FFFFFF"/>
              </a:highlight>
            </a:endParaRPr>
          </a:p>
          <a:p>
            <a:r>
              <a:rPr lang="en-US" sz="2000" b="1" baseline="30000">
                <a:highlight>
                  <a:srgbClr val="FFFFFF"/>
                </a:highlight>
              </a:rPr>
              <a:t>Rise Over Ambient Accuracy:</a:t>
            </a:r>
            <a:r>
              <a:rPr lang="en-US" sz="2000" baseline="30000">
                <a:highlight>
                  <a:srgbClr val="FFFFFF"/>
                </a:highlight>
              </a:rPr>
              <a:t> Direct sensor ambient input, external to electrical equipment, delivers a more precise </a:t>
            </a:r>
            <a:r>
              <a:rPr lang="el-GR" sz="2000" baseline="30000">
                <a:highlight>
                  <a:srgbClr val="FFFFFF"/>
                </a:highlight>
              </a:rPr>
              <a:t>Δ</a:t>
            </a:r>
            <a:r>
              <a:rPr lang="en-US" sz="2000" baseline="30000">
                <a:highlight>
                  <a:srgbClr val="FFFFFF"/>
                </a:highlight>
              </a:rPr>
              <a:t>T calculation, aligning with IEEE, UL, CSA, IEC, and NFPA 70B standards.</a:t>
            </a:r>
            <a:endParaRPr lang="en-US" sz="2000" b="1" baseline="30000">
              <a:highlight>
                <a:srgbClr val="FFFFFF"/>
              </a:highlight>
            </a:endParaRPr>
          </a:p>
          <a:p>
            <a:r>
              <a:rPr lang="en-US" sz="2000" b="1" baseline="30000">
                <a:highlight>
                  <a:srgbClr val="FFFFFF"/>
                </a:highlight>
              </a:rPr>
              <a:t>Dew Point Alarming: </a:t>
            </a:r>
            <a:r>
              <a:rPr lang="en-US" sz="2000" baseline="30000">
                <a:highlight>
                  <a:srgbClr val="FFFFFF"/>
                </a:highlight>
              </a:rPr>
              <a:t>Built-in calculation with configurable thresholds warns of condensation risks before damage occurs.</a:t>
            </a:r>
            <a:endParaRPr lang="en-US" sz="2000" b="1" baseline="30000">
              <a:highlight>
                <a:srgbClr val="FFFFFF"/>
              </a:highlight>
            </a:endParaRPr>
          </a:p>
          <a:p>
            <a:r>
              <a:rPr lang="en-US" sz="2000" b="1" baseline="30000">
                <a:highlight>
                  <a:srgbClr val="FFFFFF"/>
                </a:highlight>
              </a:rPr>
              <a:t>Smart Alarming: </a:t>
            </a:r>
            <a:r>
              <a:rPr lang="en-US" sz="2000" baseline="30000">
                <a:highlight>
                  <a:srgbClr val="FFFFFF"/>
                </a:highlight>
              </a:rPr>
              <a:t>Latching alarms require reset (local, web utility, or PLC), ensuring operators never miss a critical thermal event.</a:t>
            </a:r>
          </a:p>
          <a:p>
            <a:r>
              <a:rPr lang="en-US" sz="2000" b="1" baseline="30000">
                <a:highlight>
                  <a:srgbClr val="FFFFFF"/>
                </a:highlight>
              </a:rPr>
              <a:t>Compact Installation: </a:t>
            </a:r>
            <a:r>
              <a:rPr lang="en-US" sz="2000" baseline="30000">
                <a:highlight>
                  <a:srgbClr val="FFFFFF"/>
                </a:highlight>
              </a:rPr>
              <a:t>The small, low-profile modules mount easily within most low-voltage compartments and offer flexible installation options, including surface or DIN rail mounting.</a:t>
            </a:r>
            <a:endParaRPr lang="en-US" sz="2000" b="1" baseline="30000">
              <a:highlight>
                <a:srgbClr val="FFFFFF"/>
              </a:highlight>
            </a:endParaRPr>
          </a:p>
          <a:p>
            <a:r>
              <a:rPr lang="en-US" sz="2000" b="1" baseline="30000">
                <a:highlight>
                  <a:srgbClr val="FFFFFF"/>
                </a:highlight>
              </a:rPr>
              <a:t>UL 600V Rating: </a:t>
            </a:r>
            <a:r>
              <a:rPr lang="en-US" sz="2000" baseline="30000">
                <a:highlight>
                  <a:srgbClr val="FFFFFF"/>
                </a:highlight>
              </a:rPr>
              <a:t>The entire system including the temperature sensors are </a:t>
            </a:r>
            <a:r>
              <a:rPr lang="en-US" sz="2000" baseline="30000" err="1">
                <a:highlight>
                  <a:srgbClr val="FFFFFF"/>
                </a:highlight>
              </a:rPr>
              <a:t>cUL</a:t>
            </a:r>
            <a:r>
              <a:rPr lang="en-US" sz="2000" baseline="30000">
                <a:highlight>
                  <a:srgbClr val="FFFFFF"/>
                </a:highlight>
              </a:rPr>
              <a:t> listed for operation up to 600V. </a:t>
            </a:r>
            <a:endParaRPr lang="en-US" sz="2000" b="1" baseline="30000">
              <a:highlight>
                <a:srgbClr val="FFFFFF"/>
              </a:highlight>
            </a:endParaRPr>
          </a:p>
          <a:p>
            <a:r>
              <a:rPr lang="en-US" sz="2000" b="1" baseline="30000">
                <a:highlight>
                  <a:srgbClr val="FFFFFF"/>
                </a:highlight>
              </a:rPr>
              <a:t>Integration Ready: </a:t>
            </a:r>
            <a:r>
              <a:rPr lang="en-US" sz="2000" baseline="30000">
                <a:highlight>
                  <a:srgbClr val="FFFFFF"/>
                </a:highlight>
              </a:rPr>
              <a:t>Seamless PLC/SCADA integration via Modbus TCP/IP or </a:t>
            </a:r>
            <a:r>
              <a:rPr lang="en-US" sz="2000" baseline="30000" err="1">
                <a:highlight>
                  <a:srgbClr val="FFFFFF"/>
                </a:highlight>
              </a:rPr>
              <a:t>EtherNet</a:t>
            </a:r>
            <a:r>
              <a:rPr lang="en-US" sz="2000" baseline="30000">
                <a:highlight>
                  <a:srgbClr val="FFFFFF"/>
                </a:highlight>
              </a:rPr>
              <a:t>/IP™ (including </a:t>
            </a:r>
            <a:r>
              <a:rPr lang="en-US" sz="1800" baseline="30000">
                <a:highlight>
                  <a:srgbClr val="FFFFFF"/>
                </a:highlight>
              </a:rPr>
              <a:t>a Rockwell Automation Studio 5000 add-on profile) plus a built-in web utility interface for easy configuration.</a:t>
            </a:r>
            <a:endParaRPr lang="en-US" sz="1800" b="1" baseline="30000">
              <a:highlight>
                <a:srgbClr val="FFFFFF"/>
              </a:highlight>
            </a:endParaRPr>
          </a:p>
        </p:txBody>
      </p:sp>
      <p:pic>
        <p:nvPicPr>
          <p:cNvPr id="4" name="Picture 3">
            <a:extLst>
              <a:ext uri="{FF2B5EF4-FFF2-40B4-BE49-F238E27FC236}">
                <a16:creationId xmlns:a16="http://schemas.microsoft.com/office/drawing/2014/main" id="{2F732A32-E30F-6AFA-8B87-03C88C265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510" y="1444724"/>
            <a:ext cx="6611125" cy="786386"/>
          </a:xfrm>
          <a:prstGeom prst="rect">
            <a:avLst/>
          </a:prstGeom>
        </p:spPr>
      </p:pic>
      <p:grpSp>
        <p:nvGrpSpPr>
          <p:cNvPr id="14" name="Group 13">
            <a:extLst>
              <a:ext uri="{FF2B5EF4-FFF2-40B4-BE49-F238E27FC236}">
                <a16:creationId xmlns:a16="http://schemas.microsoft.com/office/drawing/2014/main" id="{C21E5F6B-06FF-36C4-6602-47CEC4B7AFB0}"/>
              </a:ext>
            </a:extLst>
          </p:cNvPr>
          <p:cNvGrpSpPr/>
          <p:nvPr/>
        </p:nvGrpSpPr>
        <p:grpSpPr>
          <a:xfrm>
            <a:off x="7465268" y="2062716"/>
            <a:ext cx="5466793" cy="5089784"/>
            <a:chOff x="2798363" y="3113979"/>
            <a:chExt cx="10606990" cy="9875497"/>
          </a:xfrm>
        </p:grpSpPr>
        <p:pic>
          <p:nvPicPr>
            <p:cNvPr id="7" name="Picture 6" descr="A black box with many ports&#10;&#10;AI-generated content may be incorrect.">
              <a:extLst>
                <a:ext uri="{FF2B5EF4-FFF2-40B4-BE49-F238E27FC236}">
                  <a16:creationId xmlns:a16="http://schemas.microsoft.com/office/drawing/2014/main" id="{78D4C7B1-7ABD-326E-91A0-0E0D562960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73397">
              <a:off x="2798363" y="3113979"/>
              <a:ext cx="10287000" cy="6858000"/>
            </a:xfrm>
            <a:prstGeom prst="rect">
              <a:avLst/>
            </a:prstGeom>
          </p:spPr>
        </p:pic>
        <p:pic>
          <p:nvPicPr>
            <p:cNvPr id="11" name="Picture 10" descr="A black and white box with many ports&#10;&#10;AI-generated content may be incorrect.">
              <a:extLst>
                <a:ext uri="{FF2B5EF4-FFF2-40B4-BE49-F238E27FC236}">
                  <a16:creationId xmlns:a16="http://schemas.microsoft.com/office/drawing/2014/main" id="{BC0FD4C4-29D7-3677-1324-28551CFA26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8353" y="6131476"/>
              <a:ext cx="10287000" cy="6858000"/>
            </a:xfrm>
            <a:prstGeom prst="rect">
              <a:avLst/>
            </a:prstGeom>
          </p:spPr>
        </p:pic>
      </p:grpSp>
      <p:pic>
        <p:nvPicPr>
          <p:cNvPr id="13" name="Picture 12" descr="A black circular object with white text&#10;&#10;AI-generated content may be incorrect.">
            <a:extLst>
              <a:ext uri="{FF2B5EF4-FFF2-40B4-BE49-F238E27FC236}">
                <a16:creationId xmlns:a16="http://schemas.microsoft.com/office/drawing/2014/main" id="{5F48FD65-B6D4-E5A0-FB95-36559E4F4A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48019" y="771765"/>
            <a:ext cx="1834057" cy="1837846"/>
          </a:xfrm>
          <a:prstGeom prst="rect">
            <a:avLst/>
          </a:prstGeom>
        </p:spPr>
      </p:pic>
    </p:spTree>
    <p:extLst>
      <p:ext uri="{BB962C8B-B14F-4D97-AF65-F5344CB8AC3E}">
        <p14:creationId xmlns:p14="http://schemas.microsoft.com/office/powerpoint/2010/main" val="10766404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3BD7A-BDC8-6F75-C77B-3D29B6785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71043-620A-94B3-05C2-4A4D9D8D5634}"/>
              </a:ext>
            </a:extLst>
          </p:cNvPr>
          <p:cNvSpPr>
            <a:spLocks noGrp="1"/>
          </p:cNvSpPr>
          <p:nvPr>
            <p:ph type="title"/>
          </p:nvPr>
        </p:nvSpPr>
        <p:spPr/>
        <p:txBody>
          <a:bodyPr/>
          <a:lstStyle/>
          <a:p>
            <a:r>
              <a:rPr lang="en-US">
                <a:latin typeface="Arial Black" panose="020B0A04020102020204" pitchFamily="34" charset="0"/>
              </a:rPr>
              <a:t>HSM 600 Network</a:t>
            </a:r>
          </a:p>
        </p:txBody>
      </p:sp>
      <p:sp>
        <p:nvSpPr>
          <p:cNvPr id="8" name="TextBox 7">
            <a:extLst>
              <a:ext uri="{FF2B5EF4-FFF2-40B4-BE49-F238E27FC236}">
                <a16:creationId xmlns:a16="http://schemas.microsoft.com/office/drawing/2014/main" id="{E946FAD9-9B4A-62C8-44DE-1AE5D063FF16}"/>
              </a:ext>
            </a:extLst>
          </p:cNvPr>
          <p:cNvSpPr txBox="1"/>
          <p:nvPr/>
        </p:nvSpPr>
        <p:spPr>
          <a:xfrm>
            <a:off x="7389628" y="5206383"/>
            <a:ext cx="4178595" cy="923330"/>
          </a:xfrm>
          <a:prstGeom prst="rect">
            <a:avLst/>
          </a:prstGeom>
          <a:noFill/>
        </p:spPr>
        <p:txBody>
          <a:bodyPr wrap="square" rtlCol="0">
            <a:spAutoFit/>
          </a:bodyPr>
          <a:lstStyle/>
          <a:p>
            <a:pPr algn="ctr"/>
            <a:r>
              <a:rPr lang="en-US" b="1">
                <a:solidFill>
                  <a:srgbClr val="0070C0"/>
                </a:solidFill>
                <a:latin typeface="Arial Black" panose="020B0A04020102020204" pitchFamily="34" charset="0"/>
              </a:rPr>
              <a:t>HSM 600 Network Module supports up to 12 Remote Modules</a:t>
            </a:r>
          </a:p>
        </p:txBody>
      </p:sp>
      <p:pic>
        <p:nvPicPr>
          <p:cNvPr id="7" name="Picture 6">
            <a:extLst>
              <a:ext uri="{FF2B5EF4-FFF2-40B4-BE49-F238E27FC236}">
                <a16:creationId xmlns:a16="http://schemas.microsoft.com/office/drawing/2014/main" id="{0429AE9B-8DE2-2B39-88CC-96B23BDF05DA}"/>
              </a:ext>
            </a:extLst>
          </p:cNvPr>
          <p:cNvPicPr>
            <a:picLocks noChangeAspect="1"/>
          </p:cNvPicPr>
          <p:nvPr/>
        </p:nvPicPr>
        <p:blipFill>
          <a:blip r:embed="rId3">
            <a:extLst>
              <a:ext uri="{28A0092B-C50C-407E-A947-70E740481C1C}">
                <a14:useLocalDpi xmlns:a14="http://schemas.microsoft.com/office/drawing/2010/main" val="0"/>
              </a:ext>
            </a:extLst>
          </a:blip>
          <a:srcRect t="15097" b="4231"/>
          <a:stretch>
            <a:fillRect/>
          </a:stretch>
        </p:blipFill>
        <p:spPr>
          <a:xfrm>
            <a:off x="578274" y="1462309"/>
            <a:ext cx="11035452" cy="4816419"/>
          </a:xfrm>
          <a:prstGeom prst="rect">
            <a:avLst/>
          </a:prstGeom>
        </p:spPr>
      </p:pic>
    </p:spTree>
    <p:extLst>
      <p:ext uri="{BB962C8B-B14F-4D97-AF65-F5344CB8AC3E}">
        <p14:creationId xmlns:p14="http://schemas.microsoft.com/office/powerpoint/2010/main" val="31439577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C5E21-7A33-97CE-6D9A-15A5CDD7A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EA991-742A-FD42-0C3E-B35741563636}"/>
              </a:ext>
            </a:extLst>
          </p:cNvPr>
          <p:cNvSpPr>
            <a:spLocks noGrp="1"/>
          </p:cNvSpPr>
          <p:nvPr>
            <p:ph type="title"/>
          </p:nvPr>
        </p:nvSpPr>
        <p:spPr>
          <a:xfrm>
            <a:off x="367378" y="611343"/>
            <a:ext cx="10515600" cy="1009651"/>
          </a:xfrm>
        </p:spPr>
        <p:txBody>
          <a:bodyPr>
            <a:normAutofit/>
          </a:bodyPr>
          <a:lstStyle/>
          <a:p>
            <a:r>
              <a:rPr lang="en-US">
                <a:latin typeface="Arial"/>
                <a:cs typeface="Arial"/>
              </a:rPr>
              <a:t>Who to </a:t>
            </a:r>
            <a:r>
              <a:rPr lang="en-US" b="1">
                <a:latin typeface="Arial"/>
                <a:cs typeface="Arial"/>
              </a:rPr>
              <a:t>Target</a:t>
            </a:r>
            <a:endParaRPr lang="en-US" b="1">
              <a:latin typeface="Arial"/>
            </a:endParaRPr>
          </a:p>
        </p:txBody>
      </p:sp>
      <p:sp>
        <p:nvSpPr>
          <p:cNvPr id="6" name="Content Placeholder 1">
            <a:extLst>
              <a:ext uri="{FF2B5EF4-FFF2-40B4-BE49-F238E27FC236}">
                <a16:creationId xmlns:a16="http://schemas.microsoft.com/office/drawing/2014/main" id="{B905DABE-9162-189A-2BB5-565A2DAECE05}"/>
              </a:ext>
            </a:extLst>
          </p:cNvPr>
          <p:cNvSpPr>
            <a:spLocks noGrp="1"/>
          </p:cNvSpPr>
          <p:nvPr>
            <p:ph idx="1"/>
          </p:nvPr>
        </p:nvSpPr>
        <p:spPr>
          <a:xfrm>
            <a:off x="364001" y="1791783"/>
            <a:ext cx="4073639" cy="4049758"/>
          </a:xfrm>
        </p:spPr>
        <p:txBody>
          <a:bodyPr vert="horz" lIns="91440" tIns="45720" rIns="91440" bIns="45720" rtlCol="0" anchor="t">
            <a:noAutofit/>
          </a:bodyPr>
          <a:lstStyle/>
          <a:p>
            <a:pPr>
              <a:buNone/>
            </a:pPr>
            <a:endParaRPr lang="en-US" sz="1200" b="1">
              <a:ea typeface="Calibri"/>
              <a:cs typeface="Calibri"/>
            </a:endParaRPr>
          </a:p>
          <a:p>
            <a:pPr>
              <a:buFont typeface="Arial"/>
              <a:buChar char="•"/>
            </a:pPr>
            <a:endParaRPr lang="en-US" sz="1200" b="1"/>
          </a:p>
          <a:p>
            <a:pPr>
              <a:buNone/>
            </a:pPr>
            <a:endParaRPr lang="en-US" sz="1200" b="1">
              <a:ea typeface="Calibri"/>
              <a:cs typeface="Calibri"/>
            </a:endParaRPr>
          </a:p>
          <a:p>
            <a:pPr>
              <a:buNone/>
            </a:pPr>
            <a:endParaRPr lang="en-US" sz="1200" b="1">
              <a:latin typeface="Calibri" panose="020F0502020204030204"/>
              <a:ea typeface="Calibri"/>
              <a:cs typeface="Calibri"/>
            </a:endParaRPr>
          </a:p>
        </p:txBody>
      </p:sp>
      <p:pic>
        <p:nvPicPr>
          <p:cNvPr id="3" name="Picture 2" descr="A close-up of a camera&#10;&#10;AI-generated content may be incorrect.">
            <a:extLst>
              <a:ext uri="{FF2B5EF4-FFF2-40B4-BE49-F238E27FC236}">
                <a16:creationId xmlns:a16="http://schemas.microsoft.com/office/drawing/2014/main" id="{5AA9C338-31BA-5ABD-E62B-924D413BF302}"/>
              </a:ext>
            </a:extLst>
          </p:cNvPr>
          <p:cNvPicPr>
            <a:picLocks noChangeAspect="1"/>
          </p:cNvPicPr>
          <p:nvPr/>
        </p:nvPicPr>
        <p:blipFill>
          <a:blip r:embed="rId3"/>
          <a:stretch>
            <a:fillRect/>
          </a:stretch>
        </p:blipFill>
        <p:spPr>
          <a:xfrm>
            <a:off x="1322917" y="1516015"/>
            <a:ext cx="8403167" cy="4323387"/>
          </a:xfrm>
          <a:prstGeom prst="rect">
            <a:avLst/>
          </a:prstGeom>
        </p:spPr>
      </p:pic>
    </p:spTree>
    <p:extLst>
      <p:ext uri="{BB962C8B-B14F-4D97-AF65-F5344CB8AC3E}">
        <p14:creationId xmlns:p14="http://schemas.microsoft.com/office/powerpoint/2010/main" val="3638819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340FF-0186-E9FB-3AC3-5974B3B99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BF864A-611B-1381-506C-B5F77809585F}"/>
              </a:ext>
            </a:extLst>
          </p:cNvPr>
          <p:cNvSpPr>
            <a:spLocks noGrp="1"/>
          </p:cNvSpPr>
          <p:nvPr>
            <p:ph type="title"/>
          </p:nvPr>
        </p:nvSpPr>
        <p:spPr>
          <a:xfrm>
            <a:off x="367378" y="611343"/>
            <a:ext cx="10515600" cy="1009651"/>
          </a:xfrm>
        </p:spPr>
        <p:txBody>
          <a:bodyPr>
            <a:normAutofit/>
          </a:bodyPr>
          <a:lstStyle/>
          <a:p>
            <a:r>
              <a:rPr lang="en-US">
                <a:latin typeface="Arial"/>
                <a:cs typeface="Arial"/>
              </a:rPr>
              <a:t>Who to </a:t>
            </a:r>
            <a:r>
              <a:rPr lang="en-US" b="1">
                <a:latin typeface="Arial"/>
                <a:cs typeface="Arial"/>
              </a:rPr>
              <a:t>Target</a:t>
            </a:r>
            <a:endParaRPr lang="en-US" b="1">
              <a:latin typeface="Arial"/>
            </a:endParaRPr>
          </a:p>
        </p:txBody>
      </p:sp>
      <p:sp>
        <p:nvSpPr>
          <p:cNvPr id="6" name="Content Placeholder 1">
            <a:extLst>
              <a:ext uri="{FF2B5EF4-FFF2-40B4-BE49-F238E27FC236}">
                <a16:creationId xmlns:a16="http://schemas.microsoft.com/office/drawing/2014/main" id="{1EC82E44-5010-98D3-3C62-63CF71700910}"/>
              </a:ext>
            </a:extLst>
          </p:cNvPr>
          <p:cNvSpPr>
            <a:spLocks noGrp="1"/>
          </p:cNvSpPr>
          <p:nvPr>
            <p:ph idx="1"/>
          </p:nvPr>
        </p:nvSpPr>
        <p:spPr>
          <a:xfrm>
            <a:off x="364001" y="1791783"/>
            <a:ext cx="4073639" cy="4049758"/>
          </a:xfrm>
        </p:spPr>
        <p:txBody>
          <a:bodyPr vert="horz" lIns="91440" tIns="45720" rIns="91440" bIns="45720" rtlCol="0" anchor="t">
            <a:noAutofit/>
          </a:bodyPr>
          <a:lstStyle/>
          <a:p>
            <a:pPr>
              <a:buNone/>
            </a:pPr>
            <a:endParaRPr lang="en-US" sz="1200" b="1">
              <a:ea typeface="Calibri"/>
              <a:cs typeface="Calibri"/>
            </a:endParaRPr>
          </a:p>
          <a:p>
            <a:pPr>
              <a:buFont typeface="Arial"/>
              <a:buChar char="•"/>
            </a:pPr>
            <a:endParaRPr lang="en-US" sz="1200" b="1"/>
          </a:p>
          <a:p>
            <a:pPr>
              <a:buNone/>
            </a:pPr>
            <a:endParaRPr lang="en-US" sz="1200" b="1">
              <a:ea typeface="Calibri"/>
              <a:cs typeface="Calibri"/>
            </a:endParaRPr>
          </a:p>
          <a:p>
            <a:pPr>
              <a:buNone/>
            </a:pPr>
            <a:endParaRPr lang="en-US" sz="1200" b="1">
              <a:latin typeface="Calibri" panose="020F0502020204030204"/>
              <a:ea typeface="Calibri"/>
              <a:cs typeface="Calibri"/>
            </a:endParaRPr>
          </a:p>
        </p:txBody>
      </p:sp>
      <p:pic>
        <p:nvPicPr>
          <p:cNvPr id="5" name="Picture 4" descr="A diagram of a mechanical device&#10;&#10;AI-generated content may be incorrect.">
            <a:extLst>
              <a:ext uri="{FF2B5EF4-FFF2-40B4-BE49-F238E27FC236}">
                <a16:creationId xmlns:a16="http://schemas.microsoft.com/office/drawing/2014/main" id="{49694136-1AB1-BD83-7A5C-8AC6522BEC46}"/>
              </a:ext>
            </a:extLst>
          </p:cNvPr>
          <p:cNvPicPr>
            <a:picLocks noChangeAspect="1"/>
          </p:cNvPicPr>
          <p:nvPr/>
        </p:nvPicPr>
        <p:blipFill>
          <a:blip r:embed="rId3"/>
          <a:stretch>
            <a:fillRect/>
          </a:stretch>
        </p:blipFill>
        <p:spPr>
          <a:xfrm>
            <a:off x="1375833" y="1621890"/>
            <a:ext cx="8487833" cy="4386804"/>
          </a:xfrm>
          <a:prstGeom prst="rect">
            <a:avLst/>
          </a:prstGeom>
        </p:spPr>
      </p:pic>
    </p:spTree>
    <p:extLst>
      <p:ext uri="{BB962C8B-B14F-4D97-AF65-F5344CB8AC3E}">
        <p14:creationId xmlns:p14="http://schemas.microsoft.com/office/powerpoint/2010/main" val="32604854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4" name="Google Shape;15;p2">
            <a:extLst>
              <a:ext uri="{FF2B5EF4-FFF2-40B4-BE49-F238E27FC236}">
                <a16:creationId xmlns:a16="http://schemas.microsoft.com/office/drawing/2014/main" id="{82039672-4EF3-9550-D512-8B4EC1115ECE}"/>
              </a:ext>
            </a:extLst>
          </p:cNvPr>
          <p:cNvSpPr/>
          <p:nvPr/>
        </p:nvSpPr>
        <p:spPr>
          <a:xfrm>
            <a:off x="1" y="4876800"/>
            <a:ext cx="7245532" cy="1320907"/>
          </a:xfrm>
          <a:prstGeom prst="rect">
            <a:avLst/>
          </a:prstGeom>
          <a:solidFill>
            <a:srgbClr val="FFCB05">
              <a:alpha val="87451"/>
            </a:srgbClr>
          </a:solidFill>
          <a:ln>
            <a:noFill/>
          </a:ln>
        </p:spPr>
        <p:txBody>
          <a:bodyPr spcFirstLastPara="1" wrap="square" lIns="121900" tIns="121900" rIns="121900" bIns="121900" anchor="ctr" anchorCtr="0">
            <a:noAutofit/>
          </a:bodyPr>
          <a:lstStyle/>
          <a:p>
            <a:endParaRPr sz="1333"/>
          </a:p>
        </p:txBody>
      </p:sp>
      <p:sp>
        <p:nvSpPr>
          <p:cNvPr id="111" name="Google Shape;111;p25"/>
          <p:cNvSpPr txBox="1"/>
          <p:nvPr/>
        </p:nvSpPr>
        <p:spPr>
          <a:xfrm>
            <a:off x="226423" y="4931807"/>
            <a:ext cx="6908800" cy="1231066"/>
          </a:xfrm>
          <a:prstGeom prst="rect">
            <a:avLst/>
          </a:prstGeom>
          <a:noFill/>
          <a:ln>
            <a:noFill/>
          </a:ln>
          <a:effectLst>
            <a:outerShdw blurRad="50800" dist="38100" dir="2700000" algn="tl" rotWithShape="0">
              <a:prstClr val="black">
                <a:alpha val="40000"/>
              </a:prstClr>
            </a:outerShdw>
          </a:effectLst>
        </p:spPr>
        <p:txBody>
          <a:bodyPr spcFirstLastPara="1" wrap="square" lIns="121900" tIns="121900" rIns="121900" bIns="121900" anchor="t" anchorCtr="0">
            <a:spAutoFit/>
          </a:bodyPr>
          <a:lstStyle/>
          <a:p>
            <a:r>
              <a:rPr lang="en" sz="3200" b="1">
                <a:solidFill>
                  <a:schemeClr val="bg1"/>
                </a:solidFill>
                <a:latin typeface="Arial" panose="020B0604020202020204" pitchFamily="34" charset="0"/>
                <a:ea typeface="Hind"/>
                <a:cs typeface="Arial" panose="020B0604020202020204" pitchFamily="34" charset="0"/>
                <a:sym typeface="Hind"/>
              </a:rPr>
              <a:t>Making </a:t>
            </a:r>
            <a:r>
              <a:rPr lang="en" sz="3200" b="1">
                <a:solidFill>
                  <a:schemeClr val="bg1"/>
                </a:solidFill>
                <a:latin typeface="Arial Black" panose="020B0A04020102020204" pitchFamily="34" charset="0"/>
                <a:ea typeface="Hind"/>
                <a:cs typeface="Arial" panose="020B0604020202020204" pitchFamily="34" charset="0"/>
                <a:sym typeface="Hind"/>
              </a:rPr>
              <a:t>Maintenance</a:t>
            </a:r>
            <a:r>
              <a:rPr lang="en" sz="3200" b="1">
                <a:solidFill>
                  <a:schemeClr val="bg1"/>
                </a:solidFill>
                <a:latin typeface="Arial" panose="020B0604020202020204" pitchFamily="34" charset="0"/>
                <a:ea typeface="Hind"/>
                <a:cs typeface="Arial" panose="020B0604020202020204" pitchFamily="34" charset="0"/>
                <a:sym typeface="Hind"/>
              </a:rPr>
              <a:t> </a:t>
            </a:r>
            <a:r>
              <a:rPr lang="en" sz="3200" b="1">
                <a:solidFill>
                  <a:schemeClr val="bg1"/>
                </a:solidFill>
                <a:latin typeface="Arial Black" panose="020B0A04020102020204" pitchFamily="34" charset="0"/>
                <a:ea typeface="Hind"/>
                <a:cs typeface="Arial" panose="020B0604020202020204" pitchFamily="34" charset="0"/>
                <a:sym typeface="Hind"/>
              </a:rPr>
              <a:t>Safer</a:t>
            </a:r>
            <a:r>
              <a:rPr lang="en" sz="3200" b="1">
                <a:solidFill>
                  <a:schemeClr val="bg1"/>
                </a:solidFill>
                <a:latin typeface="Arial" panose="020B0604020202020204" pitchFamily="34" charset="0"/>
                <a:ea typeface="Hind"/>
                <a:cs typeface="Arial" panose="020B0604020202020204" pitchFamily="34" charset="0"/>
                <a:sym typeface="Hind"/>
              </a:rPr>
              <a:t>, </a:t>
            </a:r>
            <a:r>
              <a:rPr lang="en" sz="3200" b="1">
                <a:solidFill>
                  <a:schemeClr val="bg1"/>
                </a:solidFill>
                <a:latin typeface="Arial Black" panose="020B0A04020102020204" pitchFamily="34" charset="0"/>
                <a:ea typeface="Hind"/>
                <a:cs typeface="Arial" panose="020B0604020202020204" pitchFamily="34" charset="0"/>
                <a:sym typeface="Hind"/>
              </a:rPr>
              <a:t>Smarter</a:t>
            </a:r>
            <a:r>
              <a:rPr lang="en" sz="3200" b="1">
                <a:solidFill>
                  <a:schemeClr val="bg1"/>
                </a:solidFill>
                <a:latin typeface="Arial" panose="020B0604020202020204" pitchFamily="34" charset="0"/>
                <a:ea typeface="Hind"/>
                <a:cs typeface="Arial" panose="020B0604020202020204" pitchFamily="34" charset="0"/>
                <a:sym typeface="Hind"/>
              </a:rPr>
              <a:t>, and </a:t>
            </a:r>
            <a:r>
              <a:rPr lang="en" sz="3200" b="1">
                <a:solidFill>
                  <a:schemeClr val="bg1"/>
                </a:solidFill>
                <a:latin typeface="Arial Black" panose="020B0A04020102020204" pitchFamily="34" charset="0"/>
                <a:ea typeface="Hind"/>
                <a:cs typeface="Arial" panose="020B0604020202020204" pitchFamily="34" charset="0"/>
                <a:sym typeface="Hind"/>
              </a:rPr>
              <a:t>More Productive</a:t>
            </a:r>
            <a:endParaRPr sz="3200" b="1">
              <a:solidFill>
                <a:schemeClr val="bg1"/>
              </a:solidFill>
              <a:latin typeface="Arial Black" panose="020B0A04020102020204" pitchFamily="34" charset="0"/>
              <a:ea typeface="Hind"/>
              <a:cs typeface="Arial" panose="020B0604020202020204" pitchFamily="34" charset="0"/>
              <a:sym typeface="Hind"/>
            </a:endParaRPr>
          </a:p>
        </p:txBody>
      </p:sp>
      <p:pic>
        <p:nvPicPr>
          <p:cNvPr id="2" name="Picture 1">
            <a:extLst>
              <a:ext uri="{FF2B5EF4-FFF2-40B4-BE49-F238E27FC236}">
                <a16:creationId xmlns:a16="http://schemas.microsoft.com/office/drawing/2014/main" id="{A3D544C0-8351-F5F9-2A6E-21C61E8477A7}"/>
              </a:ext>
            </a:extLst>
          </p:cNvPr>
          <p:cNvPicPr>
            <a:picLocks noChangeAspect="1"/>
          </p:cNvPicPr>
          <p:nvPr/>
        </p:nvPicPr>
        <p:blipFill>
          <a:blip r:embed="rId3"/>
          <a:stretch>
            <a:fillRect/>
          </a:stretch>
        </p:blipFill>
        <p:spPr>
          <a:xfrm>
            <a:off x="0" y="1"/>
            <a:ext cx="12191998" cy="6858000"/>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2" name="TextBox 1">
            <a:extLst>
              <a:ext uri="{FF2B5EF4-FFF2-40B4-BE49-F238E27FC236}">
                <a16:creationId xmlns:a16="http://schemas.microsoft.com/office/drawing/2014/main" id="{6E4D7E39-05CF-703A-CEAB-784DBC33111C}"/>
              </a:ext>
            </a:extLst>
          </p:cNvPr>
          <p:cNvSpPr txBox="1"/>
          <p:nvPr/>
        </p:nvSpPr>
        <p:spPr>
          <a:xfrm>
            <a:off x="1" y="4594605"/>
            <a:ext cx="11798300" cy="1337161"/>
          </a:xfrm>
          <a:prstGeom prst="rect">
            <a:avLst/>
          </a:prstGeom>
          <a:noFill/>
        </p:spPr>
        <p:txBody>
          <a:bodyPr wrap="square" rtlCol="0">
            <a:spAutoFit/>
          </a:bodyPr>
          <a:lstStyle/>
          <a:p>
            <a:pPr algn="ctr"/>
            <a:r>
              <a:rPr lang="en-US" sz="4267" baseline="30000">
                <a:solidFill>
                  <a:srgbClr val="000000"/>
                </a:solidFill>
                <a:latin typeface="Arial" panose="020B0604020202020204" pitchFamily="34" charset="0"/>
              </a:rPr>
              <a:t>The </a:t>
            </a:r>
            <a:r>
              <a:rPr lang="en-US" sz="4267" baseline="30000">
                <a:solidFill>
                  <a:srgbClr val="FFCB05"/>
                </a:solidFill>
                <a:latin typeface="Arial Black" panose="020B0A04020102020204" pitchFamily="34" charset="0"/>
              </a:rPr>
              <a:t>cost</a:t>
            </a:r>
            <a:r>
              <a:rPr lang="en-US" sz="4267" baseline="30000">
                <a:solidFill>
                  <a:srgbClr val="000000"/>
                </a:solidFill>
                <a:latin typeface="Arial Black" panose="020B0A04020102020204" pitchFamily="34" charset="0"/>
              </a:rPr>
              <a:t> </a:t>
            </a:r>
            <a:r>
              <a:rPr lang="en-US" sz="4267" baseline="30000">
                <a:solidFill>
                  <a:srgbClr val="000000"/>
                </a:solidFill>
                <a:latin typeface="Arial" panose="020B0604020202020204" pitchFamily="34" charset="0"/>
              </a:rPr>
              <a:t>of these </a:t>
            </a:r>
            <a:r>
              <a:rPr lang="en-US" sz="4267" baseline="30000">
                <a:solidFill>
                  <a:srgbClr val="FFCB05"/>
                </a:solidFill>
                <a:latin typeface="Arial Black" panose="020B0A04020102020204" pitchFamily="34" charset="0"/>
              </a:rPr>
              <a:t>preventable incidents</a:t>
            </a:r>
            <a:r>
              <a:rPr lang="en-US" sz="4267" baseline="30000">
                <a:solidFill>
                  <a:srgbClr val="FFCB05"/>
                </a:solidFill>
                <a:latin typeface="Arial" panose="020B0604020202020204" pitchFamily="34" charset="0"/>
              </a:rPr>
              <a:t> </a:t>
            </a:r>
            <a:r>
              <a:rPr lang="en-US" sz="4267" baseline="30000">
                <a:solidFill>
                  <a:srgbClr val="000000"/>
                </a:solidFill>
                <a:latin typeface="Arial" panose="020B0604020202020204" pitchFamily="34" charset="0"/>
              </a:rPr>
              <a:t>can cost</a:t>
            </a:r>
            <a:r>
              <a:rPr lang="en-US" sz="4267" baseline="30000">
                <a:solidFill>
                  <a:srgbClr val="000000"/>
                </a:solidFill>
                <a:latin typeface="Arial Black" panose="020B0A04020102020204" pitchFamily="34" charset="0"/>
              </a:rPr>
              <a:t> </a:t>
            </a:r>
          </a:p>
          <a:p>
            <a:pPr algn="ctr"/>
            <a:r>
              <a:rPr lang="en-US" sz="4267" baseline="30000">
                <a:solidFill>
                  <a:srgbClr val="FFCB05"/>
                </a:solidFill>
                <a:latin typeface="Arial Black" panose="020B0A04020102020204" pitchFamily="34" charset="0"/>
              </a:rPr>
              <a:t>$50,000 - $10 Million+ </a:t>
            </a:r>
          </a:p>
          <a:p>
            <a:endParaRPr lang="en-US" sz="2400"/>
          </a:p>
        </p:txBody>
      </p:sp>
      <p:sp>
        <p:nvSpPr>
          <p:cNvPr id="3" name="TextBox 2">
            <a:extLst>
              <a:ext uri="{FF2B5EF4-FFF2-40B4-BE49-F238E27FC236}">
                <a16:creationId xmlns:a16="http://schemas.microsoft.com/office/drawing/2014/main" id="{E3E91F8C-411A-8843-02FB-B8BC3035D4FB}"/>
              </a:ext>
            </a:extLst>
          </p:cNvPr>
          <p:cNvSpPr txBox="1"/>
          <p:nvPr/>
        </p:nvSpPr>
        <p:spPr>
          <a:xfrm>
            <a:off x="363056" y="1418418"/>
            <a:ext cx="2386349" cy="1815882"/>
          </a:xfrm>
          <a:prstGeom prst="rect">
            <a:avLst/>
          </a:prstGeom>
          <a:noFill/>
        </p:spPr>
        <p:txBody>
          <a:bodyPr wrap="square" rtlCol="0">
            <a:spAutoFit/>
          </a:bodyPr>
          <a:lstStyle/>
          <a:p>
            <a:pPr algn="ctr"/>
            <a:r>
              <a:rPr lang="en-US" sz="6400">
                <a:solidFill>
                  <a:srgbClr val="FFCB05"/>
                </a:solidFill>
                <a:latin typeface="Arial Black" panose="020B0A04020102020204" pitchFamily="34" charset="0"/>
                <a:cs typeface="Arial" panose="020B0604020202020204" pitchFamily="34" charset="0"/>
              </a:rPr>
              <a:t>95%</a:t>
            </a:r>
          </a:p>
          <a:p>
            <a:pPr algn="ctr"/>
            <a:r>
              <a:rPr lang="en-US" sz="2400">
                <a:cs typeface="Arial" panose="020B0604020202020204" pitchFamily="34" charset="0"/>
              </a:rPr>
              <a:t>Of near misses are unreported</a:t>
            </a:r>
          </a:p>
        </p:txBody>
      </p:sp>
      <p:cxnSp>
        <p:nvCxnSpPr>
          <p:cNvPr id="8" name="Straight Connector 7">
            <a:extLst>
              <a:ext uri="{FF2B5EF4-FFF2-40B4-BE49-F238E27FC236}">
                <a16:creationId xmlns:a16="http://schemas.microsoft.com/office/drawing/2014/main" id="{5BE3F064-489C-59E8-E02E-AED6D9C9643D}"/>
              </a:ext>
            </a:extLst>
          </p:cNvPr>
          <p:cNvCxnSpPr>
            <a:cxnSpLocks/>
          </p:cNvCxnSpPr>
          <p:nvPr/>
        </p:nvCxnSpPr>
        <p:spPr>
          <a:xfrm>
            <a:off x="3198267" y="865317"/>
            <a:ext cx="0" cy="2863849"/>
          </a:xfrm>
          <a:prstGeom prst="line">
            <a:avLst/>
          </a:prstGeom>
        </p:spPr>
        <p:style>
          <a:lnRef idx="1">
            <a:schemeClr val="accent3"/>
          </a:lnRef>
          <a:fillRef idx="0">
            <a:schemeClr val="accent3"/>
          </a:fillRef>
          <a:effectRef idx="0">
            <a:schemeClr val="accent3"/>
          </a:effectRef>
          <a:fontRef idx="minor">
            <a:schemeClr val="tx1"/>
          </a:fontRef>
        </p:style>
      </p:cxnSp>
      <p:cxnSp>
        <p:nvCxnSpPr>
          <p:cNvPr id="9" name="Straight Connector 8">
            <a:extLst>
              <a:ext uri="{FF2B5EF4-FFF2-40B4-BE49-F238E27FC236}">
                <a16:creationId xmlns:a16="http://schemas.microsoft.com/office/drawing/2014/main" id="{82F62D2C-EBC0-71A5-C6F8-9077F2245A28}"/>
              </a:ext>
            </a:extLst>
          </p:cNvPr>
          <p:cNvCxnSpPr>
            <a:cxnSpLocks/>
          </p:cNvCxnSpPr>
          <p:nvPr/>
        </p:nvCxnSpPr>
        <p:spPr>
          <a:xfrm>
            <a:off x="8425941" y="912158"/>
            <a:ext cx="0" cy="2798231"/>
          </a:xfrm>
          <a:prstGeom prst="line">
            <a:avLst/>
          </a:prstGeom>
        </p:spPr>
        <p:style>
          <a:lnRef idx="1">
            <a:schemeClr val="accent3"/>
          </a:lnRef>
          <a:fillRef idx="0">
            <a:schemeClr val="accent3"/>
          </a:fillRef>
          <a:effectRef idx="0">
            <a:schemeClr val="accent3"/>
          </a:effectRef>
          <a:fontRef idx="minor">
            <a:schemeClr val="tx1"/>
          </a:fontRef>
        </p:style>
      </p:cxnSp>
      <p:sp>
        <p:nvSpPr>
          <p:cNvPr id="12" name="TextBox 11">
            <a:extLst>
              <a:ext uri="{FF2B5EF4-FFF2-40B4-BE49-F238E27FC236}">
                <a16:creationId xmlns:a16="http://schemas.microsoft.com/office/drawing/2014/main" id="{0037631E-D27F-1C34-67CF-42C0B651BF42}"/>
              </a:ext>
            </a:extLst>
          </p:cNvPr>
          <p:cNvSpPr txBox="1"/>
          <p:nvPr/>
        </p:nvSpPr>
        <p:spPr>
          <a:xfrm>
            <a:off x="8147269" y="977574"/>
            <a:ext cx="4155863" cy="2636747"/>
          </a:xfrm>
          <a:prstGeom prst="rect">
            <a:avLst/>
          </a:prstGeom>
          <a:noFill/>
        </p:spPr>
        <p:txBody>
          <a:bodyPr wrap="square" rtlCol="0">
            <a:spAutoFit/>
          </a:bodyPr>
          <a:lstStyle/>
          <a:p>
            <a:pPr algn="ctr"/>
            <a:r>
              <a:rPr lang="en-US" sz="2667">
                <a:solidFill>
                  <a:srgbClr val="FFCB05"/>
                </a:solidFill>
                <a:latin typeface="Arial Black" panose="020B0A04020102020204" pitchFamily="34" charset="0"/>
                <a:cs typeface="Arial" panose="020B0604020202020204" pitchFamily="34" charset="0"/>
              </a:rPr>
              <a:t>Human Error </a:t>
            </a:r>
          </a:p>
          <a:p>
            <a:pPr algn="ctr"/>
            <a:r>
              <a:rPr lang="en-US" sz="2667">
                <a:cs typeface="Arial" panose="020B0604020202020204" pitchFamily="34" charset="0"/>
              </a:rPr>
              <a:t>is the</a:t>
            </a:r>
          </a:p>
          <a:p>
            <a:pPr algn="ctr"/>
            <a:r>
              <a:rPr lang="en-US" sz="6400">
                <a:solidFill>
                  <a:srgbClr val="FFCB05"/>
                </a:solidFill>
                <a:latin typeface="Arial Black" panose="020B0A04020102020204" pitchFamily="34" charset="0"/>
                <a:cs typeface="Arial" panose="020B0604020202020204" pitchFamily="34" charset="0"/>
              </a:rPr>
              <a:t>#3</a:t>
            </a:r>
          </a:p>
          <a:p>
            <a:pPr algn="ctr"/>
            <a:r>
              <a:rPr lang="en-US" sz="2400">
                <a:cs typeface="Arial" panose="020B0604020202020204" pitchFamily="34" charset="0"/>
              </a:rPr>
              <a:t>Cause of </a:t>
            </a:r>
          </a:p>
          <a:p>
            <a:pPr algn="ctr"/>
            <a:r>
              <a:rPr lang="en-US" sz="2400">
                <a:cs typeface="Arial" panose="020B0604020202020204" pitchFamily="34" charset="0"/>
              </a:rPr>
              <a:t>Workplace Death</a:t>
            </a:r>
          </a:p>
        </p:txBody>
      </p:sp>
      <p:sp>
        <p:nvSpPr>
          <p:cNvPr id="13" name="TextBox 12">
            <a:extLst>
              <a:ext uri="{FF2B5EF4-FFF2-40B4-BE49-F238E27FC236}">
                <a16:creationId xmlns:a16="http://schemas.microsoft.com/office/drawing/2014/main" id="{21633D15-0130-1D88-5B03-5DD306D482B6}"/>
              </a:ext>
            </a:extLst>
          </p:cNvPr>
          <p:cNvSpPr txBox="1"/>
          <p:nvPr/>
        </p:nvSpPr>
        <p:spPr>
          <a:xfrm>
            <a:off x="3595215" y="2134760"/>
            <a:ext cx="4433779" cy="1651671"/>
          </a:xfrm>
          <a:prstGeom prst="rect">
            <a:avLst/>
          </a:prstGeom>
          <a:noFill/>
        </p:spPr>
        <p:txBody>
          <a:bodyPr wrap="square" rtlCol="0">
            <a:spAutoFit/>
          </a:bodyPr>
          <a:lstStyle/>
          <a:p>
            <a:pPr algn="ctr"/>
            <a:r>
              <a:rPr lang="en-US" sz="2667">
                <a:cs typeface="Arial" panose="020B0604020202020204" pitchFamily="34" charset="0"/>
              </a:rPr>
              <a:t>Over  </a:t>
            </a:r>
            <a:r>
              <a:rPr lang="en-US" sz="5333">
                <a:solidFill>
                  <a:srgbClr val="FFCB05"/>
                </a:solidFill>
                <a:latin typeface="Arial Black" panose="020B0A04020102020204" pitchFamily="34" charset="0"/>
                <a:cs typeface="Arial" panose="020B0604020202020204" pitchFamily="34" charset="0"/>
              </a:rPr>
              <a:t>80%</a:t>
            </a:r>
          </a:p>
          <a:p>
            <a:pPr algn="ctr"/>
            <a:r>
              <a:rPr lang="en-US" sz="2400">
                <a:latin typeface="Arial" panose="020B0604020202020204" pitchFamily="34" charset="0"/>
                <a:cs typeface="Arial" panose="020B0604020202020204" pitchFamily="34" charset="0"/>
              </a:rPr>
              <a:t>Of workers confirmed that they had been shocked on the job</a:t>
            </a:r>
            <a:endParaRPr lang="en-US" sz="2400">
              <a:cs typeface="Arial" panose="020B0604020202020204" pitchFamily="34" charset="0"/>
            </a:endParaRPr>
          </a:p>
        </p:txBody>
      </p:sp>
      <p:pic>
        <p:nvPicPr>
          <p:cNvPr id="15" name="Picture 14" descr="A yellow triangle sign with a lightning bolt in the middle&#10;&#10;Description automatically generated">
            <a:extLst>
              <a:ext uri="{FF2B5EF4-FFF2-40B4-BE49-F238E27FC236}">
                <a16:creationId xmlns:a16="http://schemas.microsoft.com/office/drawing/2014/main" id="{4D83E81A-721B-228D-8F94-8785F9521855}"/>
              </a:ext>
            </a:extLst>
          </p:cNvPr>
          <p:cNvPicPr>
            <a:picLocks noChangeAspect="1"/>
          </p:cNvPicPr>
          <p:nvPr/>
        </p:nvPicPr>
        <p:blipFill>
          <a:blip r:embed="rId3"/>
          <a:stretch>
            <a:fillRect/>
          </a:stretch>
        </p:blipFill>
        <p:spPr>
          <a:xfrm>
            <a:off x="5126771" y="865316"/>
            <a:ext cx="1370667" cy="1214019"/>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390200" y="247611"/>
            <a:ext cx="11290897" cy="954067"/>
          </a:xfrm>
          <a:prstGeom prst="rect">
            <a:avLst/>
          </a:prstGeom>
          <a:noFill/>
          <a:ln>
            <a:noFill/>
          </a:ln>
        </p:spPr>
        <p:txBody>
          <a:bodyPr spcFirstLastPara="1" wrap="square" lIns="121900" tIns="121900" rIns="121900" bIns="121900" anchor="t" anchorCtr="0">
            <a:spAutoFit/>
          </a:bodyPr>
          <a:lstStyle/>
          <a:p>
            <a:pPr>
              <a:lnSpc>
                <a:spcPct val="115000"/>
              </a:lnSpc>
            </a:pPr>
            <a:r>
              <a:rPr lang="en" sz="4000" b="1">
                <a:solidFill>
                  <a:srgbClr val="202124"/>
                </a:solidFill>
                <a:highlight>
                  <a:schemeClr val="lt1"/>
                </a:highlight>
                <a:latin typeface="Arial Black" panose="020B0A04020102020204" pitchFamily="34" charset="0"/>
                <a:ea typeface="Hind"/>
                <a:cs typeface="Hind"/>
                <a:sym typeface="Hind"/>
              </a:rPr>
              <a:t>The Solution to </a:t>
            </a:r>
            <a:r>
              <a:rPr lang="en" sz="4000" b="1">
                <a:solidFill>
                  <a:srgbClr val="FFCB05"/>
                </a:solidFill>
                <a:highlight>
                  <a:schemeClr val="lt1"/>
                </a:highlight>
                <a:latin typeface="Arial Black" panose="020B0A04020102020204" pitchFamily="34" charset="0"/>
                <a:ea typeface="Hind"/>
                <a:cs typeface="Hind"/>
                <a:sym typeface="Hind"/>
              </a:rPr>
              <a:t>Human Error</a:t>
            </a:r>
            <a:endParaRPr sz="4000" b="1">
              <a:solidFill>
                <a:srgbClr val="FFCB05"/>
              </a:solidFill>
              <a:latin typeface="Arial Black" panose="020B0A04020102020204" pitchFamily="34" charset="0"/>
              <a:ea typeface="Hind"/>
              <a:cs typeface="Hind"/>
              <a:sym typeface="Hind"/>
            </a:endParaRPr>
          </a:p>
        </p:txBody>
      </p:sp>
      <p:pic>
        <p:nvPicPr>
          <p:cNvPr id="243" name="Google Shape;243;p43"/>
          <p:cNvPicPr preferRelativeResize="0"/>
          <p:nvPr/>
        </p:nvPicPr>
        <p:blipFill rotWithShape="1">
          <a:blip r:embed="rId3">
            <a:alphaModFix/>
          </a:blip>
          <a:srcRect l="573" r="563"/>
          <a:stretch/>
        </p:blipFill>
        <p:spPr>
          <a:xfrm>
            <a:off x="6100407" y="2036065"/>
            <a:ext cx="2984197" cy="2696103"/>
          </a:xfrm>
          <a:prstGeom prst="rect">
            <a:avLst/>
          </a:prstGeom>
          <a:noFill/>
          <a:ln>
            <a:noFill/>
          </a:ln>
          <a:effectLst/>
        </p:spPr>
      </p:pic>
      <p:sp>
        <p:nvSpPr>
          <p:cNvPr id="2" name="TextBox 1">
            <a:extLst>
              <a:ext uri="{FF2B5EF4-FFF2-40B4-BE49-F238E27FC236}">
                <a16:creationId xmlns:a16="http://schemas.microsoft.com/office/drawing/2014/main" id="{CC5A050D-A5F0-9F08-6438-E8EB4C35C416}"/>
              </a:ext>
            </a:extLst>
          </p:cNvPr>
          <p:cNvSpPr txBox="1"/>
          <p:nvPr/>
        </p:nvSpPr>
        <p:spPr>
          <a:xfrm>
            <a:off x="1517876" y="1480701"/>
            <a:ext cx="3518264" cy="1569660"/>
          </a:xfrm>
          <a:prstGeom prst="rect">
            <a:avLst/>
          </a:prstGeom>
          <a:noFill/>
        </p:spPr>
        <p:txBody>
          <a:bodyPr wrap="square" rtlCol="0">
            <a:spAutoFit/>
          </a:bodyPr>
          <a:lstStyle/>
          <a:p>
            <a:r>
              <a:rPr lang="en-US" sz="2400" b="1"/>
              <a:t>Multi-Voltage: Enable users to calibrate warnings on the fly from 480V – 500kV</a:t>
            </a:r>
          </a:p>
        </p:txBody>
      </p:sp>
      <p:sp>
        <p:nvSpPr>
          <p:cNvPr id="3" name="TextBox 2">
            <a:extLst>
              <a:ext uri="{FF2B5EF4-FFF2-40B4-BE49-F238E27FC236}">
                <a16:creationId xmlns:a16="http://schemas.microsoft.com/office/drawing/2014/main" id="{08875930-8B46-56E2-4AAA-2CFA29F20964}"/>
              </a:ext>
            </a:extLst>
          </p:cNvPr>
          <p:cNvSpPr txBox="1"/>
          <p:nvPr/>
        </p:nvSpPr>
        <p:spPr>
          <a:xfrm>
            <a:off x="1517876" y="3655602"/>
            <a:ext cx="3518264" cy="1569660"/>
          </a:xfrm>
          <a:prstGeom prst="rect">
            <a:avLst/>
          </a:prstGeom>
          <a:noFill/>
        </p:spPr>
        <p:txBody>
          <a:bodyPr wrap="square" rtlCol="0">
            <a:spAutoFit/>
          </a:bodyPr>
          <a:lstStyle/>
          <a:p>
            <a:r>
              <a:rPr lang="en-US" sz="2400" b="1"/>
              <a:t>Mute: Silence alarms when workers acknowledge they are working energized</a:t>
            </a:r>
          </a:p>
        </p:txBody>
      </p:sp>
      <p:sp>
        <p:nvSpPr>
          <p:cNvPr id="4" name="TextBox 3">
            <a:extLst>
              <a:ext uri="{FF2B5EF4-FFF2-40B4-BE49-F238E27FC236}">
                <a16:creationId xmlns:a16="http://schemas.microsoft.com/office/drawing/2014/main" id="{55406ED1-C48A-9C82-8446-A86529B6032D}"/>
              </a:ext>
            </a:extLst>
          </p:cNvPr>
          <p:cNvSpPr txBox="1"/>
          <p:nvPr/>
        </p:nvSpPr>
        <p:spPr>
          <a:xfrm>
            <a:off x="1517876" y="5059110"/>
            <a:ext cx="3518264" cy="830997"/>
          </a:xfrm>
          <a:prstGeom prst="rect">
            <a:avLst/>
          </a:prstGeom>
          <a:noFill/>
        </p:spPr>
        <p:txBody>
          <a:bodyPr wrap="square" rtlCol="0">
            <a:spAutoFit/>
          </a:bodyPr>
          <a:lstStyle/>
          <a:p>
            <a:r>
              <a:rPr lang="en-US" sz="2400" b="1"/>
              <a:t>Compatibility:</a:t>
            </a:r>
          </a:p>
          <a:p>
            <a:r>
              <a:rPr lang="en-US" sz="2400" b="1"/>
              <a:t>iOS &amp; Android Capable</a:t>
            </a:r>
          </a:p>
        </p:txBody>
      </p:sp>
      <p:sp>
        <p:nvSpPr>
          <p:cNvPr id="6" name="TextBox 5">
            <a:extLst>
              <a:ext uri="{FF2B5EF4-FFF2-40B4-BE49-F238E27FC236}">
                <a16:creationId xmlns:a16="http://schemas.microsoft.com/office/drawing/2014/main" id="{774BB7FA-9953-EB56-BDB6-BB610339DF6C}"/>
              </a:ext>
            </a:extLst>
          </p:cNvPr>
          <p:cNvSpPr txBox="1"/>
          <p:nvPr/>
        </p:nvSpPr>
        <p:spPr>
          <a:xfrm>
            <a:off x="1535160" y="2813946"/>
            <a:ext cx="3518264" cy="461665"/>
          </a:xfrm>
          <a:prstGeom prst="rect">
            <a:avLst/>
          </a:prstGeom>
          <a:noFill/>
        </p:spPr>
        <p:txBody>
          <a:bodyPr wrap="square" rtlCol="0">
            <a:spAutoFit/>
          </a:bodyPr>
          <a:lstStyle/>
          <a:p>
            <a:r>
              <a:rPr lang="en-US" sz="2400" b="1"/>
              <a:t>Non-Conductive Material</a:t>
            </a:r>
            <a:endParaRPr lang="en-US" sz="2400"/>
          </a:p>
        </p:txBody>
      </p:sp>
      <p:pic>
        <p:nvPicPr>
          <p:cNvPr id="8" name="Picture 7" descr="A screen shot of a phone&#10;&#10;Description automatically generated">
            <a:extLst>
              <a:ext uri="{FF2B5EF4-FFF2-40B4-BE49-F238E27FC236}">
                <a16:creationId xmlns:a16="http://schemas.microsoft.com/office/drawing/2014/main" id="{2FDA1AB8-70D7-465F-2F3B-BC311997D1FF}"/>
              </a:ext>
            </a:extLst>
          </p:cNvPr>
          <p:cNvPicPr>
            <a:picLocks noChangeAspect="1"/>
          </p:cNvPicPr>
          <p:nvPr/>
        </p:nvPicPr>
        <p:blipFill>
          <a:blip r:embed="rId4"/>
          <a:stretch>
            <a:fillRect/>
          </a:stretch>
        </p:blipFill>
        <p:spPr>
          <a:xfrm>
            <a:off x="8979169" y="1186574"/>
            <a:ext cx="2392593" cy="4239036"/>
          </a:xfrm>
          <a:prstGeom prst="rect">
            <a:avLst/>
          </a:prstGeom>
        </p:spPr>
      </p:pic>
      <p:pic>
        <p:nvPicPr>
          <p:cNvPr id="10" name="Picture 9" descr="A yellow line art of a black background&#10;&#10;Description automatically generated with medium confidence">
            <a:extLst>
              <a:ext uri="{FF2B5EF4-FFF2-40B4-BE49-F238E27FC236}">
                <a16:creationId xmlns:a16="http://schemas.microsoft.com/office/drawing/2014/main" id="{E6183DD2-3714-4910-D370-E06B9DC9BCDA}"/>
              </a:ext>
            </a:extLst>
          </p:cNvPr>
          <p:cNvPicPr>
            <a:picLocks noChangeAspect="1"/>
          </p:cNvPicPr>
          <p:nvPr/>
        </p:nvPicPr>
        <p:blipFill rotWithShape="1">
          <a:blip r:embed="rId5"/>
          <a:srcRect r="76104" b="72235"/>
          <a:stretch/>
        </p:blipFill>
        <p:spPr>
          <a:xfrm>
            <a:off x="753866" y="1579217"/>
            <a:ext cx="728573" cy="733812"/>
          </a:xfrm>
          <a:prstGeom prst="rect">
            <a:avLst/>
          </a:prstGeom>
        </p:spPr>
      </p:pic>
      <p:pic>
        <p:nvPicPr>
          <p:cNvPr id="11" name="Picture 10" descr="A yellow line art of a black background&#10;&#10;Description automatically generated with medium confidence">
            <a:extLst>
              <a:ext uri="{FF2B5EF4-FFF2-40B4-BE49-F238E27FC236}">
                <a16:creationId xmlns:a16="http://schemas.microsoft.com/office/drawing/2014/main" id="{458A2DC6-3728-F8CD-3734-67DC0F59F0B3}"/>
              </a:ext>
            </a:extLst>
          </p:cNvPr>
          <p:cNvPicPr>
            <a:picLocks noChangeAspect="1"/>
          </p:cNvPicPr>
          <p:nvPr/>
        </p:nvPicPr>
        <p:blipFill rotWithShape="1">
          <a:blip r:embed="rId5"/>
          <a:srcRect t="38188" r="69758" b="34047"/>
          <a:stretch/>
        </p:blipFill>
        <p:spPr>
          <a:xfrm>
            <a:off x="844255" y="3847323"/>
            <a:ext cx="728573" cy="579828"/>
          </a:xfrm>
          <a:prstGeom prst="rect">
            <a:avLst/>
          </a:prstGeom>
        </p:spPr>
      </p:pic>
      <p:pic>
        <p:nvPicPr>
          <p:cNvPr id="12" name="Picture 11" descr="A yellow line art of a black background&#10;&#10;Description automatically generated with medium confidence">
            <a:extLst>
              <a:ext uri="{FF2B5EF4-FFF2-40B4-BE49-F238E27FC236}">
                <a16:creationId xmlns:a16="http://schemas.microsoft.com/office/drawing/2014/main" id="{818E2A81-C867-E474-2BF0-3470DD8493C1}"/>
              </a:ext>
            </a:extLst>
          </p:cNvPr>
          <p:cNvPicPr>
            <a:picLocks noChangeAspect="1"/>
          </p:cNvPicPr>
          <p:nvPr/>
        </p:nvPicPr>
        <p:blipFill rotWithShape="1">
          <a:blip r:embed="rId5"/>
          <a:srcRect t="68767" r="73601"/>
          <a:stretch/>
        </p:blipFill>
        <p:spPr>
          <a:xfrm>
            <a:off x="766625" y="4898587"/>
            <a:ext cx="741449" cy="760395"/>
          </a:xfrm>
          <a:prstGeom prst="rect">
            <a:avLst/>
          </a:prstGeom>
        </p:spPr>
      </p:pic>
      <p:pic>
        <p:nvPicPr>
          <p:cNvPr id="16" name="Picture 15" descr="A yellow line art of icons&#10;&#10;Description automatically generated with medium confidence">
            <a:extLst>
              <a:ext uri="{FF2B5EF4-FFF2-40B4-BE49-F238E27FC236}">
                <a16:creationId xmlns:a16="http://schemas.microsoft.com/office/drawing/2014/main" id="{564D7F65-B51D-33B4-DC3A-94B9E2CB090B}"/>
              </a:ext>
            </a:extLst>
          </p:cNvPr>
          <p:cNvPicPr>
            <a:picLocks noChangeAspect="1"/>
          </p:cNvPicPr>
          <p:nvPr/>
        </p:nvPicPr>
        <p:blipFill rotWithShape="1">
          <a:blip r:embed="rId6"/>
          <a:srcRect l="30407" t="38188" r="49367" b="36357"/>
          <a:stretch/>
        </p:blipFill>
        <p:spPr>
          <a:xfrm>
            <a:off x="803065" y="2645986"/>
            <a:ext cx="668572" cy="729383"/>
          </a:xfrm>
          <a:prstGeom prst="rect">
            <a:avLst/>
          </a:prstGeom>
        </p:spPr>
      </p:pic>
      <p:cxnSp>
        <p:nvCxnSpPr>
          <p:cNvPr id="17" name="Connector: Elbow 16">
            <a:extLst>
              <a:ext uri="{FF2B5EF4-FFF2-40B4-BE49-F238E27FC236}">
                <a16:creationId xmlns:a16="http://schemas.microsoft.com/office/drawing/2014/main" id="{0E40DC6E-AC4E-C144-8BF0-BCE7AF9EC229}"/>
              </a:ext>
            </a:extLst>
          </p:cNvPr>
          <p:cNvCxnSpPr>
            <a:cxnSpLocks/>
            <a:endCxn id="243" idx="0"/>
          </p:cNvCxnSpPr>
          <p:nvPr/>
        </p:nvCxnSpPr>
        <p:spPr>
          <a:xfrm>
            <a:off x="4888255" y="1748509"/>
            <a:ext cx="2704251" cy="287556"/>
          </a:xfrm>
          <a:prstGeom prst="bentConnector2">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8BEEEBDF-2F64-1C99-83B4-CC5C23A4E8AB}"/>
              </a:ext>
            </a:extLst>
          </p:cNvPr>
          <p:cNvCxnSpPr>
            <a:cxnSpLocks/>
          </p:cNvCxnSpPr>
          <p:nvPr/>
        </p:nvCxnSpPr>
        <p:spPr>
          <a:xfrm flipV="1">
            <a:off x="4462873" y="4821937"/>
            <a:ext cx="3129632" cy="760393"/>
          </a:xfrm>
          <a:prstGeom prst="bentConnector3">
            <a:avLst>
              <a:gd name="adj1" fmla="val 100319"/>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FDA3360-CF6C-BB66-51D0-78776BDB4CE1}"/>
              </a:ext>
            </a:extLst>
          </p:cNvPr>
          <p:cNvCxnSpPr>
            <a:cxnSpLocks/>
          </p:cNvCxnSpPr>
          <p:nvPr/>
        </p:nvCxnSpPr>
        <p:spPr>
          <a:xfrm>
            <a:off x="4521201" y="3019129"/>
            <a:ext cx="1765300"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1C8E274-5C3A-567E-9091-57FDE6818139}"/>
              </a:ext>
            </a:extLst>
          </p:cNvPr>
          <p:cNvCxnSpPr>
            <a:cxnSpLocks/>
          </p:cNvCxnSpPr>
          <p:nvPr/>
        </p:nvCxnSpPr>
        <p:spPr>
          <a:xfrm>
            <a:off x="4800601" y="3847323"/>
            <a:ext cx="1485900"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5" name="Picture 4" descr="A person in a safety vest squatting on the ground&#10;&#10;Description automatically generated">
            <a:extLst>
              <a:ext uri="{FF2B5EF4-FFF2-40B4-BE49-F238E27FC236}">
                <a16:creationId xmlns:a16="http://schemas.microsoft.com/office/drawing/2014/main" id="{3D5B6207-DDA4-BDF0-5DC4-E67A1A8AA49F}"/>
              </a:ext>
            </a:extLst>
          </p:cNvPr>
          <p:cNvPicPr>
            <a:picLocks noChangeAspect="1"/>
          </p:cNvPicPr>
          <p:nvPr/>
        </p:nvPicPr>
        <p:blipFill>
          <a:blip r:embed="rId3"/>
          <a:stretch>
            <a:fillRect/>
          </a:stretch>
        </p:blipFill>
        <p:spPr>
          <a:xfrm>
            <a:off x="0" y="0"/>
            <a:ext cx="12174523" cy="6858000"/>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1" name="Title 1">
            <a:extLst>
              <a:ext uri="{FF2B5EF4-FFF2-40B4-BE49-F238E27FC236}">
                <a16:creationId xmlns:a16="http://schemas.microsoft.com/office/drawing/2014/main" id="{9B0290E0-A968-67E2-DFFA-5463FFE58E0C}"/>
              </a:ext>
            </a:extLst>
          </p:cNvPr>
          <p:cNvSpPr>
            <a:spLocks noGrp="1"/>
          </p:cNvSpPr>
          <p:nvPr>
            <p:ph type="title"/>
          </p:nvPr>
        </p:nvSpPr>
        <p:spPr>
          <a:xfrm>
            <a:off x="343467" y="80602"/>
            <a:ext cx="11663789" cy="1346201"/>
          </a:xfrm>
        </p:spPr>
        <p:txBody>
          <a:bodyPr>
            <a:noAutofit/>
          </a:bodyPr>
          <a:lstStyle/>
          <a:p>
            <a:r>
              <a:rPr lang="en" sz="4000">
                <a:latin typeface="Arial Black" panose="020B0A04020102020204" pitchFamily="34" charset="0"/>
              </a:rPr>
              <a:t>Synergy of LOTO, PESDs, </a:t>
            </a:r>
            <a:br>
              <a:rPr lang="en" sz="4000">
                <a:latin typeface="Arial Black" panose="020B0A04020102020204" pitchFamily="34" charset="0"/>
              </a:rPr>
            </a:br>
            <a:r>
              <a:rPr lang="en" sz="4000">
                <a:latin typeface="Arial Black" panose="020B0A04020102020204" pitchFamily="34" charset="0"/>
              </a:rPr>
              <a:t>and </a:t>
            </a:r>
            <a:r>
              <a:rPr lang="en" sz="4000">
                <a:solidFill>
                  <a:srgbClr val="FFCB05"/>
                </a:solidFill>
                <a:latin typeface="Arial Black" panose="020B0A04020102020204" pitchFamily="34" charset="0"/>
              </a:rPr>
              <a:t>Proxxi Band</a:t>
            </a:r>
            <a:endParaRPr lang="en-US" sz="4000">
              <a:solidFill>
                <a:srgbClr val="FFCB05"/>
              </a:solidFill>
              <a:latin typeface="Arial Black" panose="020B0A04020102020204" pitchFamily="34" charset="0"/>
            </a:endParaRPr>
          </a:p>
        </p:txBody>
      </p:sp>
      <p:pic>
        <p:nvPicPr>
          <p:cNvPr id="18" name="Google Shape;243;p43">
            <a:extLst>
              <a:ext uri="{FF2B5EF4-FFF2-40B4-BE49-F238E27FC236}">
                <a16:creationId xmlns:a16="http://schemas.microsoft.com/office/drawing/2014/main" id="{5633EA07-1DCE-195C-2838-D081EE1668A1}"/>
              </a:ext>
            </a:extLst>
          </p:cNvPr>
          <p:cNvPicPr preferRelativeResize="0"/>
          <p:nvPr/>
        </p:nvPicPr>
        <p:blipFill rotWithShape="1">
          <a:blip r:embed="rId3">
            <a:alphaModFix/>
          </a:blip>
          <a:srcRect l="573" r="563"/>
          <a:stretch/>
        </p:blipFill>
        <p:spPr>
          <a:xfrm>
            <a:off x="10063253" y="358168"/>
            <a:ext cx="1785281" cy="1612931"/>
          </a:xfrm>
          <a:prstGeom prst="rect">
            <a:avLst/>
          </a:prstGeom>
          <a:noFill/>
          <a:ln>
            <a:noFill/>
          </a:ln>
          <a:effectLst/>
        </p:spPr>
      </p:pic>
      <p:sp>
        <p:nvSpPr>
          <p:cNvPr id="25" name="Google Shape;176;p33">
            <a:extLst>
              <a:ext uri="{FF2B5EF4-FFF2-40B4-BE49-F238E27FC236}">
                <a16:creationId xmlns:a16="http://schemas.microsoft.com/office/drawing/2014/main" id="{C69DE10D-1C78-454B-414E-D53A874CB166}"/>
              </a:ext>
            </a:extLst>
          </p:cNvPr>
          <p:cNvSpPr txBox="1">
            <a:spLocks/>
          </p:cNvSpPr>
          <p:nvPr/>
        </p:nvSpPr>
        <p:spPr>
          <a:xfrm>
            <a:off x="184744" y="1164694"/>
            <a:ext cx="8186456" cy="1269573"/>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a:lnSpc>
                <a:spcPct val="105000"/>
              </a:lnSpc>
              <a:spcBef>
                <a:spcPts val="1600"/>
              </a:spcBef>
              <a:buSzPts val="1400"/>
            </a:pPr>
            <a:r>
              <a:rPr lang="en-US" sz="1867" i="1"/>
              <a:t>Enhance LOTO procedures by verifying voltage absence with PESDs and monitoring voltage presence with the </a:t>
            </a:r>
            <a:r>
              <a:rPr lang="en-US" sz="1867" i="1" err="1"/>
              <a:t>Proxxi</a:t>
            </a:r>
            <a:r>
              <a:rPr lang="en-US" sz="1867" i="1"/>
              <a:t> Band.</a:t>
            </a:r>
            <a:r>
              <a:rPr lang="en-US" sz="1867"/>
              <a:t> </a:t>
            </a:r>
            <a:endParaRPr lang="en-US" sz="1600"/>
          </a:p>
        </p:txBody>
      </p:sp>
      <p:sp>
        <p:nvSpPr>
          <p:cNvPr id="2" name="Google Shape;176;p33">
            <a:extLst>
              <a:ext uri="{FF2B5EF4-FFF2-40B4-BE49-F238E27FC236}">
                <a16:creationId xmlns:a16="http://schemas.microsoft.com/office/drawing/2014/main" id="{0EDFA123-44F9-BFAF-4586-EA3FCE7B85D6}"/>
              </a:ext>
            </a:extLst>
          </p:cNvPr>
          <p:cNvSpPr txBox="1">
            <a:spLocks/>
          </p:cNvSpPr>
          <p:nvPr/>
        </p:nvSpPr>
        <p:spPr>
          <a:xfrm>
            <a:off x="343467" y="5058520"/>
            <a:ext cx="11234133" cy="1269573"/>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86262" algn="ctr">
              <a:lnSpc>
                <a:spcPct val="105000"/>
              </a:lnSpc>
              <a:spcBef>
                <a:spcPts val="1600"/>
              </a:spcBef>
              <a:buSzPts val="1400"/>
            </a:pPr>
            <a:r>
              <a:rPr lang="en-US" sz="1867"/>
              <a:t>Integrating these three steps creates a layered safety protocol that </a:t>
            </a:r>
            <a:r>
              <a:rPr lang="en-US" sz="1867">
                <a:solidFill>
                  <a:srgbClr val="FFCB05"/>
                </a:solidFill>
                <a:latin typeface="Arial Black" panose="020B0A04020102020204" pitchFamily="34" charset="0"/>
              </a:rPr>
              <a:t>enhances worker protection </a:t>
            </a:r>
            <a:r>
              <a:rPr lang="en-US" sz="1867"/>
              <a:t>and </a:t>
            </a:r>
            <a:r>
              <a:rPr lang="en-US" sz="1867">
                <a:solidFill>
                  <a:srgbClr val="FFCB05"/>
                </a:solidFill>
                <a:latin typeface="Arial Black" panose="020B0A04020102020204" pitchFamily="34" charset="0"/>
              </a:rPr>
              <a:t>compliance with OSHA, NFPA 70E, and CSA Z462 safety standards</a:t>
            </a:r>
            <a:r>
              <a:rPr lang="en-US" sz="1867">
                <a:solidFill>
                  <a:srgbClr val="FFCB05"/>
                </a:solidFill>
              </a:rPr>
              <a:t>. </a:t>
            </a:r>
            <a:endParaRPr lang="en-US" sz="1600">
              <a:solidFill>
                <a:srgbClr val="FFCB05"/>
              </a:solidFill>
            </a:endParaRPr>
          </a:p>
        </p:txBody>
      </p:sp>
      <p:pic>
        <p:nvPicPr>
          <p:cNvPr id="3" name="Picture 2">
            <a:extLst>
              <a:ext uri="{FF2B5EF4-FFF2-40B4-BE49-F238E27FC236}">
                <a16:creationId xmlns:a16="http://schemas.microsoft.com/office/drawing/2014/main" id="{3F3241C1-C5F2-5666-788B-34E9EC852880}"/>
              </a:ext>
            </a:extLst>
          </p:cNvPr>
          <p:cNvPicPr>
            <a:picLocks noChangeAspect="1"/>
          </p:cNvPicPr>
          <p:nvPr/>
        </p:nvPicPr>
        <p:blipFill>
          <a:blip r:embed="rId4">
            <a:extLst>
              <a:ext uri="{28A0092B-C50C-407E-A947-70E740481C1C}">
                <a14:useLocalDpi xmlns:a14="http://schemas.microsoft.com/office/drawing/2010/main" val="0"/>
              </a:ext>
            </a:extLst>
          </a:blip>
          <a:srcRect t="12412" b="12412"/>
          <a:stretch/>
        </p:blipFill>
        <p:spPr>
          <a:xfrm>
            <a:off x="8593880" y="202841"/>
            <a:ext cx="1568120" cy="1768257"/>
          </a:xfrm>
          <a:prstGeom prst="rect">
            <a:avLst/>
          </a:prstGeom>
        </p:spPr>
      </p:pic>
      <p:grpSp>
        <p:nvGrpSpPr>
          <p:cNvPr id="42" name="Group 41">
            <a:extLst>
              <a:ext uri="{FF2B5EF4-FFF2-40B4-BE49-F238E27FC236}">
                <a16:creationId xmlns:a16="http://schemas.microsoft.com/office/drawing/2014/main" id="{61C73616-1E85-AF3C-548F-EFF054D05B01}"/>
              </a:ext>
            </a:extLst>
          </p:cNvPr>
          <p:cNvGrpSpPr/>
          <p:nvPr/>
        </p:nvGrpSpPr>
        <p:grpSpPr>
          <a:xfrm>
            <a:off x="499200" y="2422470"/>
            <a:ext cx="11184000" cy="2806543"/>
            <a:chOff x="374400" y="1845652"/>
            <a:chExt cx="8388000" cy="2104907"/>
          </a:xfrm>
        </p:grpSpPr>
        <p:sp>
          <p:nvSpPr>
            <p:cNvPr id="21" name="Rectangle 20">
              <a:extLst>
                <a:ext uri="{FF2B5EF4-FFF2-40B4-BE49-F238E27FC236}">
                  <a16:creationId xmlns:a16="http://schemas.microsoft.com/office/drawing/2014/main" id="{DE233D13-D6A0-2E4F-37F1-DD036EB54284}"/>
                </a:ext>
              </a:extLst>
            </p:cNvPr>
            <p:cNvSpPr/>
            <p:nvPr/>
          </p:nvSpPr>
          <p:spPr>
            <a:xfrm>
              <a:off x="374400" y="1855488"/>
              <a:ext cx="2484000" cy="542375"/>
            </a:xfrm>
            <a:prstGeom prst="rect">
              <a:avLst/>
            </a:prstGeom>
            <a:solidFill>
              <a:srgbClr val="FFE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Isolate:</a:t>
              </a:r>
            </a:p>
            <a:p>
              <a:pPr algn="ctr"/>
              <a:r>
                <a:rPr lang="en-US" sz="2400">
                  <a:solidFill>
                    <a:schemeClr val="tx1"/>
                  </a:solidFill>
                </a:rPr>
                <a:t>LOTO</a:t>
              </a:r>
            </a:p>
          </p:txBody>
        </p:sp>
        <p:sp>
          <p:nvSpPr>
            <p:cNvPr id="27" name="Rectangle 26">
              <a:extLst>
                <a:ext uri="{FF2B5EF4-FFF2-40B4-BE49-F238E27FC236}">
                  <a16:creationId xmlns:a16="http://schemas.microsoft.com/office/drawing/2014/main" id="{BB0A792E-E867-43F7-663F-B120E64A64AE}"/>
                </a:ext>
              </a:extLst>
            </p:cNvPr>
            <p:cNvSpPr/>
            <p:nvPr/>
          </p:nvSpPr>
          <p:spPr>
            <a:xfrm>
              <a:off x="3330000" y="1855487"/>
              <a:ext cx="2484000" cy="542375"/>
            </a:xfrm>
            <a:prstGeom prst="rect">
              <a:avLst/>
            </a:prstGeom>
            <a:solidFill>
              <a:srgbClr val="FFDE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Enhanced Verification: </a:t>
              </a:r>
              <a:r>
                <a:rPr lang="en-US" sz="2400">
                  <a:solidFill>
                    <a:schemeClr val="tx1"/>
                  </a:solidFill>
                </a:rPr>
                <a:t>PESDs</a:t>
              </a:r>
            </a:p>
          </p:txBody>
        </p:sp>
        <p:sp>
          <p:nvSpPr>
            <p:cNvPr id="29" name="Rectangle 28">
              <a:extLst>
                <a:ext uri="{FF2B5EF4-FFF2-40B4-BE49-F238E27FC236}">
                  <a16:creationId xmlns:a16="http://schemas.microsoft.com/office/drawing/2014/main" id="{3A2945BB-5668-36F5-DBC2-3FAC93777D09}"/>
                </a:ext>
              </a:extLst>
            </p:cNvPr>
            <p:cNvSpPr/>
            <p:nvPr/>
          </p:nvSpPr>
          <p:spPr>
            <a:xfrm>
              <a:off x="6278400" y="1845652"/>
              <a:ext cx="2484000" cy="542375"/>
            </a:xfrm>
            <a:prstGeom prst="rect">
              <a:avLst/>
            </a:prstGeom>
            <a:solidFill>
              <a:srgbClr val="FFCB0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rPr>
                <a:t>Enhanced Monitoring:</a:t>
              </a:r>
            </a:p>
            <a:p>
              <a:pPr algn="ctr"/>
              <a:r>
                <a:rPr lang="en-US" sz="2400" err="1">
                  <a:solidFill>
                    <a:schemeClr val="tx1"/>
                  </a:solidFill>
                </a:rPr>
                <a:t>Proxxi</a:t>
              </a:r>
              <a:r>
                <a:rPr lang="en-US" sz="2400">
                  <a:solidFill>
                    <a:schemeClr val="tx1"/>
                  </a:solidFill>
                </a:rPr>
                <a:t> Band</a:t>
              </a:r>
            </a:p>
          </p:txBody>
        </p:sp>
        <p:cxnSp>
          <p:nvCxnSpPr>
            <p:cNvPr id="31" name="Straight Arrow Connector 30">
              <a:extLst>
                <a:ext uri="{FF2B5EF4-FFF2-40B4-BE49-F238E27FC236}">
                  <a16:creationId xmlns:a16="http://schemas.microsoft.com/office/drawing/2014/main" id="{7E93FB5D-6402-F798-DC1A-60692337DC4F}"/>
                </a:ext>
              </a:extLst>
            </p:cNvPr>
            <p:cNvCxnSpPr/>
            <p:nvPr/>
          </p:nvCxnSpPr>
          <p:spPr>
            <a:xfrm>
              <a:off x="2937600" y="2126674"/>
              <a:ext cx="324000"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63BE665-1768-6497-37AD-81B43FE7F738}"/>
                </a:ext>
              </a:extLst>
            </p:cNvPr>
            <p:cNvCxnSpPr/>
            <p:nvPr/>
          </p:nvCxnSpPr>
          <p:spPr>
            <a:xfrm>
              <a:off x="5890800" y="2126674"/>
              <a:ext cx="324000"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694250C-019A-1723-A794-73DA25CBD20C}"/>
                </a:ext>
              </a:extLst>
            </p:cNvPr>
            <p:cNvSpPr txBox="1"/>
            <p:nvPr/>
          </p:nvSpPr>
          <p:spPr>
            <a:xfrm>
              <a:off x="374400" y="2509134"/>
              <a:ext cx="2634000" cy="623248"/>
            </a:xfrm>
            <a:prstGeom prst="rect">
              <a:avLst/>
            </a:prstGeom>
            <a:noFill/>
          </p:spPr>
          <p:txBody>
            <a:bodyPr wrap="square" rtlCol="0">
              <a:spAutoFit/>
            </a:bodyPr>
            <a:lstStyle/>
            <a:p>
              <a:r>
                <a:rPr lang="en-US" sz="1600" b="1"/>
                <a:t>Purpose: </a:t>
              </a:r>
              <a:r>
                <a:rPr lang="en-US" sz="1600">
                  <a:solidFill>
                    <a:srgbClr val="000000"/>
                  </a:solidFill>
                  <a:latin typeface="Aptos" panose="020B0004020202020204" pitchFamily="34" charset="0"/>
                </a:rPr>
                <a:t>Physically isolate energy sources to prevent accidental energization. </a:t>
              </a:r>
              <a:endParaRPr lang="en-US" sz="1600"/>
            </a:p>
          </p:txBody>
        </p:sp>
        <p:sp>
          <p:nvSpPr>
            <p:cNvPr id="34" name="TextBox 33">
              <a:extLst>
                <a:ext uri="{FF2B5EF4-FFF2-40B4-BE49-F238E27FC236}">
                  <a16:creationId xmlns:a16="http://schemas.microsoft.com/office/drawing/2014/main" id="{E0D7A95A-B40D-37EB-ADE6-4009DA367E19}"/>
                </a:ext>
              </a:extLst>
            </p:cNvPr>
            <p:cNvSpPr txBox="1"/>
            <p:nvPr/>
          </p:nvSpPr>
          <p:spPr>
            <a:xfrm>
              <a:off x="374400" y="3194946"/>
              <a:ext cx="2634000" cy="623248"/>
            </a:xfrm>
            <a:prstGeom prst="rect">
              <a:avLst/>
            </a:prstGeom>
            <a:noFill/>
          </p:spPr>
          <p:txBody>
            <a:bodyPr wrap="square" rtlCol="0">
              <a:spAutoFit/>
            </a:bodyPr>
            <a:lstStyle/>
            <a:p>
              <a:r>
                <a:rPr lang="en-US" sz="1600" b="1">
                  <a:solidFill>
                    <a:srgbClr val="000000"/>
                  </a:solidFill>
                  <a:latin typeface="Aptos" panose="020B0004020202020204" pitchFamily="34" charset="0"/>
                </a:rPr>
                <a:t>Benefit: </a:t>
              </a:r>
              <a:r>
                <a:rPr lang="en-US" sz="1600">
                  <a:solidFill>
                    <a:srgbClr val="000000"/>
                  </a:solidFill>
                  <a:latin typeface="Aptos" panose="020B0004020202020204" pitchFamily="34" charset="0"/>
                </a:rPr>
                <a:t>Ensures equipment remains de-energized during maintenance and repair</a:t>
              </a:r>
              <a:endParaRPr lang="en-US" sz="1600"/>
            </a:p>
          </p:txBody>
        </p:sp>
        <p:sp>
          <p:nvSpPr>
            <p:cNvPr id="37" name="TextBox 36">
              <a:extLst>
                <a:ext uri="{FF2B5EF4-FFF2-40B4-BE49-F238E27FC236}">
                  <a16:creationId xmlns:a16="http://schemas.microsoft.com/office/drawing/2014/main" id="{B49108F6-0029-9345-DFC2-418726AB1040}"/>
                </a:ext>
              </a:extLst>
            </p:cNvPr>
            <p:cNvSpPr txBox="1"/>
            <p:nvPr/>
          </p:nvSpPr>
          <p:spPr>
            <a:xfrm>
              <a:off x="3330000" y="2496314"/>
              <a:ext cx="2484000" cy="438581"/>
            </a:xfrm>
            <a:prstGeom prst="rect">
              <a:avLst/>
            </a:prstGeom>
            <a:noFill/>
          </p:spPr>
          <p:txBody>
            <a:bodyPr wrap="square" rtlCol="0">
              <a:spAutoFit/>
            </a:bodyPr>
            <a:lstStyle/>
            <a:p>
              <a:r>
                <a:rPr lang="en-US" sz="1600" b="1"/>
                <a:t>Purpose: </a:t>
              </a:r>
              <a:r>
                <a:rPr lang="en-US" sz="1600">
                  <a:solidFill>
                    <a:srgbClr val="000000"/>
                  </a:solidFill>
                  <a:latin typeface="Aptos" panose="020B0004020202020204" pitchFamily="34" charset="0"/>
                </a:rPr>
                <a:t>Verify absence of voltage using PESDs at the point of work. </a:t>
              </a:r>
              <a:endParaRPr lang="en-US" sz="1600"/>
            </a:p>
          </p:txBody>
        </p:sp>
        <p:sp>
          <p:nvSpPr>
            <p:cNvPr id="38" name="TextBox 37">
              <a:extLst>
                <a:ext uri="{FF2B5EF4-FFF2-40B4-BE49-F238E27FC236}">
                  <a16:creationId xmlns:a16="http://schemas.microsoft.com/office/drawing/2014/main" id="{828B3D53-465C-1A72-8B0B-A6C33B030E11}"/>
                </a:ext>
              </a:extLst>
            </p:cNvPr>
            <p:cNvSpPr txBox="1"/>
            <p:nvPr/>
          </p:nvSpPr>
          <p:spPr>
            <a:xfrm>
              <a:off x="3330000" y="3182126"/>
              <a:ext cx="2696400" cy="438581"/>
            </a:xfrm>
            <a:prstGeom prst="rect">
              <a:avLst/>
            </a:prstGeom>
            <a:noFill/>
          </p:spPr>
          <p:txBody>
            <a:bodyPr wrap="square" rtlCol="0">
              <a:spAutoFit/>
            </a:bodyPr>
            <a:lstStyle/>
            <a:p>
              <a:r>
                <a:rPr lang="en-US" sz="1600" b="1">
                  <a:solidFill>
                    <a:srgbClr val="000000"/>
                  </a:solidFill>
                  <a:latin typeface="Aptos" panose="020B0004020202020204" pitchFamily="34" charset="0"/>
                </a:rPr>
                <a:t>Benefit: </a:t>
              </a:r>
              <a:r>
                <a:rPr lang="en-US" sz="1600">
                  <a:solidFill>
                    <a:srgbClr val="000000"/>
                  </a:solidFill>
                  <a:latin typeface="Aptos" panose="020B0004020202020204" pitchFamily="34" charset="0"/>
                </a:rPr>
                <a:t>Safely verify de-energization without exposure to live parts. </a:t>
              </a:r>
              <a:endParaRPr lang="en-US" sz="1600"/>
            </a:p>
          </p:txBody>
        </p:sp>
        <p:sp>
          <p:nvSpPr>
            <p:cNvPr id="40" name="TextBox 39">
              <a:extLst>
                <a:ext uri="{FF2B5EF4-FFF2-40B4-BE49-F238E27FC236}">
                  <a16:creationId xmlns:a16="http://schemas.microsoft.com/office/drawing/2014/main" id="{E487AA4D-B6DC-8377-FD0D-B78C8C6794E4}"/>
                </a:ext>
              </a:extLst>
            </p:cNvPr>
            <p:cNvSpPr txBox="1"/>
            <p:nvPr/>
          </p:nvSpPr>
          <p:spPr>
            <a:xfrm>
              <a:off x="6278400" y="2496314"/>
              <a:ext cx="2484000" cy="807914"/>
            </a:xfrm>
            <a:prstGeom prst="rect">
              <a:avLst/>
            </a:prstGeom>
            <a:noFill/>
          </p:spPr>
          <p:txBody>
            <a:bodyPr wrap="square" rtlCol="0">
              <a:spAutoFit/>
            </a:bodyPr>
            <a:lstStyle/>
            <a:p>
              <a:r>
                <a:rPr lang="en-US" sz="1600" b="1"/>
                <a:t>Purpose: </a:t>
              </a:r>
              <a:r>
                <a:rPr lang="en-US" sz="1600">
                  <a:solidFill>
                    <a:srgbClr val="000000"/>
                  </a:solidFill>
                  <a:latin typeface="Aptos" panose="020B0004020202020204" pitchFamily="34" charset="0"/>
                </a:rPr>
                <a:t>Provide real-time alerts if energized equipment is approached or unexpected voltage is detected. </a:t>
              </a:r>
              <a:endParaRPr lang="en-US" sz="1600"/>
            </a:p>
          </p:txBody>
        </p:sp>
        <p:sp>
          <p:nvSpPr>
            <p:cNvPr id="41" name="TextBox 40">
              <a:extLst>
                <a:ext uri="{FF2B5EF4-FFF2-40B4-BE49-F238E27FC236}">
                  <a16:creationId xmlns:a16="http://schemas.microsoft.com/office/drawing/2014/main" id="{0CA22FB2-DB21-A542-F6F7-74820C1DF2F5}"/>
                </a:ext>
              </a:extLst>
            </p:cNvPr>
            <p:cNvSpPr txBox="1"/>
            <p:nvPr/>
          </p:nvSpPr>
          <p:spPr>
            <a:xfrm>
              <a:off x="6278400" y="3327311"/>
              <a:ext cx="2484000" cy="623248"/>
            </a:xfrm>
            <a:prstGeom prst="rect">
              <a:avLst/>
            </a:prstGeom>
            <a:noFill/>
          </p:spPr>
          <p:txBody>
            <a:bodyPr wrap="square" rtlCol="0">
              <a:spAutoFit/>
            </a:bodyPr>
            <a:lstStyle/>
            <a:p>
              <a:r>
                <a:rPr lang="en-US" sz="1600" b="1">
                  <a:solidFill>
                    <a:srgbClr val="000000"/>
                  </a:solidFill>
                  <a:latin typeface="Aptos" panose="020B0004020202020204" pitchFamily="34" charset="0"/>
                </a:rPr>
                <a:t>Benefit: </a:t>
              </a:r>
              <a:r>
                <a:rPr lang="en-US" sz="1600">
                  <a:solidFill>
                    <a:srgbClr val="000000"/>
                  </a:solidFill>
                  <a:latin typeface="Aptos" panose="020B0004020202020204" pitchFamily="34" charset="0"/>
                </a:rPr>
                <a:t>Continuous monitoring for unforeseen electrical hazards during work activities. </a:t>
              </a:r>
              <a:endParaRPr lang="en-US" sz="1600"/>
            </a:p>
          </p:txBody>
        </p:sp>
      </p:grpSp>
    </p:spTree>
    <p:extLst>
      <p:ext uri="{BB962C8B-B14F-4D97-AF65-F5344CB8AC3E}">
        <p14:creationId xmlns:p14="http://schemas.microsoft.com/office/powerpoint/2010/main" val="208700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10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D7BBF-1D08-382A-0F5E-53BA58233F96}"/>
              </a:ext>
            </a:extLst>
          </p:cNvPr>
          <p:cNvSpPr>
            <a:spLocks noGrp="1"/>
          </p:cNvSpPr>
          <p:nvPr>
            <p:ph type="title"/>
          </p:nvPr>
        </p:nvSpPr>
        <p:spPr>
          <a:xfrm>
            <a:off x="601894" y="886755"/>
            <a:ext cx="5917442" cy="1009651"/>
          </a:xfrm>
        </p:spPr>
        <p:txBody>
          <a:bodyPr>
            <a:normAutofit fontScale="90000"/>
          </a:bodyPr>
          <a:lstStyle/>
          <a:p>
            <a:r>
              <a:rPr lang="en-US" sz="4000">
                <a:latin typeface="Arial Black" panose="020B0A04020102020204" pitchFamily="34" charset="0"/>
              </a:rPr>
              <a:t>Advantages</a:t>
            </a:r>
            <a:r>
              <a:rPr lang="en-US" sz="4000"/>
              <a:t> of </a:t>
            </a:r>
            <a:r>
              <a:rPr lang="en-US" sz="4000" err="1">
                <a:latin typeface="Arial Black" panose="020B0A04020102020204" pitchFamily="34" charset="0"/>
              </a:rPr>
              <a:t>GracePorts</a:t>
            </a:r>
            <a:r>
              <a:rPr lang="en-US" sz="4000"/>
              <a:t>®</a:t>
            </a:r>
            <a:endParaRPr lang="en-US" sz="4000">
              <a:latin typeface="Arial Black" panose="020B0A04020102020204" pitchFamily="34" charset="0"/>
            </a:endParaRPr>
          </a:p>
        </p:txBody>
      </p:sp>
      <p:sp>
        <p:nvSpPr>
          <p:cNvPr id="3" name="Content Placeholder 2">
            <a:extLst>
              <a:ext uri="{FF2B5EF4-FFF2-40B4-BE49-F238E27FC236}">
                <a16:creationId xmlns:a16="http://schemas.microsoft.com/office/drawing/2014/main" id="{BE42A891-3A97-CA65-FC46-80D6E180D6C3}"/>
              </a:ext>
            </a:extLst>
          </p:cNvPr>
          <p:cNvSpPr>
            <a:spLocks noGrp="1"/>
          </p:cNvSpPr>
          <p:nvPr>
            <p:ph idx="1"/>
          </p:nvPr>
        </p:nvSpPr>
        <p:spPr>
          <a:xfrm>
            <a:off x="148323" y="2296476"/>
            <a:ext cx="6442529" cy="4211686"/>
          </a:xfrm>
        </p:spPr>
        <p:txBody>
          <a:bodyPr>
            <a:normAutofit/>
          </a:bodyPr>
          <a:lstStyle/>
          <a:p>
            <a:pPr algn="l"/>
            <a:r>
              <a:rPr lang="en-US" sz="1800" b="1" i="0" u="none" strike="noStrike" baseline="30000">
                <a:solidFill>
                  <a:srgbClr val="000000"/>
                </a:solidFill>
                <a:latin typeface="Arial" panose="020B0604020202020204" pitchFamily="34" charset="0"/>
              </a:rPr>
              <a:t>Elimination: </a:t>
            </a:r>
            <a:r>
              <a:rPr lang="en-US" sz="1800" i="0" u="none" strike="noStrike" baseline="30000">
                <a:solidFill>
                  <a:srgbClr val="000000"/>
                </a:solidFill>
                <a:latin typeface="Arial" panose="020B0604020202020204" pitchFamily="34" charset="0"/>
              </a:rPr>
              <a:t>Reduce or eliminate incident energy exposure by keeping your enclosure door closed by installing our </a:t>
            </a:r>
            <a:r>
              <a:rPr lang="en-US" sz="1800" i="0" u="none" strike="noStrike" baseline="30000" err="1">
                <a:solidFill>
                  <a:srgbClr val="000000"/>
                </a:solidFill>
                <a:latin typeface="Arial" panose="020B0604020202020204" pitchFamily="34" charset="0"/>
              </a:rPr>
              <a:t>GracePort</a:t>
            </a:r>
            <a:r>
              <a:rPr lang="en-US" sz="1800" i="0" u="none" strike="noStrike" baseline="30000">
                <a:solidFill>
                  <a:srgbClr val="000000"/>
                </a:solidFill>
                <a:latin typeface="Arial" panose="020B0604020202020204" pitchFamily="34" charset="0"/>
              </a:rPr>
              <a:t> Panel Interface connector accessing connections on the inside of your control panels.</a:t>
            </a:r>
            <a:endParaRPr lang="en-US" sz="1800" b="1" i="0" u="none" strike="noStrike" baseline="30000">
              <a:solidFill>
                <a:srgbClr val="000000"/>
              </a:solidFill>
              <a:latin typeface="Arial" panose="020B0604020202020204" pitchFamily="34" charset="0"/>
            </a:endParaRPr>
          </a:p>
          <a:p>
            <a:pPr algn="l"/>
            <a:r>
              <a:rPr lang="en-US" sz="1800" b="1" i="0" u="none" strike="noStrike" baseline="30000">
                <a:solidFill>
                  <a:srgbClr val="000000"/>
                </a:solidFill>
                <a:latin typeface="Arial" panose="020B0604020202020204" pitchFamily="34" charset="0"/>
              </a:rPr>
              <a:t>Substitution: </a:t>
            </a:r>
            <a:r>
              <a:rPr lang="en-US" sz="1800" b="0" i="0" u="none" strike="noStrike" baseline="30000">
                <a:solidFill>
                  <a:srgbClr val="000000"/>
                </a:solidFill>
                <a:latin typeface="Arial" panose="020B0604020202020204" pitchFamily="34" charset="0"/>
              </a:rPr>
              <a:t>a programming task from outside the panel in a Normal operating condition.</a:t>
            </a:r>
            <a:endParaRPr lang="en-US" sz="1800" b="1" i="0" u="none" strike="noStrike" baseline="30000">
              <a:solidFill>
                <a:srgbClr val="000000"/>
              </a:solidFill>
              <a:latin typeface="Arial" panose="020B0604020202020204" pitchFamily="34" charset="0"/>
            </a:endParaRPr>
          </a:p>
          <a:p>
            <a:pPr algn="l"/>
            <a:r>
              <a:rPr lang="en-US" sz="1800" b="1" baseline="30000">
                <a:solidFill>
                  <a:srgbClr val="000000"/>
                </a:solidFill>
                <a:latin typeface="Arial" panose="020B0604020202020204" pitchFamily="34" charset="0"/>
              </a:rPr>
              <a:t>Engineering Controls: </a:t>
            </a:r>
            <a:r>
              <a:rPr lang="en-US" sz="1800" baseline="30000">
                <a:solidFill>
                  <a:srgbClr val="000000"/>
                </a:solidFill>
                <a:latin typeface="Arial" panose="020B0604020202020204" pitchFamily="34" charset="0"/>
              </a:rPr>
              <a:t> Easily access any connection inside of a PLC Control Cabinet thru closed doors. Keeping the harsh production floor environment from getting inside of your control equipment.</a:t>
            </a:r>
          </a:p>
          <a:p>
            <a:pPr algn="l"/>
            <a:endParaRPr lang="en-US" sz="1800" b="1" baseline="30000">
              <a:solidFill>
                <a:srgbClr val="000000"/>
              </a:solidFill>
              <a:latin typeface="Arial" panose="020B0604020202020204" pitchFamily="34" charset="0"/>
            </a:endParaRPr>
          </a:p>
          <a:p>
            <a:pPr marL="0" marR="1800" indent="0" algn="l" rtl="0">
              <a:buNone/>
            </a:pPr>
            <a:endParaRPr lang="en-US" sz="1800" b="0" i="0" u="none" strike="noStrike" baseline="30000">
              <a:solidFill>
                <a:srgbClr val="000000"/>
              </a:solidFill>
              <a:latin typeface="Arial" panose="020B0604020202020204" pitchFamily="34" charset="0"/>
            </a:endParaRPr>
          </a:p>
        </p:txBody>
      </p:sp>
      <p:pic>
        <p:nvPicPr>
          <p:cNvPr id="4" name="Content Placeholder 4" descr="Chart, funnel chart&#10;&#10;Description automatically generated">
            <a:extLst>
              <a:ext uri="{FF2B5EF4-FFF2-40B4-BE49-F238E27FC236}">
                <a16:creationId xmlns:a16="http://schemas.microsoft.com/office/drawing/2014/main" id="{EA307EDF-95D0-46F2-2855-35C63560C344}"/>
              </a:ext>
            </a:extLst>
          </p:cNvPr>
          <p:cNvPicPr>
            <a:picLocks noChangeAspect="1"/>
          </p:cNvPicPr>
          <p:nvPr/>
        </p:nvPicPr>
        <p:blipFill rotWithShape="1">
          <a:blip r:embed="rId3">
            <a:extLst>
              <a:ext uri="{28A0092B-C50C-407E-A947-70E740481C1C}">
                <a14:useLocalDpi xmlns:a14="http://schemas.microsoft.com/office/drawing/2010/main" val="0"/>
              </a:ext>
            </a:extLst>
          </a:blip>
          <a:srcRect l="49148" t="11329" r="7247" b="9946"/>
          <a:stretch/>
        </p:blipFill>
        <p:spPr>
          <a:xfrm>
            <a:off x="6755642" y="681037"/>
            <a:ext cx="5436358" cy="5563927"/>
          </a:xfrm>
          <a:prstGeom prst="rect">
            <a:avLst/>
          </a:prstGeom>
        </p:spPr>
      </p:pic>
      <p:sp>
        <p:nvSpPr>
          <p:cNvPr id="5" name="TextBox 4">
            <a:extLst>
              <a:ext uri="{FF2B5EF4-FFF2-40B4-BE49-F238E27FC236}">
                <a16:creationId xmlns:a16="http://schemas.microsoft.com/office/drawing/2014/main" id="{C1DAE6EF-726E-45C3-20F3-984264642DF8}"/>
              </a:ext>
            </a:extLst>
          </p:cNvPr>
          <p:cNvSpPr txBox="1"/>
          <p:nvPr/>
        </p:nvSpPr>
        <p:spPr>
          <a:xfrm>
            <a:off x="7311449" y="1015965"/>
            <a:ext cx="4880551" cy="461665"/>
          </a:xfrm>
          <a:prstGeom prst="rect">
            <a:avLst/>
          </a:prstGeom>
          <a:noFill/>
        </p:spPr>
        <p:txBody>
          <a:bodyPr wrap="square" rtlCol="0">
            <a:spAutoFit/>
          </a:bodyPr>
          <a:lstStyle/>
          <a:p>
            <a:pPr algn="ctr"/>
            <a:r>
              <a:rPr lang="en-US" sz="2400" b="1">
                <a:solidFill>
                  <a:schemeClr val="bg1"/>
                </a:solidFill>
              </a:rPr>
              <a:t>Elimination</a:t>
            </a:r>
          </a:p>
        </p:txBody>
      </p:sp>
      <p:sp>
        <p:nvSpPr>
          <p:cNvPr id="6" name="TextBox 5">
            <a:extLst>
              <a:ext uri="{FF2B5EF4-FFF2-40B4-BE49-F238E27FC236}">
                <a16:creationId xmlns:a16="http://schemas.microsoft.com/office/drawing/2014/main" id="{7DFB5165-4549-B98C-D264-60B48ECF4294}"/>
              </a:ext>
            </a:extLst>
          </p:cNvPr>
          <p:cNvSpPr txBox="1"/>
          <p:nvPr/>
        </p:nvSpPr>
        <p:spPr>
          <a:xfrm>
            <a:off x="7311449" y="1896406"/>
            <a:ext cx="4880551" cy="461665"/>
          </a:xfrm>
          <a:prstGeom prst="rect">
            <a:avLst/>
          </a:prstGeom>
          <a:noFill/>
        </p:spPr>
        <p:txBody>
          <a:bodyPr wrap="square" rtlCol="0">
            <a:spAutoFit/>
          </a:bodyPr>
          <a:lstStyle/>
          <a:p>
            <a:pPr algn="ctr"/>
            <a:r>
              <a:rPr lang="en-US" sz="2400" b="1">
                <a:solidFill>
                  <a:schemeClr val="bg1"/>
                </a:solidFill>
              </a:rPr>
              <a:t>Substitution</a:t>
            </a:r>
          </a:p>
        </p:txBody>
      </p:sp>
      <p:sp>
        <p:nvSpPr>
          <p:cNvPr id="7" name="TextBox 6">
            <a:extLst>
              <a:ext uri="{FF2B5EF4-FFF2-40B4-BE49-F238E27FC236}">
                <a16:creationId xmlns:a16="http://schemas.microsoft.com/office/drawing/2014/main" id="{362B17CA-8898-31FB-C54C-A645F7B944F1}"/>
              </a:ext>
            </a:extLst>
          </p:cNvPr>
          <p:cNvSpPr txBox="1"/>
          <p:nvPr/>
        </p:nvSpPr>
        <p:spPr>
          <a:xfrm>
            <a:off x="7325096" y="2739576"/>
            <a:ext cx="4880551" cy="461665"/>
          </a:xfrm>
          <a:prstGeom prst="rect">
            <a:avLst/>
          </a:prstGeom>
          <a:noFill/>
        </p:spPr>
        <p:txBody>
          <a:bodyPr wrap="square" rtlCol="0">
            <a:spAutoFit/>
          </a:bodyPr>
          <a:lstStyle/>
          <a:p>
            <a:pPr algn="ctr"/>
            <a:r>
              <a:rPr lang="en-US" sz="2400" b="1">
                <a:solidFill>
                  <a:schemeClr val="bg1"/>
                </a:solidFill>
              </a:rPr>
              <a:t>Engineering Controls</a:t>
            </a:r>
          </a:p>
        </p:txBody>
      </p:sp>
      <p:sp>
        <p:nvSpPr>
          <p:cNvPr id="8" name="TextBox 7">
            <a:extLst>
              <a:ext uri="{FF2B5EF4-FFF2-40B4-BE49-F238E27FC236}">
                <a16:creationId xmlns:a16="http://schemas.microsoft.com/office/drawing/2014/main" id="{F6BD3D93-FC2B-F3FD-159E-64E81E397A19}"/>
              </a:ext>
            </a:extLst>
          </p:cNvPr>
          <p:cNvSpPr txBox="1"/>
          <p:nvPr/>
        </p:nvSpPr>
        <p:spPr>
          <a:xfrm>
            <a:off x="7325096" y="4153554"/>
            <a:ext cx="4880551" cy="769441"/>
          </a:xfrm>
          <a:prstGeom prst="rect">
            <a:avLst/>
          </a:prstGeom>
          <a:noFill/>
        </p:spPr>
        <p:txBody>
          <a:bodyPr wrap="square" rtlCol="0">
            <a:spAutoFit/>
          </a:bodyPr>
          <a:lstStyle/>
          <a:p>
            <a:pPr algn="ctr"/>
            <a:r>
              <a:rPr lang="en-US" sz="2200" b="1">
                <a:solidFill>
                  <a:schemeClr val="bg1"/>
                </a:solidFill>
              </a:rPr>
              <a:t>Administrative </a:t>
            </a:r>
          </a:p>
          <a:p>
            <a:pPr algn="ctr"/>
            <a:r>
              <a:rPr lang="en-US" sz="2200" b="1">
                <a:solidFill>
                  <a:schemeClr val="bg1"/>
                </a:solidFill>
              </a:rPr>
              <a:t>Controls</a:t>
            </a:r>
          </a:p>
        </p:txBody>
      </p:sp>
      <p:sp>
        <p:nvSpPr>
          <p:cNvPr id="9" name="TextBox 8">
            <a:extLst>
              <a:ext uri="{FF2B5EF4-FFF2-40B4-BE49-F238E27FC236}">
                <a16:creationId xmlns:a16="http://schemas.microsoft.com/office/drawing/2014/main" id="{4B0C2DEC-44CA-1457-CDF8-F54018F8A8DE}"/>
              </a:ext>
            </a:extLst>
          </p:cNvPr>
          <p:cNvSpPr txBox="1"/>
          <p:nvPr/>
        </p:nvSpPr>
        <p:spPr>
          <a:xfrm>
            <a:off x="7311449" y="3521947"/>
            <a:ext cx="4880551" cy="461665"/>
          </a:xfrm>
          <a:prstGeom prst="rect">
            <a:avLst/>
          </a:prstGeom>
          <a:noFill/>
        </p:spPr>
        <p:txBody>
          <a:bodyPr wrap="square" rtlCol="0">
            <a:spAutoFit/>
          </a:bodyPr>
          <a:lstStyle/>
          <a:p>
            <a:pPr algn="ctr"/>
            <a:r>
              <a:rPr lang="en-US" sz="2400" b="1">
                <a:solidFill>
                  <a:schemeClr val="bg1"/>
                </a:solidFill>
              </a:rPr>
              <a:t>Awareness</a:t>
            </a:r>
          </a:p>
        </p:txBody>
      </p:sp>
      <p:sp>
        <p:nvSpPr>
          <p:cNvPr id="10" name="TextBox 9">
            <a:extLst>
              <a:ext uri="{FF2B5EF4-FFF2-40B4-BE49-F238E27FC236}">
                <a16:creationId xmlns:a16="http://schemas.microsoft.com/office/drawing/2014/main" id="{399F4A17-6E9C-2D7F-4F29-56BE7D248421}"/>
              </a:ext>
            </a:extLst>
          </p:cNvPr>
          <p:cNvSpPr txBox="1"/>
          <p:nvPr/>
        </p:nvSpPr>
        <p:spPr>
          <a:xfrm>
            <a:off x="7325097" y="5145694"/>
            <a:ext cx="4880551" cy="461665"/>
          </a:xfrm>
          <a:prstGeom prst="rect">
            <a:avLst/>
          </a:prstGeom>
          <a:noFill/>
        </p:spPr>
        <p:txBody>
          <a:bodyPr wrap="square" rtlCol="0">
            <a:spAutoFit/>
          </a:bodyPr>
          <a:lstStyle/>
          <a:p>
            <a:pPr algn="ctr"/>
            <a:r>
              <a:rPr lang="en-US" sz="2400" b="1">
                <a:solidFill>
                  <a:schemeClr val="bg1"/>
                </a:solidFill>
              </a:rPr>
              <a:t>PPE</a:t>
            </a:r>
          </a:p>
        </p:txBody>
      </p:sp>
      <p:grpSp>
        <p:nvGrpSpPr>
          <p:cNvPr id="15" name="Group 14">
            <a:extLst>
              <a:ext uri="{FF2B5EF4-FFF2-40B4-BE49-F238E27FC236}">
                <a16:creationId xmlns:a16="http://schemas.microsoft.com/office/drawing/2014/main" id="{89E7FB5B-0D5E-DF3D-0045-F0D93349C503}"/>
              </a:ext>
            </a:extLst>
          </p:cNvPr>
          <p:cNvGrpSpPr/>
          <p:nvPr/>
        </p:nvGrpSpPr>
        <p:grpSpPr>
          <a:xfrm>
            <a:off x="482882" y="4870154"/>
            <a:ext cx="5796530" cy="1569660"/>
            <a:chOff x="540032" y="4822529"/>
            <a:chExt cx="5796530" cy="1569660"/>
          </a:xfrm>
        </p:grpSpPr>
        <p:sp>
          <p:nvSpPr>
            <p:cNvPr id="11" name="TextBox 10">
              <a:extLst>
                <a:ext uri="{FF2B5EF4-FFF2-40B4-BE49-F238E27FC236}">
                  <a16:creationId xmlns:a16="http://schemas.microsoft.com/office/drawing/2014/main" id="{DD3B0564-952A-9DB8-371A-F9EAFE6317DA}"/>
                </a:ext>
              </a:extLst>
            </p:cNvPr>
            <p:cNvSpPr txBox="1"/>
            <p:nvPr/>
          </p:nvSpPr>
          <p:spPr>
            <a:xfrm>
              <a:off x="540032" y="4938370"/>
              <a:ext cx="3908144" cy="1384995"/>
            </a:xfrm>
            <a:prstGeom prst="rect">
              <a:avLst/>
            </a:prstGeom>
            <a:noFill/>
          </p:spPr>
          <p:txBody>
            <a:bodyPr wrap="square" rtlCol="0">
              <a:spAutoFit/>
            </a:bodyPr>
            <a:lstStyle/>
            <a:p>
              <a:r>
                <a:rPr lang="en-US" sz="2800" b="0" i="0" u="none" strike="noStrike" baseline="30000">
                  <a:latin typeface="Arial Black" panose="020B0A04020102020204" pitchFamily="34" charset="0"/>
                </a:rPr>
                <a:t>Panel Interface Connectors </a:t>
              </a:r>
              <a:r>
                <a:rPr lang="en-US" sz="2800" b="0" i="0" u="none" strike="noStrike" baseline="30000">
                  <a:latin typeface="Arial" panose="020B0604020202020204" pitchFamily="34" charset="0"/>
                  <a:cs typeface="Arial" panose="020B0604020202020204" pitchFamily="34" charset="0"/>
                </a:rPr>
                <a:t>like</a:t>
              </a:r>
              <a:r>
                <a:rPr lang="en-US" sz="2800" baseline="30000">
                  <a:latin typeface="Arial Black" panose="020B0A04020102020204" pitchFamily="34" charset="0"/>
                  <a:cs typeface="Arial" panose="020B0604020202020204" pitchFamily="34" charset="0"/>
                </a:rPr>
                <a:t> </a:t>
              </a:r>
              <a:r>
                <a:rPr lang="en-US" sz="2800" b="0" i="0" u="none" strike="noStrike" baseline="30000" err="1">
                  <a:latin typeface="Arial Black" panose="020B0A04020102020204" pitchFamily="34" charset="0"/>
                </a:rPr>
                <a:t>GracePorts</a:t>
              </a:r>
              <a:r>
                <a:rPr lang="en-US" sz="2800" b="0" i="0" u="none" strike="noStrike" baseline="30000">
                  <a:latin typeface="Arial" panose="020B0604020202020204" pitchFamily="34" charset="0"/>
                </a:rPr>
                <a:t> can improve </a:t>
              </a:r>
              <a:r>
                <a:rPr lang="en-US" sz="2800" b="0" i="0" u="none" strike="noStrike" baseline="30000">
                  <a:latin typeface="Arial Black" panose="020B0A04020102020204" pitchFamily="34" charset="0"/>
                </a:rPr>
                <a:t>task productivity </a:t>
              </a:r>
              <a:r>
                <a:rPr lang="en-US" sz="2800" b="0" i="0" u="none" strike="noStrike" baseline="30000">
                  <a:latin typeface="Arial" panose="020B0604020202020204" pitchFamily="34" charset="0"/>
                  <a:cs typeface="Arial" panose="020B0604020202020204" pitchFamily="34" charset="0"/>
                </a:rPr>
                <a:t>by about</a:t>
              </a:r>
              <a:endParaRPr lang="en-US" sz="2800" b="0" i="0" u="none" strike="noStrike" baseline="30000">
                <a:latin typeface="Arial" panose="020B0604020202020204" pitchFamily="34" charset="0"/>
              </a:endParaRPr>
            </a:p>
            <a:p>
              <a:endParaRPr lang="en-US" sz="2800"/>
            </a:p>
          </p:txBody>
        </p:sp>
        <p:sp>
          <p:nvSpPr>
            <p:cNvPr id="14" name="TextBox 13">
              <a:extLst>
                <a:ext uri="{FF2B5EF4-FFF2-40B4-BE49-F238E27FC236}">
                  <a16:creationId xmlns:a16="http://schemas.microsoft.com/office/drawing/2014/main" id="{F748C7B1-2E67-4569-4D11-E1D908C19642}"/>
                </a:ext>
              </a:extLst>
            </p:cNvPr>
            <p:cNvSpPr txBox="1"/>
            <p:nvPr/>
          </p:nvSpPr>
          <p:spPr>
            <a:xfrm>
              <a:off x="4234705" y="4822529"/>
              <a:ext cx="2101857" cy="1569660"/>
            </a:xfrm>
            <a:prstGeom prst="rect">
              <a:avLst/>
            </a:prstGeom>
            <a:noFill/>
          </p:spPr>
          <p:txBody>
            <a:bodyPr wrap="none" rtlCol="0">
              <a:spAutoFit/>
            </a:bodyPr>
            <a:lstStyle/>
            <a:p>
              <a:r>
                <a:rPr lang="en-US" sz="9600" b="0" i="0" u="none" strike="noStrike" baseline="30000">
                  <a:solidFill>
                    <a:srgbClr val="FF0000"/>
                  </a:solidFill>
                  <a:latin typeface="Arial Black" panose="020B0A04020102020204" pitchFamily="34" charset="0"/>
                </a:rPr>
                <a:t>90%</a:t>
              </a:r>
              <a:endParaRPr lang="en-US" sz="9600">
                <a:solidFill>
                  <a:srgbClr val="FF0000"/>
                </a:solidFill>
              </a:endParaRPr>
            </a:p>
          </p:txBody>
        </p:sp>
      </p:grpSp>
      <p:sp>
        <p:nvSpPr>
          <p:cNvPr id="46" name="Connector: Elbow 45">
            <a:extLst>
              <a:ext uri="{FF2B5EF4-FFF2-40B4-BE49-F238E27FC236}">
                <a16:creationId xmlns:a16="http://schemas.microsoft.com/office/drawing/2014/main" id="{BD190306-D108-43B1-AE08-F1E27EEEC82A}"/>
              </a:ext>
            </a:extLst>
          </p:cNvPr>
          <p:cNvSpPr/>
          <p:nvPr/>
        </p:nvSpPr>
        <p:spPr>
          <a:xfrm rot="10800000" flipV="1">
            <a:off x="7366320" y="2962275"/>
            <a:ext cx="901380" cy="814327"/>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sp>
        <p:nvSpPr>
          <p:cNvPr id="24" name="Connector: Elbow 23">
            <a:extLst>
              <a:ext uri="{FF2B5EF4-FFF2-40B4-BE49-F238E27FC236}">
                <a16:creationId xmlns:a16="http://schemas.microsoft.com/office/drawing/2014/main" id="{52214CC8-DF31-4747-839B-71228F4ADBC9}"/>
              </a:ext>
            </a:extLst>
          </p:cNvPr>
          <p:cNvSpPr/>
          <p:nvPr/>
        </p:nvSpPr>
        <p:spPr>
          <a:xfrm rot="10800000" flipV="1">
            <a:off x="7366319" y="1260595"/>
            <a:ext cx="837949" cy="2133845"/>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pic>
        <p:nvPicPr>
          <p:cNvPr id="13" name="Picture 12">
            <a:extLst>
              <a:ext uri="{FF2B5EF4-FFF2-40B4-BE49-F238E27FC236}">
                <a16:creationId xmlns:a16="http://schemas.microsoft.com/office/drawing/2014/main" id="{A3EFF1E0-4E4F-67D4-59B6-C9D2990D44E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61974" y="2654978"/>
            <a:ext cx="2898950" cy="4348425"/>
          </a:xfrm>
          <a:prstGeom prst="rect">
            <a:avLst/>
          </a:prstGeom>
        </p:spPr>
      </p:pic>
      <p:sp>
        <p:nvSpPr>
          <p:cNvPr id="12" name="Connector: Elbow 11">
            <a:extLst>
              <a:ext uri="{FF2B5EF4-FFF2-40B4-BE49-F238E27FC236}">
                <a16:creationId xmlns:a16="http://schemas.microsoft.com/office/drawing/2014/main" id="{A5F23157-B55B-0B4A-E5B8-7340BB76491B}"/>
              </a:ext>
            </a:extLst>
          </p:cNvPr>
          <p:cNvSpPr/>
          <p:nvPr/>
        </p:nvSpPr>
        <p:spPr>
          <a:xfrm rot="10800000" flipV="1">
            <a:off x="7365654" y="2127238"/>
            <a:ext cx="901380" cy="814327"/>
          </a:xfrm>
          <a:prstGeom prst="bentConnector2">
            <a:avLst/>
          </a:prstGeom>
          <a:solidFill>
            <a:srgbClr val="000000">
              <a:alpha val="5000"/>
            </a:srgbClr>
          </a:solidFill>
          <a:ln w="18000">
            <a:solidFill>
              <a:srgbClr val="000000"/>
            </a:solidFill>
          </a:ln>
        </p:spPr>
        <p:style>
          <a:lnRef idx="1">
            <a:schemeClr val="accent1"/>
          </a:lnRef>
          <a:fillRef idx="0">
            <a:schemeClr val="accent1"/>
          </a:fillRef>
          <a:effectRef idx="0">
            <a:schemeClr val="accent1"/>
          </a:effectRef>
          <a:fontRef idx="minor">
            <a:schemeClr val="tx1"/>
          </a:fontRef>
        </p:style>
        <p:txBody>
          <a:bodyPr wrap="none" rtlCol="0" anchor="ctr" anchorCtr="1"/>
          <a:lstStyle/>
          <a:p>
            <a:endParaRPr lang="en-US">
              <a:solidFill>
                <a:srgbClr val="000000"/>
              </a:solidFill>
            </a:endParaRPr>
          </a:p>
        </p:txBody>
      </p:sp>
      <p:sp>
        <p:nvSpPr>
          <p:cNvPr id="16" name="TextBox 15">
            <a:extLst>
              <a:ext uri="{FF2B5EF4-FFF2-40B4-BE49-F238E27FC236}">
                <a16:creationId xmlns:a16="http://schemas.microsoft.com/office/drawing/2014/main" id="{D017E777-E0DB-6475-BAAC-6F429BFE3E41}"/>
              </a:ext>
            </a:extLst>
          </p:cNvPr>
          <p:cNvSpPr txBox="1"/>
          <p:nvPr/>
        </p:nvSpPr>
        <p:spPr>
          <a:xfrm>
            <a:off x="6933778" y="6392746"/>
            <a:ext cx="851515"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P-R2-R4RF3</a:t>
            </a:r>
          </a:p>
        </p:txBody>
      </p:sp>
    </p:spTree>
    <p:extLst>
      <p:ext uri="{BB962C8B-B14F-4D97-AF65-F5344CB8AC3E}">
        <p14:creationId xmlns:p14="http://schemas.microsoft.com/office/powerpoint/2010/main" val="6890374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3"/>
          <p:cNvSpPr txBox="1"/>
          <p:nvPr/>
        </p:nvSpPr>
        <p:spPr>
          <a:xfrm>
            <a:off x="390200" y="247611"/>
            <a:ext cx="11290897" cy="861734"/>
          </a:xfrm>
          <a:prstGeom prst="rect">
            <a:avLst/>
          </a:prstGeom>
          <a:noFill/>
          <a:ln>
            <a:noFill/>
          </a:ln>
        </p:spPr>
        <p:txBody>
          <a:bodyPr spcFirstLastPara="1" wrap="square" lIns="121900" tIns="121900" rIns="121900" bIns="121900" anchor="t" anchorCtr="0">
            <a:spAutoFit/>
          </a:bodyPr>
          <a:lstStyle/>
          <a:p>
            <a:r>
              <a:rPr lang="en-US" sz="4000" b="1">
                <a:latin typeface="Arial Black" panose="020B0A04020102020204" pitchFamily="34" charset="0"/>
                <a:ea typeface="Hind"/>
                <a:cs typeface="Hind"/>
                <a:sym typeface="Hind"/>
              </a:rPr>
              <a:t>Dashboard: </a:t>
            </a:r>
            <a:r>
              <a:rPr lang="en-US" sz="4000" b="1">
                <a:solidFill>
                  <a:srgbClr val="FFCB05"/>
                </a:solidFill>
                <a:latin typeface="Arial Black" panose="020B0A04020102020204" pitchFamily="34" charset="0"/>
                <a:ea typeface="Hind"/>
                <a:cs typeface="Hind"/>
                <a:sym typeface="Hind"/>
              </a:rPr>
              <a:t>Data Analytics &amp; Insights</a:t>
            </a:r>
          </a:p>
        </p:txBody>
      </p:sp>
      <p:sp>
        <p:nvSpPr>
          <p:cNvPr id="2" name="TextBox 1">
            <a:extLst>
              <a:ext uri="{FF2B5EF4-FFF2-40B4-BE49-F238E27FC236}">
                <a16:creationId xmlns:a16="http://schemas.microsoft.com/office/drawing/2014/main" id="{CC5A050D-A5F0-9F08-6438-E8EB4C35C416}"/>
              </a:ext>
            </a:extLst>
          </p:cNvPr>
          <p:cNvSpPr txBox="1"/>
          <p:nvPr/>
        </p:nvSpPr>
        <p:spPr>
          <a:xfrm>
            <a:off x="1640441" y="1835115"/>
            <a:ext cx="3518264" cy="830997"/>
          </a:xfrm>
          <a:prstGeom prst="rect">
            <a:avLst/>
          </a:prstGeom>
          <a:noFill/>
        </p:spPr>
        <p:txBody>
          <a:bodyPr wrap="square" rtlCol="0">
            <a:spAutoFit/>
          </a:bodyPr>
          <a:lstStyle/>
          <a:p>
            <a:r>
              <a:rPr lang="en-US" sz="2400" b="1"/>
              <a:t>Identify precursor incidents</a:t>
            </a:r>
            <a:endParaRPr lang="en-US" sz="2400"/>
          </a:p>
        </p:txBody>
      </p:sp>
      <p:sp>
        <p:nvSpPr>
          <p:cNvPr id="3" name="TextBox 2">
            <a:extLst>
              <a:ext uri="{FF2B5EF4-FFF2-40B4-BE49-F238E27FC236}">
                <a16:creationId xmlns:a16="http://schemas.microsoft.com/office/drawing/2014/main" id="{08875930-8B46-56E2-4AAA-2CFA29F20964}"/>
              </a:ext>
            </a:extLst>
          </p:cNvPr>
          <p:cNvSpPr txBox="1"/>
          <p:nvPr/>
        </p:nvSpPr>
        <p:spPr>
          <a:xfrm>
            <a:off x="1640441" y="4761871"/>
            <a:ext cx="3518264" cy="830997"/>
          </a:xfrm>
          <a:prstGeom prst="rect">
            <a:avLst/>
          </a:prstGeom>
          <a:noFill/>
        </p:spPr>
        <p:txBody>
          <a:bodyPr wrap="square" rtlCol="0">
            <a:spAutoFit/>
          </a:bodyPr>
          <a:lstStyle/>
          <a:p>
            <a:r>
              <a:rPr lang="en-US" sz="2400" b="1"/>
              <a:t>See interactions with energized equipment</a:t>
            </a:r>
            <a:endParaRPr lang="en-US" sz="2400"/>
          </a:p>
        </p:txBody>
      </p:sp>
      <p:sp>
        <p:nvSpPr>
          <p:cNvPr id="6" name="TextBox 5">
            <a:extLst>
              <a:ext uri="{FF2B5EF4-FFF2-40B4-BE49-F238E27FC236}">
                <a16:creationId xmlns:a16="http://schemas.microsoft.com/office/drawing/2014/main" id="{774BB7FA-9953-EB56-BDB6-BB610339DF6C}"/>
              </a:ext>
            </a:extLst>
          </p:cNvPr>
          <p:cNvSpPr txBox="1"/>
          <p:nvPr/>
        </p:nvSpPr>
        <p:spPr>
          <a:xfrm>
            <a:off x="1640441" y="3107230"/>
            <a:ext cx="3518264" cy="830997"/>
          </a:xfrm>
          <a:prstGeom prst="rect">
            <a:avLst/>
          </a:prstGeom>
          <a:noFill/>
        </p:spPr>
        <p:txBody>
          <a:bodyPr wrap="square" rtlCol="0">
            <a:spAutoFit/>
          </a:bodyPr>
          <a:lstStyle/>
          <a:p>
            <a:r>
              <a:rPr lang="en-US" sz="2400" b="1"/>
              <a:t>Tack usage and drive compliance</a:t>
            </a:r>
            <a:endParaRPr lang="en-US" sz="2400"/>
          </a:p>
        </p:txBody>
      </p:sp>
      <p:pic>
        <p:nvPicPr>
          <p:cNvPr id="9" name="Google Shape;139;p29">
            <a:extLst>
              <a:ext uri="{FF2B5EF4-FFF2-40B4-BE49-F238E27FC236}">
                <a16:creationId xmlns:a16="http://schemas.microsoft.com/office/drawing/2014/main" id="{6A24821A-D78D-4CBC-9BDE-A4C9411D5B09}"/>
              </a:ext>
            </a:extLst>
          </p:cNvPr>
          <p:cNvPicPr preferRelativeResize="0"/>
          <p:nvPr/>
        </p:nvPicPr>
        <p:blipFill>
          <a:blip r:embed="rId3"/>
          <a:srcRect l="3295" r="3295"/>
          <a:stretch/>
        </p:blipFill>
        <p:spPr>
          <a:xfrm>
            <a:off x="6203914" y="1109344"/>
            <a:ext cx="6244375" cy="3871691"/>
          </a:xfrm>
          <a:prstGeom prst="rect">
            <a:avLst/>
          </a:prstGeom>
          <a:noFill/>
          <a:ln w="9525" cap="flat" cmpd="sng">
            <a:noFill/>
            <a:prstDash val="solid"/>
            <a:round/>
            <a:headEnd type="none" w="sm" len="sm"/>
            <a:tailEnd type="none" w="sm" len="sm"/>
          </a:ln>
        </p:spPr>
      </p:pic>
      <p:pic>
        <p:nvPicPr>
          <p:cNvPr id="5" name="Google Shape;139;p29">
            <a:extLst>
              <a:ext uri="{FF2B5EF4-FFF2-40B4-BE49-F238E27FC236}">
                <a16:creationId xmlns:a16="http://schemas.microsoft.com/office/drawing/2014/main" id="{3D3E5BD2-6A55-F678-0F5C-DCD2907A0A57}"/>
              </a:ext>
            </a:extLst>
          </p:cNvPr>
          <p:cNvPicPr preferRelativeResize="0"/>
          <p:nvPr/>
        </p:nvPicPr>
        <p:blipFill>
          <a:blip r:embed="rId4"/>
          <a:srcRect t="32433" b="32433"/>
          <a:stretch/>
        </p:blipFill>
        <p:spPr>
          <a:xfrm>
            <a:off x="3308314" y="2381459"/>
            <a:ext cx="6244375" cy="3871691"/>
          </a:xfrm>
          <a:prstGeom prst="rect">
            <a:avLst/>
          </a:prstGeom>
          <a:noFill/>
          <a:ln w="9525" cap="flat" cmpd="sng">
            <a:noFill/>
            <a:prstDash val="solid"/>
            <a:round/>
            <a:headEnd type="none" w="sm" len="sm"/>
            <a:tailEnd type="none" w="sm" len="sm"/>
          </a:ln>
        </p:spPr>
      </p:pic>
      <p:pic>
        <p:nvPicPr>
          <p:cNvPr id="10" name="Picture 9" descr="A yellow line art of a black background&#10;&#10;Description automatically generated with medium confidence">
            <a:extLst>
              <a:ext uri="{FF2B5EF4-FFF2-40B4-BE49-F238E27FC236}">
                <a16:creationId xmlns:a16="http://schemas.microsoft.com/office/drawing/2014/main" id="{BCB9D897-5E63-BDE4-1313-8C2E7EDAA855}"/>
              </a:ext>
            </a:extLst>
          </p:cNvPr>
          <p:cNvPicPr>
            <a:picLocks noChangeAspect="1"/>
          </p:cNvPicPr>
          <p:nvPr/>
        </p:nvPicPr>
        <p:blipFill rotWithShape="1">
          <a:blip r:embed="rId5"/>
          <a:srcRect l="77783" t="71181"/>
          <a:stretch/>
        </p:blipFill>
        <p:spPr>
          <a:xfrm>
            <a:off x="784792" y="4543984"/>
            <a:ext cx="841840" cy="946624"/>
          </a:xfrm>
          <a:prstGeom prst="rect">
            <a:avLst/>
          </a:prstGeom>
        </p:spPr>
      </p:pic>
      <p:pic>
        <p:nvPicPr>
          <p:cNvPr id="12" name="Picture 11" descr="A yellow line art of a black background&#10;&#10;Description automatically generated with medium confidence">
            <a:extLst>
              <a:ext uri="{FF2B5EF4-FFF2-40B4-BE49-F238E27FC236}">
                <a16:creationId xmlns:a16="http://schemas.microsoft.com/office/drawing/2014/main" id="{07040AC3-9CD6-7F09-8DFB-BDDBA83D2A53}"/>
              </a:ext>
            </a:extLst>
          </p:cNvPr>
          <p:cNvPicPr>
            <a:picLocks noChangeAspect="1"/>
          </p:cNvPicPr>
          <p:nvPr/>
        </p:nvPicPr>
        <p:blipFill rotWithShape="1">
          <a:blip r:embed="rId5"/>
          <a:srcRect l="76171" t="35649" b="35462"/>
          <a:stretch/>
        </p:blipFill>
        <p:spPr>
          <a:xfrm>
            <a:off x="723695" y="3019314"/>
            <a:ext cx="902939" cy="948905"/>
          </a:xfrm>
          <a:prstGeom prst="rect">
            <a:avLst/>
          </a:prstGeom>
        </p:spPr>
      </p:pic>
      <p:pic>
        <p:nvPicPr>
          <p:cNvPr id="14" name="Picture 13" descr="A yellow line art of a black background&#10;&#10;Description automatically generated with medium confidence">
            <a:extLst>
              <a:ext uri="{FF2B5EF4-FFF2-40B4-BE49-F238E27FC236}">
                <a16:creationId xmlns:a16="http://schemas.microsoft.com/office/drawing/2014/main" id="{DFB04C65-10A0-3860-FED0-4DDC05919C32}"/>
              </a:ext>
            </a:extLst>
          </p:cNvPr>
          <p:cNvPicPr>
            <a:picLocks noChangeAspect="1"/>
          </p:cNvPicPr>
          <p:nvPr/>
        </p:nvPicPr>
        <p:blipFill rotWithShape="1">
          <a:blip r:embed="rId5"/>
          <a:srcRect l="77783" b="73765"/>
          <a:stretch/>
        </p:blipFill>
        <p:spPr>
          <a:xfrm>
            <a:off x="784793" y="1581815"/>
            <a:ext cx="841841" cy="861733"/>
          </a:xfrm>
          <a:prstGeom prst="rect">
            <a:avLst/>
          </a:prstGeom>
        </p:spPr>
      </p:pic>
      <p:cxnSp>
        <p:nvCxnSpPr>
          <p:cNvPr id="16" name="Connector: Elbow 15">
            <a:extLst>
              <a:ext uri="{FF2B5EF4-FFF2-40B4-BE49-F238E27FC236}">
                <a16:creationId xmlns:a16="http://schemas.microsoft.com/office/drawing/2014/main" id="{0AF95A28-3F2D-044F-60B8-32138C2A6F38}"/>
              </a:ext>
            </a:extLst>
          </p:cNvPr>
          <p:cNvCxnSpPr>
            <a:cxnSpLocks/>
          </p:cNvCxnSpPr>
          <p:nvPr/>
        </p:nvCxnSpPr>
        <p:spPr>
          <a:xfrm>
            <a:off x="4978400" y="2040299"/>
            <a:ext cx="1701800" cy="601301"/>
          </a:xfrm>
          <a:prstGeom prst="bentConnector3">
            <a:avLst>
              <a:gd name="adj1" fmla="val 100000"/>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675A96B-A13F-5A5D-5CA0-D42EBF93EA13}"/>
              </a:ext>
            </a:extLst>
          </p:cNvPr>
          <p:cNvCxnSpPr/>
          <p:nvPr/>
        </p:nvCxnSpPr>
        <p:spPr>
          <a:xfrm>
            <a:off x="4292600" y="3327400"/>
            <a:ext cx="685800"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93EFE95-1F68-223F-14E5-2CECA69DC4E7}"/>
              </a:ext>
            </a:extLst>
          </p:cNvPr>
          <p:cNvCxnSpPr/>
          <p:nvPr/>
        </p:nvCxnSpPr>
        <p:spPr>
          <a:xfrm>
            <a:off x="4216400" y="4981035"/>
            <a:ext cx="685800" cy="0"/>
          </a:xfrm>
          <a:prstGeom prst="line">
            <a:avLst/>
          </a:prstGeom>
          <a:ln>
            <a:solidFill>
              <a:schemeClr val="bg2">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3503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1"/>
          <p:cNvSpPr txBox="1"/>
          <p:nvPr/>
        </p:nvSpPr>
        <p:spPr>
          <a:xfrm>
            <a:off x="314000" y="225983"/>
            <a:ext cx="9642800" cy="954067"/>
          </a:xfrm>
          <a:prstGeom prst="rect">
            <a:avLst/>
          </a:prstGeom>
          <a:noFill/>
          <a:ln>
            <a:noFill/>
          </a:ln>
        </p:spPr>
        <p:txBody>
          <a:bodyPr spcFirstLastPara="1" wrap="square" lIns="121900" tIns="121900" rIns="121900" bIns="121900" anchor="t" anchorCtr="0">
            <a:spAutoFit/>
          </a:bodyPr>
          <a:lstStyle/>
          <a:p>
            <a:pPr>
              <a:lnSpc>
                <a:spcPct val="115000"/>
              </a:lnSpc>
            </a:pPr>
            <a:r>
              <a:rPr lang="en" sz="4000" b="1">
                <a:solidFill>
                  <a:srgbClr val="202124"/>
                </a:solidFill>
                <a:highlight>
                  <a:schemeClr val="lt1"/>
                </a:highlight>
                <a:latin typeface="Arial Black" panose="020B0A04020102020204" pitchFamily="34" charset="0"/>
                <a:ea typeface="Hind"/>
                <a:cs typeface="Hind"/>
                <a:sym typeface="Hind"/>
              </a:rPr>
              <a:t>Proxxi Voltage - </a:t>
            </a:r>
            <a:r>
              <a:rPr lang="en" sz="4000" b="1">
                <a:solidFill>
                  <a:srgbClr val="FFCB05"/>
                </a:solidFill>
                <a:highlight>
                  <a:schemeClr val="lt1"/>
                </a:highlight>
                <a:latin typeface="Arial Black" panose="020B0A04020102020204" pitchFamily="34" charset="0"/>
                <a:ea typeface="Hind"/>
                <a:cs typeface="Hind"/>
                <a:sym typeface="Hind"/>
              </a:rPr>
              <a:t>How it Works</a:t>
            </a:r>
            <a:endParaRPr sz="4000" b="1">
              <a:solidFill>
                <a:srgbClr val="FFCB05"/>
              </a:solidFill>
              <a:latin typeface="Arial Black" panose="020B0A04020102020204" pitchFamily="34" charset="0"/>
              <a:ea typeface="Hind"/>
              <a:cs typeface="Hind"/>
              <a:sym typeface="Hind"/>
            </a:endParaRPr>
          </a:p>
        </p:txBody>
      </p:sp>
      <p:pic>
        <p:nvPicPr>
          <p:cNvPr id="155" name="Google Shape;155;p31"/>
          <p:cNvPicPr preferRelativeResize="0"/>
          <p:nvPr/>
        </p:nvPicPr>
        <p:blipFill rotWithShape="1">
          <a:blip r:embed="rId3">
            <a:alphaModFix/>
          </a:blip>
          <a:srcRect r="42049"/>
          <a:stretch/>
        </p:blipFill>
        <p:spPr>
          <a:xfrm>
            <a:off x="540933" y="1524534"/>
            <a:ext cx="6066832" cy="4314401"/>
          </a:xfrm>
          <a:prstGeom prst="rect">
            <a:avLst/>
          </a:prstGeom>
          <a:noFill/>
          <a:ln>
            <a:noFill/>
          </a:ln>
        </p:spPr>
      </p:pic>
      <p:pic>
        <p:nvPicPr>
          <p:cNvPr id="156" name="Google Shape;156;p31"/>
          <p:cNvPicPr preferRelativeResize="0"/>
          <p:nvPr/>
        </p:nvPicPr>
        <p:blipFill>
          <a:blip r:embed="rId4">
            <a:alphaModFix/>
          </a:blip>
          <a:stretch>
            <a:fillRect/>
          </a:stretch>
        </p:blipFill>
        <p:spPr>
          <a:xfrm>
            <a:off x="445566" y="2213502"/>
            <a:ext cx="5231367" cy="3412933"/>
          </a:xfrm>
          <a:prstGeom prst="rect">
            <a:avLst/>
          </a:prstGeom>
          <a:noFill/>
          <a:ln>
            <a:noFill/>
          </a:ln>
        </p:spPr>
      </p:pic>
      <p:pic>
        <p:nvPicPr>
          <p:cNvPr id="157" name="Google Shape;157;p31"/>
          <p:cNvPicPr preferRelativeResize="0"/>
          <p:nvPr/>
        </p:nvPicPr>
        <p:blipFill>
          <a:blip r:embed="rId5">
            <a:alphaModFix/>
          </a:blip>
          <a:stretch>
            <a:fillRect/>
          </a:stretch>
        </p:blipFill>
        <p:spPr>
          <a:xfrm>
            <a:off x="5676932" y="2104300"/>
            <a:ext cx="860733" cy="3070733"/>
          </a:xfrm>
          <a:prstGeom prst="rect">
            <a:avLst/>
          </a:prstGeom>
          <a:noFill/>
          <a:ln>
            <a:noFill/>
          </a:ln>
        </p:spPr>
      </p:pic>
      <p:sp>
        <p:nvSpPr>
          <p:cNvPr id="158" name="Google Shape;158;p31"/>
          <p:cNvSpPr txBox="1"/>
          <p:nvPr/>
        </p:nvSpPr>
        <p:spPr>
          <a:xfrm>
            <a:off x="6607767" y="1998801"/>
            <a:ext cx="4022400" cy="2613047"/>
          </a:xfrm>
          <a:prstGeom prst="rect">
            <a:avLst/>
          </a:prstGeom>
          <a:noFill/>
          <a:ln>
            <a:noFill/>
          </a:ln>
        </p:spPr>
        <p:txBody>
          <a:bodyPr spcFirstLastPara="1" wrap="square" lIns="121900" tIns="121900" rIns="121900" bIns="121900" anchor="t" anchorCtr="0">
            <a:spAutoFit/>
          </a:bodyPr>
          <a:lstStyle/>
          <a:p>
            <a:r>
              <a:rPr lang="en" sz="1733" b="1">
                <a:latin typeface="Hind"/>
                <a:ea typeface="Hind"/>
                <a:cs typeface="Hind"/>
                <a:sym typeface="Hind"/>
              </a:rPr>
              <a:t>Initial Alert: </a:t>
            </a:r>
            <a:r>
              <a:rPr lang="en" sz="1733">
                <a:latin typeface="Hind"/>
                <a:ea typeface="Hind"/>
                <a:cs typeface="Hind"/>
                <a:sym typeface="Hind"/>
              </a:rPr>
              <a:t>Voltage will alert as you enter the initial alert zone. </a:t>
            </a:r>
            <a:endParaRPr sz="1733">
              <a:latin typeface="Hind"/>
              <a:ea typeface="Hind"/>
              <a:cs typeface="Hind"/>
              <a:sym typeface="Hind"/>
            </a:endParaRPr>
          </a:p>
          <a:p>
            <a:pPr>
              <a:spcBef>
                <a:spcPts val="1333"/>
              </a:spcBef>
            </a:pPr>
            <a:r>
              <a:rPr lang="en" sz="1733">
                <a:latin typeface="Hind"/>
                <a:ea typeface="Hind"/>
                <a:cs typeface="Hind"/>
                <a:sym typeface="Hind"/>
              </a:rPr>
              <a:t>The alert consists of haptic feedback (vibrations) well as audible and visual alerts. </a:t>
            </a:r>
            <a:endParaRPr sz="1733">
              <a:latin typeface="Hind"/>
              <a:ea typeface="Hind"/>
              <a:cs typeface="Hind"/>
              <a:sym typeface="Hind"/>
            </a:endParaRPr>
          </a:p>
          <a:p>
            <a:pPr>
              <a:spcBef>
                <a:spcPts val="1333"/>
              </a:spcBef>
              <a:spcAft>
                <a:spcPts val="1333"/>
              </a:spcAft>
            </a:pPr>
            <a:r>
              <a:rPr lang="en" sz="1733">
                <a:latin typeface="Hind"/>
                <a:ea typeface="Hind"/>
                <a:cs typeface="Hind"/>
                <a:sym typeface="Hind"/>
              </a:rPr>
              <a:t>These alerts increase in frequency as you near the limits of approach</a:t>
            </a:r>
            <a:endParaRPr sz="1733">
              <a:latin typeface="Hind"/>
              <a:ea typeface="Hind"/>
              <a:cs typeface="Hind"/>
              <a:sym typeface="Hind"/>
            </a:endParaRPr>
          </a:p>
        </p:txBody>
      </p:sp>
      <p:sp>
        <p:nvSpPr>
          <p:cNvPr id="159" name="Google Shape;159;p31"/>
          <p:cNvSpPr txBox="1"/>
          <p:nvPr/>
        </p:nvSpPr>
        <p:spPr>
          <a:xfrm>
            <a:off x="6607767" y="4368867"/>
            <a:ext cx="4022400" cy="1312883"/>
          </a:xfrm>
          <a:prstGeom prst="rect">
            <a:avLst/>
          </a:prstGeom>
          <a:noFill/>
          <a:ln>
            <a:noFill/>
          </a:ln>
        </p:spPr>
        <p:txBody>
          <a:bodyPr spcFirstLastPara="1" wrap="square" lIns="121900" tIns="121900" rIns="121900" bIns="121900" anchor="t" anchorCtr="0">
            <a:spAutoFit/>
          </a:bodyPr>
          <a:lstStyle/>
          <a:p>
            <a:r>
              <a:rPr lang="en" sz="1733" b="1">
                <a:latin typeface="Hind"/>
                <a:ea typeface="Hind"/>
                <a:cs typeface="Hind"/>
                <a:sym typeface="Hind"/>
              </a:rPr>
              <a:t>High Alert: </a:t>
            </a:r>
            <a:r>
              <a:rPr lang="en" sz="1733">
                <a:latin typeface="Hind"/>
                <a:ea typeface="Hind"/>
                <a:cs typeface="Hind"/>
                <a:sym typeface="Hind"/>
              </a:rPr>
              <a:t>Once the limit of approach has been breached, the alert because persistent, indicating a potential near miss. </a:t>
            </a:r>
            <a:endParaRPr sz="1733">
              <a:latin typeface="Hind"/>
              <a:ea typeface="Hind"/>
              <a:cs typeface="Hind"/>
              <a:sym typeface="Hin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00620-04DD-FC5D-2CD0-211507AFAE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2E83A6-509B-0D6E-17C1-016FB6B6C496}"/>
              </a:ext>
            </a:extLst>
          </p:cNvPr>
          <p:cNvSpPr>
            <a:spLocks noGrp="1"/>
          </p:cNvSpPr>
          <p:nvPr>
            <p:ph type="title"/>
          </p:nvPr>
        </p:nvSpPr>
        <p:spPr>
          <a:xfrm>
            <a:off x="367378" y="611343"/>
            <a:ext cx="10515600" cy="1009651"/>
          </a:xfrm>
        </p:spPr>
        <p:txBody>
          <a:bodyPr>
            <a:normAutofit/>
          </a:bodyPr>
          <a:lstStyle/>
          <a:p>
            <a:r>
              <a:rPr lang="en-US">
                <a:latin typeface="Arial"/>
                <a:cs typeface="Arial"/>
              </a:rPr>
              <a:t>Who to </a:t>
            </a:r>
            <a:r>
              <a:rPr lang="en-US" b="1">
                <a:latin typeface="Arial"/>
                <a:cs typeface="Arial"/>
              </a:rPr>
              <a:t>Target</a:t>
            </a:r>
            <a:endParaRPr lang="en-US" b="1">
              <a:latin typeface="Arial"/>
            </a:endParaRPr>
          </a:p>
        </p:txBody>
      </p:sp>
      <p:sp>
        <p:nvSpPr>
          <p:cNvPr id="6" name="Content Placeholder 1">
            <a:extLst>
              <a:ext uri="{FF2B5EF4-FFF2-40B4-BE49-F238E27FC236}">
                <a16:creationId xmlns:a16="http://schemas.microsoft.com/office/drawing/2014/main" id="{8FA3B22D-9F50-D68F-399A-283C43BA44AB}"/>
              </a:ext>
            </a:extLst>
          </p:cNvPr>
          <p:cNvSpPr>
            <a:spLocks noGrp="1"/>
          </p:cNvSpPr>
          <p:nvPr>
            <p:ph idx="1"/>
          </p:nvPr>
        </p:nvSpPr>
        <p:spPr>
          <a:xfrm>
            <a:off x="364001" y="1791783"/>
            <a:ext cx="4073639" cy="4049758"/>
          </a:xfrm>
        </p:spPr>
        <p:txBody>
          <a:bodyPr vert="horz" lIns="91440" tIns="45720" rIns="91440" bIns="45720" rtlCol="0" anchor="t">
            <a:noAutofit/>
          </a:bodyPr>
          <a:lstStyle/>
          <a:p>
            <a:pPr>
              <a:buNone/>
            </a:pPr>
            <a:endParaRPr lang="en-US" sz="1200">
              <a:ea typeface="Calibri"/>
              <a:cs typeface="Calibri"/>
            </a:endParaRPr>
          </a:p>
          <a:p>
            <a:pPr>
              <a:buNone/>
            </a:pPr>
            <a:endParaRPr lang="en-US" sz="1200" b="1">
              <a:ea typeface="Calibri"/>
              <a:cs typeface="Calibri"/>
            </a:endParaRPr>
          </a:p>
          <a:p>
            <a:pPr>
              <a:buFont typeface="Arial"/>
              <a:buChar char="•"/>
            </a:pPr>
            <a:endParaRPr lang="en-US" sz="1200" b="1"/>
          </a:p>
          <a:p>
            <a:pPr>
              <a:buNone/>
            </a:pPr>
            <a:endParaRPr lang="en-US" sz="1200" b="1">
              <a:ea typeface="Calibri"/>
              <a:cs typeface="Calibri"/>
            </a:endParaRPr>
          </a:p>
          <a:p>
            <a:pPr>
              <a:buNone/>
            </a:pPr>
            <a:endParaRPr lang="en-US" sz="1200" b="1">
              <a:latin typeface="Calibri" panose="020F0502020204030204"/>
              <a:ea typeface="Calibri"/>
              <a:cs typeface="Calibri"/>
            </a:endParaRPr>
          </a:p>
        </p:txBody>
      </p:sp>
      <p:pic>
        <p:nvPicPr>
          <p:cNvPr id="3" name="Picture 2" descr="A black watch with a red band&#10;&#10;AI-generated content may be incorrect.">
            <a:extLst>
              <a:ext uri="{FF2B5EF4-FFF2-40B4-BE49-F238E27FC236}">
                <a16:creationId xmlns:a16="http://schemas.microsoft.com/office/drawing/2014/main" id="{70CACB1E-4BF8-FDBC-3B6F-DC996551DCBB}"/>
              </a:ext>
            </a:extLst>
          </p:cNvPr>
          <p:cNvPicPr>
            <a:picLocks noChangeAspect="1"/>
          </p:cNvPicPr>
          <p:nvPr/>
        </p:nvPicPr>
        <p:blipFill>
          <a:blip r:embed="rId3"/>
          <a:stretch>
            <a:fillRect/>
          </a:stretch>
        </p:blipFill>
        <p:spPr>
          <a:xfrm>
            <a:off x="1206500" y="1455314"/>
            <a:ext cx="9302751" cy="4815206"/>
          </a:xfrm>
          <a:prstGeom prst="rect">
            <a:avLst/>
          </a:prstGeom>
        </p:spPr>
      </p:pic>
    </p:spTree>
    <p:extLst>
      <p:ext uri="{BB962C8B-B14F-4D97-AF65-F5344CB8AC3E}">
        <p14:creationId xmlns:p14="http://schemas.microsoft.com/office/powerpoint/2010/main" val="28973020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grpSp>
        <p:nvGrpSpPr>
          <p:cNvPr id="4" name="Group 3">
            <a:extLst>
              <a:ext uri="{FF2B5EF4-FFF2-40B4-BE49-F238E27FC236}">
                <a16:creationId xmlns:a16="http://schemas.microsoft.com/office/drawing/2014/main" id="{71E97899-78EC-56D7-9707-82F012DA70D4}"/>
              </a:ext>
            </a:extLst>
          </p:cNvPr>
          <p:cNvGrpSpPr/>
          <p:nvPr/>
        </p:nvGrpSpPr>
        <p:grpSpPr>
          <a:xfrm>
            <a:off x="1213852" y="331283"/>
            <a:ext cx="9949449" cy="5318983"/>
            <a:chOff x="577013" y="204375"/>
            <a:chExt cx="7989981" cy="4271450"/>
          </a:xfrm>
        </p:grpSpPr>
        <p:pic>
          <p:nvPicPr>
            <p:cNvPr id="220" name="Google Shape;220;p40"/>
            <p:cNvPicPr preferRelativeResize="0"/>
            <p:nvPr/>
          </p:nvPicPr>
          <p:blipFill>
            <a:blip r:embed="rId3">
              <a:alphaModFix/>
            </a:blip>
            <a:stretch>
              <a:fillRect/>
            </a:stretch>
          </p:blipFill>
          <p:spPr>
            <a:xfrm>
              <a:off x="1024525" y="2713525"/>
              <a:ext cx="1830533" cy="500550"/>
            </a:xfrm>
            <a:prstGeom prst="rect">
              <a:avLst/>
            </a:prstGeom>
            <a:noFill/>
            <a:ln>
              <a:noFill/>
            </a:ln>
          </p:spPr>
        </p:pic>
        <p:pic>
          <p:nvPicPr>
            <p:cNvPr id="221" name="Google Shape;221;p40"/>
            <p:cNvPicPr preferRelativeResize="0"/>
            <p:nvPr/>
          </p:nvPicPr>
          <p:blipFill>
            <a:blip r:embed="rId4">
              <a:alphaModFix/>
            </a:blip>
            <a:stretch>
              <a:fillRect/>
            </a:stretch>
          </p:blipFill>
          <p:spPr>
            <a:xfrm>
              <a:off x="5832479" y="2713525"/>
              <a:ext cx="2525671" cy="500550"/>
            </a:xfrm>
            <a:prstGeom prst="rect">
              <a:avLst/>
            </a:prstGeom>
            <a:noFill/>
            <a:ln>
              <a:noFill/>
            </a:ln>
          </p:spPr>
        </p:pic>
        <p:pic>
          <p:nvPicPr>
            <p:cNvPr id="222" name="Google Shape;222;p40"/>
            <p:cNvPicPr preferRelativeResize="0"/>
            <p:nvPr/>
          </p:nvPicPr>
          <p:blipFill>
            <a:blip r:embed="rId5">
              <a:alphaModFix/>
            </a:blip>
            <a:stretch>
              <a:fillRect/>
            </a:stretch>
          </p:blipFill>
          <p:spPr>
            <a:xfrm>
              <a:off x="3182536" y="2745500"/>
              <a:ext cx="2159813" cy="500550"/>
            </a:xfrm>
            <a:prstGeom prst="rect">
              <a:avLst/>
            </a:prstGeom>
            <a:noFill/>
            <a:ln>
              <a:noFill/>
            </a:ln>
          </p:spPr>
        </p:pic>
        <p:pic>
          <p:nvPicPr>
            <p:cNvPr id="223" name="Google Shape;223;p40"/>
            <p:cNvPicPr preferRelativeResize="0"/>
            <p:nvPr/>
          </p:nvPicPr>
          <p:blipFill rotWithShape="1">
            <a:blip r:embed="rId6">
              <a:alphaModFix/>
            </a:blip>
            <a:srcRect b="29750"/>
            <a:stretch/>
          </p:blipFill>
          <p:spPr>
            <a:xfrm>
              <a:off x="3400425" y="3428075"/>
              <a:ext cx="1724025" cy="1047750"/>
            </a:xfrm>
            <a:prstGeom prst="rect">
              <a:avLst/>
            </a:prstGeom>
            <a:noFill/>
            <a:ln>
              <a:noFill/>
            </a:ln>
          </p:spPr>
        </p:pic>
        <p:grpSp>
          <p:nvGrpSpPr>
            <p:cNvPr id="3" name="Group 2">
              <a:extLst>
                <a:ext uri="{FF2B5EF4-FFF2-40B4-BE49-F238E27FC236}">
                  <a16:creationId xmlns:a16="http://schemas.microsoft.com/office/drawing/2014/main" id="{EA39DB20-DAEA-3A16-8107-1A68252B467E}"/>
                </a:ext>
              </a:extLst>
            </p:cNvPr>
            <p:cNvGrpSpPr/>
            <p:nvPr/>
          </p:nvGrpSpPr>
          <p:grpSpPr>
            <a:xfrm>
              <a:off x="577013" y="204375"/>
              <a:ext cx="7989981" cy="2271950"/>
              <a:chOff x="577013" y="204375"/>
              <a:chExt cx="7989981" cy="2271950"/>
            </a:xfrm>
          </p:grpSpPr>
          <p:pic>
            <p:nvPicPr>
              <p:cNvPr id="219" name="Google Shape;219;p40"/>
              <p:cNvPicPr preferRelativeResize="0"/>
              <p:nvPr/>
            </p:nvPicPr>
            <p:blipFill>
              <a:blip r:embed="rId7">
                <a:alphaModFix/>
              </a:blip>
              <a:stretch>
                <a:fillRect/>
              </a:stretch>
            </p:blipFill>
            <p:spPr>
              <a:xfrm>
                <a:off x="577013" y="204375"/>
                <a:ext cx="7989981" cy="2271950"/>
              </a:xfrm>
              <a:prstGeom prst="rect">
                <a:avLst/>
              </a:prstGeom>
              <a:noFill/>
              <a:ln>
                <a:noFill/>
              </a:ln>
            </p:spPr>
          </p:pic>
          <p:sp>
            <p:nvSpPr>
              <p:cNvPr id="2" name="Rectangle 1">
                <a:extLst>
                  <a:ext uri="{FF2B5EF4-FFF2-40B4-BE49-F238E27FC236}">
                    <a16:creationId xmlns:a16="http://schemas.microsoft.com/office/drawing/2014/main" id="{8E046A92-F6C9-556A-57C2-1486A369B499}"/>
                  </a:ext>
                </a:extLst>
              </p:cNvPr>
              <p:cNvSpPr/>
              <p:nvPr/>
            </p:nvSpPr>
            <p:spPr>
              <a:xfrm>
                <a:off x="2743200" y="204375"/>
                <a:ext cx="3638550" cy="891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grpSp>
      </p:grpSp>
      <p:sp>
        <p:nvSpPr>
          <p:cNvPr id="5" name="Google Shape;212;p39">
            <a:extLst>
              <a:ext uri="{FF2B5EF4-FFF2-40B4-BE49-F238E27FC236}">
                <a16:creationId xmlns:a16="http://schemas.microsoft.com/office/drawing/2014/main" id="{33B0DC82-A274-953E-D97B-9FEA5D71876A}"/>
              </a:ext>
            </a:extLst>
          </p:cNvPr>
          <p:cNvSpPr txBox="1">
            <a:spLocks noGrp="1"/>
          </p:cNvSpPr>
          <p:nvPr>
            <p:ph type="title"/>
          </p:nvPr>
        </p:nvSpPr>
        <p:spPr>
          <a:xfrm>
            <a:off x="415600" y="593367"/>
            <a:ext cx="11360800" cy="763600"/>
          </a:xfrm>
          <a:prstGeom prst="rect">
            <a:avLst/>
          </a:prstGeom>
        </p:spPr>
        <p:txBody>
          <a:bodyPr spcFirstLastPara="1" vert="horz" wrap="square" lIns="121900" tIns="121900" rIns="121900" bIns="121900" rtlCol="0" anchor="t" anchorCtr="0">
            <a:normAutofit/>
          </a:bodyPr>
          <a:lstStyle/>
          <a:p>
            <a:pPr algn="ctr">
              <a:spcBef>
                <a:spcPts val="0"/>
              </a:spcBef>
            </a:pPr>
            <a:r>
              <a:rPr lang="en" sz="3200" b="1">
                <a:latin typeface="Arial Black" panose="020B0A04020102020204" pitchFamily="34" charset="0"/>
              </a:rPr>
              <a:t>Trusted By:</a:t>
            </a:r>
            <a:endParaRPr sz="3200" b="1">
              <a:latin typeface="Arial Black" panose="020B0A040201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C3D2D86-3AFE-A472-2553-B5FC0BEA222B}"/>
              </a:ext>
            </a:extLst>
          </p:cNvPr>
          <p:cNvSpPr txBox="1">
            <a:spLocks/>
          </p:cNvSpPr>
          <p:nvPr/>
        </p:nvSpPr>
        <p:spPr>
          <a:xfrm>
            <a:off x="7940017" y="2029820"/>
            <a:ext cx="2773476" cy="301985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n-US" sz="3600">
                <a:solidFill>
                  <a:schemeClr val="bg1"/>
                </a:solidFill>
                <a:latin typeface="Arial" panose="020B0604020202020204" pitchFamily="34" charset="0"/>
                <a:cs typeface="Arial" panose="020B0604020202020204" pitchFamily="34" charset="0"/>
              </a:rPr>
              <a:t>Long-Life Power for Wireless Transmitters</a:t>
            </a:r>
          </a:p>
        </p:txBody>
      </p:sp>
      <p:sp>
        <p:nvSpPr>
          <p:cNvPr id="3" name="Title 1">
            <a:extLst>
              <a:ext uri="{FF2B5EF4-FFF2-40B4-BE49-F238E27FC236}">
                <a16:creationId xmlns:a16="http://schemas.microsoft.com/office/drawing/2014/main" id="{2C45C947-46E5-51C9-0516-466CE2EA4696}"/>
              </a:ext>
            </a:extLst>
          </p:cNvPr>
          <p:cNvSpPr>
            <a:spLocks noGrp="1"/>
          </p:cNvSpPr>
          <p:nvPr>
            <p:ph type="title"/>
          </p:nvPr>
        </p:nvSpPr>
        <p:spPr>
          <a:xfrm>
            <a:off x="838200" y="681037"/>
            <a:ext cx="10515600" cy="1009651"/>
          </a:xfrm>
        </p:spPr>
        <p:txBody>
          <a:bodyPr/>
          <a:lstStyle/>
          <a:p>
            <a:r>
              <a:rPr lang="en-US"/>
              <a:t>Additional </a:t>
            </a:r>
            <a:r>
              <a:rPr lang="en-US">
                <a:latin typeface="Arial Black" panose="020B0A04020102020204" pitchFamily="34" charset="0"/>
              </a:rPr>
              <a:t>Resources</a:t>
            </a:r>
          </a:p>
        </p:txBody>
      </p:sp>
      <p:sp>
        <p:nvSpPr>
          <p:cNvPr id="4" name="TextBox 3">
            <a:extLst>
              <a:ext uri="{FF2B5EF4-FFF2-40B4-BE49-F238E27FC236}">
                <a16:creationId xmlns:a16="http://schemas.microsoft.com/office/drawing/2014/main" id="{AE03957E-332F-3E3F-3243-4D601A5F6AD6}"/>
              </a:ext>
            </a:extLst>
          </p:cNvPr>
          <p:cNvSpPr txBox="1"/>
          <p:nvPr/>
        </p:nvSpPr>
        <p:spPr>
          <a:xfrm>
            <a:off x="509171" y="4784994"/>
            <a:ext cx="2875212" cy="923330"/>
          </a:xfrm>
          <a:prstGeom prst="rect">
            <a:avLst/>
          </a:prstGeom>
          <a:noFill/>
        </p:spPr>
        <p:txBody>
          <a:bodyPr wrap="square">
            <a:spAutoFit/>
          </a:bodyPr>
          <a:lstStyle/>
          <a:p>
            <a:pPr algn="ctr"/>
            <a:r>
              <a:rPr lang="en-US"/>
              <a:t>Visit </a:t>
            </a:r>
            <a:r>
              <a:rPr lang="en-US">
                <a:hlinkClick r:id="rId2"/>
              </a:rPr>
              <a:t>www.graceport.com</a:t>
            </a:r>
            <a:r>
              <a:rPr lang="en-US"/>
              <a:t> to shop and chat with one of our Representatives</a:t>
            </a:r>
          </a:p>
        </p:txBody>
      </p:sp>
      <p:sp>
        <p:nvSpPr>
          <p:cNvPr id="5" name="TextBox 4">
            <a:extLst>
              <a:ext uri="{FF2B5EF4-FFF2-40B4-BE49-F238E27FC236}">
                <a16:creationId xmlns:a16="http://schemas.microsoft.com/office/drawing/2014/main" id="{A0353C9C-DF6B-A87C-5827-1417F58B2048}"/>
              </a:ext>
            </a:extLst>
          </p:cNvPr>
          <p:cNvSpPr txBox="1"/>
          <p:nvPr/>
        </p:nvSpPr>
        <p:spPr>
          <a:xfrm>
            <a:off x="3654345" y="4746421"/>
            <a:ext cx="2190953" cy="1201611"/>
          </a:xfrm>
          <a:prstGeom prst="rect">
            <a:avLst/>
          </a:prstGeom>
          <a:noFill/>
        </p:spPr>
        <p:txBody>
          <a:bodyPr wrap="square">
            <a:spAutoFit/>
          </a:bodyPr>
          <a:lstStyle/>
          <a:p>
            <a:pPr algn="ctr"/>
            <a:r>
              <a:rPr lang="en-US"/>
              <a:t>180+ </a:t>
            </a:r>
            <a:r>
              <a:rPr lang="en-US" err="1"/>
              <a:t>GracePorts</a:t>
            </a:r>
            <a:r>
              <a:rPr lang="en-US"/>
              <a:t> and all PESD’s now available in </a:t>
            </a:r>
            <a:r>
              <a:rPr lang="en-US" err="1"/>
              <a:t>ePlan</a:t>
            </a:r>
            <a:r>
              <a:rPr lang="en-US"/>
              <a:t> data portal </a:t>
            </a:r>
          </a:p>
        </p:txBody>
      </p:sp>
      <p:sp>
        <p:nvSpPr>
          <p:cNvPr id="6" name="TextBox 5">
            <a:extLst>
              <a:ext uri="{FF2B5EF4-FFF2-40B4-BE49-F238E27FC236}">
                <a16:creationId xmlns:a16="http://schemas.microsoft.com/office/drawing/2014/main" id="{8AFE7FD5-415F-5F56-E46D-4A43B5027813}"/>
              </a:ext>
            </a:extLst>
          </p:cNvPr>
          <p:cNvSpPr txBox="1"/>
          <p:nvPr/>
        </p:nvSpPr>
        <p:spPr>
          <a:xfrm>
            <a:off x="6257359" y="4873879"/>
            <a:ext cx="2319905" cy="646331"/>
          </a:xfrm>
          <a:prstGeom prst="rect">
            <a:avLst/>
          </a:prstGeom>
          <a:noFill/>
        </p:spPr>
        <p:txBody>
          <a:bodyPr wrap="square">
            <a:spAutoFit/>
          </a:bodyPr>
          <a:lstStyle/>
          <a:p>
            <a:pPr algn="ctr"/>
            <a:r>
              <a:rPr lang="en-US">
                <a:hlinkClick r:id="rId3"/>
              </a:rPr>
              <a:t>Grace Technologies Master Catalog</a:t>
            </a:r>
            <a:endParaRPr lang="en-US"/>
          </a:p>
        </p:txBody>
      </p:sp>
      <p:sp>
        <p:nvSpPr>
          <p:cNvPr id="7" name="TextBox 6">
            <a:extLst>
              <a:ext uri="{FF2B5EF4-FFF2-40B4-BE49-F238E27FC236}">
                <a16:creationId xmlns:a16="http://schemas.microsoft.com/office/drawing/2014/main" id="{C9AFED36-2FAC-7B23-F2BC-B552285E5D0F}"/>
              </a:ext>
            </a:extLst>
          </p:cNvPr>
          <p:cNvSpPr txBox="1"/>
          <p:nvPr/>
        </p:nvSpPr>
        <p:spPr>
          <a:xfrm>
            <a:off x="9127709" y="4858718"/>
            <a:ext cx="2499132" cy="923330"/>
          </a:xfrm>
          <a:prstGeom prst="rect">
            <a:avLst/>
          </a:prstGeom>
          <a:noFill/>
        </p:spPr>
        <p:txBody>
          <a:bodyPr wrap="square">
            <a:spAutoFit/>
          </a:bodyPr>
          <a:lstStyle/>
          <a:p>
            <a:pPr algn="ctr"/>
            <a:r>
              <a:rPr lang="en-US"/>
              <a:t>Check out our Knowledge Base Articles with over 250 articles </a:t>
            </a:r>
          </a:p>
        </p:txBody>
      </p:sp>
      <p:pic>
        <p:nvPicPr>
          <p:cNvPr id="8" name="Picture 7" descr="A red and black logo&#10;&#10;Description automatically generated with medium confidence">
            <a:extLst>
              <a:ext uri="{FF2B5EF4-FFF2-40B4-BE49-F238E27FC236}">
                <a16:creationId xmlns:a16="http://schemas.microsoft.com/office/drawing/2014/main" id="{C0F4780F-56A8-2E19-BFCF-6C68270597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430" y="2496544"/>
            <a:ext cx="1400851" cy="1953818"/>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606C26EC-9849-C940-F49F-EB9EF6AD15E2}"/>
              </a:ext>
            </a:extLst>
          </p:cNvPr>
          <p:cNvPicPr>
            <a:picLocks noChangeAspect="1"/>
          </p:cNvPicPr>
          <p:nvPr/>
        </p:nvPicPr>
        <p:blipFill rotWithShape="1">
          <a:blip r:embed="rId5"/>
          <a:srcRect t="4876"/>
          <a:stretch/>
        </p:blipFill>
        <p:spPr>
          <a:xfrm>
            <a:off x="9183697" y="2573677"/>
            <a:ext cx="2499132" cy="1722277"/>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E2DFC7F6-1B7D-9DBC-AB20-F19F8C80DBA2}"/>
              </a:ext>
            </a:extLst>
          </p:cNvPr>
          <p:cNvPicPr>
            <a:picLocks noChangeAspect="1"/>
          </p:cNvPicPr>
          <p:nvPr/>
        </p:nvPicPr>
        <p:blipFill>
          <a:blip r:embed="rId6"/>
          <a:stretch>
            <a:fillRect/>
          </a:stretch>
        </p:blipFill>
        <p:spPr>
          <a:xfrm>
            <a:off x="6245328" y="2353041"/>
            <a:ext cx="2162757" cy="2172060"/>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3E15FA8-01D5-CB3E-BEA9-72208FEC4EFE}"/>
              </a:ext>
            </a:extLst>
          </p:cNvPr>
          <p:cNvPicPr>
            <a:picLocks noChangeAspect="1"/>
          </p:cNvPicPr>
          <p:nvPr/>
        </p:nvPicPr>
        <p:blipFill>
          <a:blip r:embed="rId7"/>
          <a:stretch>
            <a:fillRect/>
          </a:stretch>
        </p:blipFill>
        <p:spPr>
          <a:xfrm>
            <a:off x="634533" y="2496544"/>
            <a:ext cx="2536885" cy="1710651"/>
          </a:xfrm>
          <a:prstGeom prst="rect">
            <a:avLst/>
          </a:prstGeom>
          <a:ln>
            <a:noFill/>
          </a:ln>
          <a:effectLst>
            <a:outerShdw blurRad="292100" dist="139700" dir="2700000" algn="tl" rotWithShape="0">
              <a:srgbClr val="333333">
                <a:alpha val="65000"/>
              </a:srgbClr>
            </a:outerShdw>
          </a:effectLst>
        </p:spPr>
      </p:pic>
      <p:grpSp>
        <p:nvGrpSpPr>
          <p:cNvPr id="21" name="Group 20">
            <a:extLst>
              <a:ext uri="{FF2B5EF4-FFF2-40B4-BE49-F238E27FC236}">
                <a16:creationId xmlns:a16="http://schemas.microsoft.com/office/drawing/2014/main" id="{D5774686-D437-3CF0-BB2C-9863E8BA9D50}"/>
              </a:ext>
            </a:extLst>
          </p:cNvPr>
          <p:cNvGrpSpPr/>
          <p:nvPr/>
        </p:nvGrpSpPr>
        <p:grpSpPr>
          <a:xfrm>
            <a:off x="8898340" y="921899"/>
            <a:ext cx="2741446" cy="533558"/>
            <a:chOff x="8172931" y="889899"/>
            <a:chExt cx="3466855" cy="674742"/>
          </a:xfrm>
        </p:grpSpPr>
        <p:pic>
          <p:nvPicPr>
            <p:cNvPr id="22" name="Picture 21" descr="A blue square with a white f logo&#10;&#10;Description automatically generated">
              <a:hlinkClick r:id="rId8"/>
              <a:extLst>
                <a:ext uri="{FF2B5EF4-FFF2-40B4-BE49-F238E27FC236}">
                  <a16:creationId xmlns:a16="http://schemas.microsoft.com/office/drawing/2014/main" id="{7955C098-C494-AE28-3BBC-AFF85F78D6B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44822" y="889899"/>
              <a:ext cx="662693" cy="674742"/>
            </a:xfrm>
            <a:prstGeom prst="rect">
              <a:avLst/>
            </a:prstGeom>
          </p:spPr>
        </p:pic>
        <p:pic>
          <p:nvPicPr>
            <p:cNvPr id="23" name="Picture 22" descr="A blue square with white letters&#10;&#10;Description automatically generated">
              <a:hlinkClick r:id="rId10"/>
              <a:extLst>
                <a:ext uri="{FF2B5EF4-FFF2-40B4-BE49-F238E27FC236}">
                  <a16:creationId xmlns:a16="http://schemas.microsoft.com/office/drawing/2014/main" id="{91061C26-A1BF-2D4A-A3D4-56E5F08D2B0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83118" y="892912"/>
              <a:ext cx="656668" cy="668717"/>
            </a:xfrm>
            <a:prstGeom prst="rect">
              <a:avLst/>
            </a:prstGeom>
          </p:spPr>
        </p:pic>
        <p:pic>
          <p:nvPicPr>
            <p:cNvPr id="24" name="Picture 23" descr="A blue square with a white bird&#10;&#10;Description automatically generated">
              <a:hlinkClick r:id="rId12"/>
              <a:extLst>
                <a:ext uri="{FF2B5EF4-FFF2-40B4-BE49-F238E27FC236}">
                  <a16:creationId xmlns:a16="http://schemas.microsoft.com/office/drawing/2014/main" id="{3C1D5B3B-6C14-1521-498F-EDCA41E3DA1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62673" y="889900"/>
              <a:ext cx="656668" cy="674741"/>
            </a:xfrm>
            <a:prstGeom prst="rect">
              <a:avLst/>
            </a:prstGeom>
          </p:spPr>
        </p:pic>
        <p:pic>
          <p:nvPicPr>
            <p:cNvPr id="25" name="Picture 24" descr="A red and white play button&#10;&#10;Description automatically generated">
              <a:hlinkClick r:id="rId14"/>
              <a:extLst>
                <a:ext uri="{FF2B5EF4-FFF2-40B4-BE49-F238E27FC236}">
                  <a16:creationId xmlns:a16="http://schemas.microsoft.com/office/drawing/2014/main" id="{4AC0537D-CA73-73BF-1F96-D1D2324147B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172931" y="896991"/>
              <a:ext cx="664276" cy="660558"/>
            </a:xfrm>
            <a:prstGeom prst="rect">
              <a:avLst/>
            </a:prstGeom>
          </p:spPr>
        </p:pic>
      </p:grpSp>
      <p:grpSp>
        <p:nvGrpSpPr>
          <p:cNvPr id="12" name="Group 11">
            <a:extLst>
              <a:ext uri="{FF2B5EF4-FFF2-40B4-BE49-F238E27FC236}">
                <a16:creationId xmlns:a16="http://schemas.microsoft.com/office/drawing/2014/main" id="{DF0BD4D3-0D65-083C-1529-83F4B2B99720}"/>
              </a:ext>
            </a:extLst>
          </p:cNvPr>
          <p:cNvGrpSpPr/>
          <p:nvPr/>
        </p:nvGrpSpPr>
        <p:grpSpPr>
          <a:xfrm>
            <a:off x="2152741" y="3137242"/>
            <a:ext cx="1307282" cy="1388585"/>
            <a:chOff x="2077101" y="3429000"/>
            <a:chExt cx="1307282" cy="1388585"/>
          </a:xfrm>
        </p:grpSpPr>
        <p:pic>
          <p:nvPicPr>
            <p:cNvPr id="13" name="Picture 12">
              <a:extLst>
                <a:ext uri="{FF2B5EF4-FFF2-40B4-BE49-F238E27FC236}">
                  <a16:creationId xmlns:a16="http://schemas.microsoft.com/office/drawing/2014/main" id="{EBC2A7B1-3B5F-2284-CEA6-CF1D0A7CFA21}"/>
                </a:ext>
              </a:extLst>
            </p:cNvPr>
            <p:cNvPicPr>
              <a:picLocks noChangeAspect="1"/>
            </p:cNvPicPr>
            <p:nvPr/>
          </p:nvPicPr>
          <p:blipFill>
            <a:blip r:embed="rId16">
              <a:extLst>
                <a:ext uri="{28A0092B-C50C-407E-A947-70E740481C1C}">
                  <a14:useLocalDpi xmlns:a14="http://schemas.microsoft.com/office/drawing/2010/main" val="0"/>
                </a:ext>
              </a:extLst>
            </a:blip>
            <a:srcRect t="181" b="181"/>
            <a:stretch/>
          </p:blipFill>
          <p:spPr>
            <a:xfrm>
              <a:off x="2774144" y="3429000"/>
              <a:ext cx="610239" cy="646921"/>
            </a:xfrm>
            <a:prstGeom prst="ellipse">
              <a:avLst/>
            </a:prstGeom>
          </p:spPr>
        </p:pic>
        <p:pic>
          <p:nvPicPr>
            <p:cNvPr id="14" name="Picture 13">
              <a:extLst>
                <a:ext uri="{FF2B5EF4-FFF2-40B4-BE49-F238E27FC236}">
                  <a16:creationId xmlns:a16="http://schemas.microsoft.com/office/drawing/2014/main" id="{8F0DE7F9-5630-1154-220F-A11DF0BAE0F0}"/>
                </a:ext>
              </a:extLst>
            </p:cNvPr>
            <p:cNvPicPr>
              <a:picLocks noChangeAspect="1"/>
            </p:cNvPicPr>
            <p:nvPr/>
          </p:nvPicPr>
          <p:blipFill>
            <a:blip r:embed="rId17">
              <a:extLst>
                <a:ext uri="{28A0092B-C50C-407E-A947-70E740481C1C}">
                  <a14:useLocalDpi xmlns:a14="http://schemas.microsoft.com/office/drawing/2010/main" val="0"/>
                </a:ext>
              </a:extLst>
            </a:blip>
            <a:srcRect l="1057" r="1057"/>
            <a:stretch/>
          </p:blipFill>
          <p:spPr>
            <a:xfrm>
              <a:off x="2077834" y="3452505"/>
              <a:ext cx="610239" cy="623416"/>
            </a:xfrm>
            <a:prstGeom prst="ellipse">
              <a:avLst/>
            </a:prstGeom>
          </p:spPr>
        </p:pic>
        <p:pic>
          <p:nvPicPr>
            <p:cNvPr id="15" name="Picture 14">
              <a:extLst>
                <a:ext uri="{FF2B5EF4-FFF2-40B4-BE49-F238E27FC236}">
                  <a16:creationId xmlns:a16="http://schemas.microsoft.com/office/drawing/2014/main" id="{443DF0CD-CD82-05D5-9B78-DE0D6F2BBB66}"/>
                </a:ext>
              </a:extLst>
            </p:cNvPr>
            <p:cNvPicPr>
              <a:picLocks noChangeAspect="1"/>
            </p:cNvPicPr>
            <p:nvPr/>
          </p:nvPicPr>
          <p:blipFill>
            <a:blip r:embed="rId18">
              <a:extLst>
                <a:ext uri="{28A0092B-C50C-407E-A947-70E740481C1C}">
                  <a14:useLocalDpi xmlns:a14="http://schemas.microsoft.com/office/drawing/2010/main" val="0"/>
                </a:ext>
              </a:extLst>
            </a:blip>
            <a:srcRect t="9136" b="9136"/>
            <a:stretch/>
          </p:blipFill>
          <p:spPr>
            <a:xfrm>
              <a:off x="2077101" y="4203102"/>
              <a:ext cx="601495" cy="614483"/>
            </a:xfrm>
            <a:prstGeom prst="ellipse">
              <a:avLst/>
            </a:prstGeom>
          </p:spPr>
        </p:pic>
        <p:pic>
          <p:nvPicPr>
            <p:cNvPr id="16" name="Picture 15">
              <a:extLst>
                <a:ext uri="{FF2B5EF4-FFF2-40B4-BE49-F238E27FC236}">
                  <a16:creationId xmlns:a16="http://schemas.microsoft.com/office/drawing/2014/main" id="{D22CAA97-9AEB-8276-58AF-1DB63D2F8D6F}"/>
                </a:ext>
              </a:extLst>
            </p:cNvPr>
            <p:cNvPicPr>
              <a:picLocks noChangeAspect="1"/>
            </p:cNvPicPr>
            <p:nvPr/>
          </p:nvPicPr>
          <p:blipFill>
            <a:blip r:embed="rId19">
              <a:extLst>
                <a:ext uri="{28A0092B-C50C-407E-A947-70E740481C1C}">
                  <a14:useLocalDpi xmlns:a14="http://schemas.microsoft.com/office/drawing/2010/main" val="0"/>
                </a:ext>
              </a:extLst>
            </a:blip>
            <a:srcRect t="9136" b="9136"/>
            <a:stretch/>
          </p:blipFill>
          <p:spPr>
            <a:xfrm>
              <a:off x="2747976" y="4203102"/>
              <a:ext cx="601495" cy="614483"/>
            </a:xfrm>
            <a:prstGeom prst="ellipse">
              <a:avLst/>
            </a:prstGeom>
          </p:spPr>
        </p:pic>
      </p:grpSp>
    </p:spTree>
    <p:extLst>
      <p:ext uri="{BB962C8B-B14F-4D97-AF65-F5344CB8AC3E}">
        <p14:creationId xmlns:p14="http://schemas.microsoft.com/office/powerpoint/2010/main" val="3795685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08AF5-3250-E74E-73BB-4C3EF59B64CD}"/>
              </a:ext>
            </a:extLst>
          </p:cNvPr>
          <p:cNvSpPr>
            <a:spLocks noGrp="1"/>
          </p:cNvSpPr>
          <p:nvPr>
            <p:ph type="title"/>
          </p:nvPr>
        </p:nvSpPr>
        <p:spPr/>
        <p:txBody>
          <a:bodyPr>
            <a:normAutofit/>
          </a:bodyPr>
          <a:lstStyle/>
          <a:p>
            <a:r>
              <a:rPr lang="en-US">
                <a:latin typeface="Arial" panose="020B0604020202020204" pitchFamily="34" charset="0"/>
                <a:cs typeface="Arial" panose="020B0604020202020204" pitchFamily="34" charset="0"/>
              </a:rPr>
              <a:t>The</a:t>
            </a:r>
            <a:r>
              <a:rPr lang="en-US">
                <a:latin typeface="Arial Black" panose="020B0A04020102020204" pitchFamily="34" charset="0"/>
              </a:rPr>
              <a:t> Possibilities </a:t>
            </a:r>
            <a:r>
              <a:rPr lang="en-US">
                <a:latin typeface="Arial" panose="020B0604020202020204" pitchFamily="34" charset="0"/>
                <a:cs typeface="Arial" panose="020B0604020202020204" pitchFamily="34" charset="0"/>
              </a:rPr>
              <a:t>are</a:t>
            </a:r>
            <a:r>
              <a:rPr lang="en-US">
                <a:latin typeface="Arial Black" panose="020B0A04020102020204" pitchFamily="34" charset="0"/>
              </a:rPr>
              <a:t> Endless</a:t>
            </a:r>
          </a:p>
        </p:txBody>
      </p:sp>
      <p:sp>
        <p:nvSpPr>
          <p:cNvPr id="4" name="TextBox 3">
            <a:extLst>
              <a:ext uri="{FF2B5EF4-FFF2-40B4-BE49-F238E27FC236}">
                <a16:creationId xmlns:a16="http://schemas.microsoft.com/office/drawing/2014/main" id="{95850DB5-2280-EB6F-4E05-BEA7C04B6C65}"/>
              </a:ext>
            </a:extLst>
          </p:cNvPr>
          <p:cNvSpPr txBox="1"/>
          <p:nvPr/>
        </p:nvSpPr>
        <p:spPr>
          <a:xfrm>
            <a:off x="0" y="5421413"/>
            <a:ext cx="12192000" cy="646331"/>
          </a:xfrm>
          <a:prstGeom prst="rect">
            <a:avLst/>
          </a:prstGeom>
          <a:noFill/>
        </p:spPr>
        <p:txBody>
          <a:bodyPr wrap="square" rtlCol="0">
            <a:spAutoFit/>
          </a:bodyPr>
          <a:lstStyle/>
          <a:p>
            <a:pPr algn="ctr"/>
            <a:r>
              <a:rPr lang="en-US" b="0" i="0" u="none" strike="noStrike" baseline="0">
                <a:solidFill>
                  <a:srgbClr val="FF0000"/>
                </a:solidFill>
                <a:latin typeface="Arial" panose="020B0604020202020204" pitchFamily="34" charset="0"/>
                <a:cs typeface="Arial" panose="020B0604020202020204" pitchFamily="34" charset="0"/>
              </a:rPr>
              <a:t>We can create a </a:t>
            </a:r>
            <a:r>
              <a:rPr lang="en-US" i="0" u="none" strike="noStrike" baseline="0">
                <a:solidFill>
                  <a:srgbClr val="FF0000"/>
                </a:solidFill>
                <a:latin typeface="Arial Black" panose="020B0A04020102020204" pitchFamily="34" charset="0"/>
                <a:cs typeface="Arial" panose="020B0604020202020204" pitchFamily="34" charset="0"/>
              </a:rPr>
              <a:t>custom-built </a:t>
            </a:r>
            <a:r>
              <a:rPr lang="en-US" i="0" u="none" strike="noStrike" baseline="0" err="1">
                <a:solidFill>
                  <a:srgbClr val="FF0000"/>
                </a:solidFill>
                <a:latin typeface="Arial Black" panose="020B0A04020102020204" pitchFamily="34" charset="0"/>
                <a:cs typeface="Arial" panose="020B0604020202020204" pitchFamily="34" charset="0"/>
              </a:rPr>
              <a:t>GracePort</a:t>
            </a:r>
            <a:r>
              <a:rPr lang="en-US" i="0" u="none" strike="noStrike" baseline="0">
                <a:solidFill>
                  <a:srgbClr val="FF0000"/>
                </a:solidFill>
                <a:latin typeface="Arial Black" panose="020B0A04020102020204" pitchFamily="34" charset="0"/>
                <a:cs typeface="Arial" panose="020B0604020202020204" pitchFamily="34" charset="0"/>
              </a:rPr>
              <a:t>, </a:t>
            </a:r>
            <a:r>
              <a:rPr lang="en-US" b="0" i="0" u="none" strike="noStrike" baseline="0">
                <a:solidFill>
                  <a:srgbClr val="FF0000"/>
                </a:solidFill>
                <a:latin typeface="Arial" panose="020B0604020202020204" pitchFamily="34" charset="0"/>
                <a:cs typeface="Arial" panose="020B0604020202020204" pitchFamily="34" charset="0"/>
              </a:rPr>
              <a:t>including special text, cut-outs, cable lengths, </a:t>
            </a:r>
          </a:p>
          <a:p>
            <a:pPr algn="ctr"/>
            <a:r>
              <a:rPr lang="en-US" b="0" i="0" u="none" strike="noStrike" baseline="0">
                <a:solidFill>
                  <a:srgbClr val="FF0000"/>
                </a:solidFill>
                <a:latin typeface="Arial" panose="020B0604020202020204" pitchFamily="34" charset="0"/>
                <a:cs typeface="Arial" panose="020B0604020202020204" pitchFamily="34" charset="0"/>
              </a:rPr>
              <a:t>and even adding your company logo, </a:t>
            </a:r>
            <a:r>
              <a:rPr lang="en-US" i="0" u="none" strike="noStrike" baseline="0">
                <a:solidFill>
                  <a:srgbClr val="FF0000"/>
                </a:solidFill>
                <a:latin typeface="Arial Black" panose="020B0A04020102020204" pitchFamily="34" charset="0"/>
                <a:cs typeface="Arial" panose="020B0604020202020204" pitchFamily="34" charset="0"/>
              </a:rPr>
              <a:t>all in just 2 - 3 days– created just the way you want it.</a:t>
            </a:r>
            <a:endParaRPr lang="en-US">
              <a:solidFill>
                <a:srgbClr val="FF0000"/>
              </a:solidFill>
              <a:latin typeface="Arial Black" panose="020B0A040201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1A21E259-CEC9-359A-4449-543BBAD19ADA}"/>
              </a:ext>
            </a:extLst>
          </p:cNvPr>
          <p:cNvSpPr txBox="1"/>
          <p:nvPr/>
        </p:nvSpPr>
        <p:spPr>
          <a:xfrm>
            <a:off x="575971" y="4424384"/>
            <a:ext cx="3436749"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Choose a Housing from UL Type 1 (no housing), 4, 4X, or 12 </a:t>
            </a:r>
          </a:p>
        </p:txBody>
      </p:sp>
      <p:sp>
        <p:nvSpPr>
          <p:cNvPr id="16" name="TextBox 15">
            <a:extLst>
              <a:ext uri="{FF2B5EF4-FFF2-40B4-BE49-F238E27FC236}">
                <a16:creationId xmlns:a16="http://schemas.microsoft.com/office/drawing/2014/main" id="{357340FD-7A45-D072-260E-AC76D8986FB5}"/>
              </a:ext>
            </a:extLst>
          </p:cNvPr>
          <p:cNvSpPr txBox="1"/>
          <p:nvPr/>
        </p:nvSpPr>
        <p:spPr>
          <a:xfrm>
            <a:off x="4742533" y="4339669"/>
            <a:ext cx="3436749" cy="830997"/>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Choose your components and power options </a:t>
            </a:r>
            <a:r>
              <a:rPr lang="en-US" sz="1600">
                <a:latin typeface="Arial" panose="020B0604020202020204" pitchFamily="34" charset="0"/>
                <a:cs typeface="Arial" panose="020B0604020202020204" pitchFamily="34" charset="0"/>
              </a:rPr>
              <a:t>(both domestic and international options available)</a:t>
            </a:r>
          </a:p>
        </p:txBody>
      </p:sp>
      <p:sp>
        <p:nvSpPr>
          <p:cNvPr id="17" name="TextBox 16">
            <a:extLst>
              <a:ext uri="{FF2B5EF4-FFF2-40B4-BE49-F238E27FC236}">
                <a16:creationId xmlns:a16="http://schemas.microsoft.com/office/drawing/2014/main" id="{FD7EDFB0-EED0-4038-2492-0269E00B708F}"/>
              </a:ext>
            </a:extLst>
          </p:cNvPr>
          <p:cNvSpPr txBox="1"/>
          <p:nvPr/>
        </p:nvSpPr>
        <p:spPr>
          <a:xfrm>
            <a:off x="8832544" y="4374703"/>
            <a:ext cx="2835996" cy="584775"/>
          </a:xfrm>
          <a:prstGeom prst="rect">
            <a:avLst/>
          </a:prstGeom>
          <a:noFill/>
        </p:spPr>
        <p:txBody>
          <a:bodyPr wrap="square" rtlCol="0">
            <a:spAutoFit/>
          </a:bodyPr>
          <a:lstStyle/>
          <a:p>
            <a:pPr algn="ctr"/>
            <a:r>
              <a:rPr lang="en-US" sz="1600" b="1">
                <a:latin typeface="Arial" panose="020B0604020202020204" pitchFamily="34" charset="0"/>
                <a:cs typeface="Arial" panose="020B0604020202020204" pitchFamily="34" charset="0"/>
              </a:rPr>
              <a:t>Add special cutouts, cable lengths, text, and logos</a:t>
            </a:r>
          </a:p>
        </p:txBody>
      </p:sp>
      <p:pic>
        <p:nvPicPr>
          <p:cNvPr id="27" name="Picture 26" descr="A close-up of a power outlet&#10;&#10;Description automatically generated with low confidence">
            <a:extLst>
              <a:ext uri="{FF2B5EF4-FFF2-40B4-BE49-F238E27FC236}">
                <a16:creationId xmlns:a16="http://schemas.microsoft.com/office/drawing/2014/main" id="{D7476C1B-1109-FDA6-3B1C-FD28E8E6C9E7}"/>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6508"/>
                    </a14:imgEffect>
                  </a14:imgLayer>
                </a14:imgProps>
              </a:ext>
              <a:ext uri="{28A0092B-C50C-407E-A947-70E740481C1C}">
                <a14:useLocalDpi xmlns:a14="http://schemas.microsoft.com/office/drawing/2010/main" val="0"/>
              </a:ext>
            </a:extLst>
          </a:blip>
          <a:srcRect l="5540" t="16330" r="6719" b="12949"/>
          <a:stretch/>
        </p:blipFill>
        <p:spPr>
          <a:xfrm>
            <a:off x="2467534" y="3206565"/>
            <a:ext cx="1647535" cy="669216"/>
          </a:xfrm>
          <a:prstGeom prst="rect">
            <a:avLst/>
          </a:prstGeom>
        </p:spPr>
      </p:pic>
      <p:pic>
        <p:nvPicPr>
          <p:cNvPr id="29" name="Picture 28" descr="A close-up of a power outlet&#10;&#10;Description automatically generated with low confidence">
            <a:extLst>
              <a:ext uri="{FF2B5EF4-FFF2-40B4-BE49-F238E27FC236}">
                <a16:creationId xmlns:a16="http://schemas.microsoft.com/office/drawing/2014/main" id="{68459B56-16D3-A205-C008-4CAD2B5C0E87}"/>
              </a:ext>
            </a:extLst>
          </p:cNvPr>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6497"/>
                    </a14:imgEffect>
                    <a14:imgEffect>
                      <a14:saturation sat="98000"/>
                    </a14:imgEffect>
                    <a14:imgEffect>
                      <a14:brightnessContrast bright="-6000"/>
                    </a14:imgEffect>
                  </a14:imgLayer>
                </a14:imgProps>
              </a:ext>
              <a:ext uri="{28A0092B-C50C-407E-A947-70E740481C1C}">
                <a14:useLocalDpi xmlns:a14="http://schemas.microsoft.com/office/drawing/2010/main" val="0"/>
              </a:ext>
            </a:extLst>
          </a:blip>
          <a:srcRect l="3813" t="3333" r="2593" b="5417"/>
          <a:stretch/>
        </p:blipFill>
        <p:spPr>
          <a:xfrm>
            <a:off x="779163" y="3052854"/>
            <a:ext cx="1483659" cy="1048272"/>
          </a:xfrm>
          <a:prstGeom prst="rect">
            <a:avLst/>
          </a:prstGeom>
        </p:spPr>
      </p:pic>
      <p:grpSp>
        <p:nvGrpSpPr>
          <p:cNvPr id="36" name="Group 35">
            <a:extLst>
              <a:ext uri="{FF2B5EF4-FFF2-40B4-BE49-F238E27FC236}">
                <a16:creationId xmlns:a16="http://schemas.microsoft.com/office/drawing/2014/main" id="{DA0FC33C-9350-5A32-92CC-6ABFCE06D8A6}"/>
              </a:ext>
            </a:extLst>
          </p:cNvPr>
          <p:cNvGrpSpPr/>
          <p:nvPr/>
        </p:nvGrpSpPr>
        <p:grpSpPr>
          <a:xfrm>
            <a:off x="5180654" y="2306759"/>
            <a:ext cx="2614280" cy="1610532"/>
            <a:chOff x="5140863" y="2041259"/>
            <a:chExt cx="2957777" cy="1822144"/>
          </a:xfrm>
        </p:grpSpPr>
        <p:pic>
          <p:nvPicPr>
            <p:cNvPr id="19" name="Picture 18">
              <a:extLst>
                <a:ext uri="{FF2B5EF4-FFF2-40B4-BE49-F238E27FC236}">
                  <a16:creationId xmlns:a16="http://schemas.microsoft.com/office/drawing/2014/main" id="{A153B8B7-B056-55E1-49B1-2F8CD86AA27E}"/>
                </a:ext>
              </a:extLst>
            </p:cNvPr>
            <p:cNvPicPr>
              <a:picLocks noChangeAspect="1"/>
            </p:cNvPicPr>
            <p:nvPr/>
          </p:nvPicPr>
          <p:blipFill rotWithShape="1">
            <a:blip r:embed="rId7">
              <a:extLst>
                <a:ext uri="{28A0092B-C50C-407E-A947-70E740481C1C}">
                  <a14:useLocalDpi xmlns:a14="http://schemas.microsoft.com/office/drawing/2010/main" val="0"/>
                </a:ext>
              </a:extLst>
            </a:blip>
            <a:srcRect l="35000" t="30528" r="34791" b="28889"/>
            <a:stretch/>
          </p:blipFill>
          <p:spPr>
            <a:xfrm>
              <a:off x="5463649" y="3345150"/>
              <a:ext cx="514350" cy="518253"/>
            </a:xfrm>
            <a:prstGeom prst="rect">
              <a:avLst/>
            </a:prstGeom>
          </p:spPr>
        </p:pic>
        <p:grpSp>
          <p:nvGrpSpPr>
            <p:cNvPr id="23" name="Group 22">
              <a:extLst>
                <a:ext uri="{FF2B5EF4-FFF2-40B4-BE49-F238E27FC236}">
                  <a16:creationId xmlns:a16="http://schemas.microsoft.com/office/drawing/2014/main" id="{38E84334-27DF-3162-4E97-0FAAE71CA25A}"/>
                </a:ext>
              </a:extLst>
            </p:cNvPr>
            <p:cNvGrpSpPr/>
            <p:nvPr/>
          </p:nvGrpSpPr>
          <p:grpSpPr>
            <a:xfrm>
              <a:off x="5140863" y="2041259"/>
              <a:ext cx="2957777" cy="1116622"/>
              <a:chOff x="5201685" y="2026610"/>
              <a:chExt cx="2957777" cy="1116622"/>
            </a:xfrm>
          </p:grpSpPr>
          <p:pic>
            <p:nvPicPr>
              <p:cNvPr id="6" name="Picture 5" descr="A close-up of a white outlet&#10;&#10;Description automatically generated with low confidence">
                <a:extLst>
                  <a:ext uri="{FF2B5EF4-FFF2-40B4-BE49-F238E27FC236}">
                    <a16:creationId xmlns:a16="http://schemas.microsoft.com/office/drawing/2014/main" id="{E23F21C8-1398-F64C-C77E-8768D73A8864}"/>
                  </a:ext>
                </a:extLst>
              </p:cNvPr>
              <p:cNvPicPr>
                <a:picLocks noChangeAspect="1"/>
              </p:cNvPicPr>
              <p:nvPr/>
            </p:nvPicPr>
            <p:blipFill rotWithShape="1">
              <a:blip r:embed="rId8">
                <a:extLst>
                  <a:ext uri="{28A0092B-C50C-407E-A947-70E740481C1C}">
                    <a14:useLocalDpi xmlns:a14="http://schemas.microsoft.com/office/drawing/2010/main" val="0"/>
                  </a:ext>
                </a:extLst>
              </a:blip>
              <a:srcRect l="25036" t="19143" r="25678" b="20000"/>
              <a:stretch/>
            </p:blipFill>
            <p:spPr>
              <a:xfrm>
                <a:off x="6256116" y="2142972"/>
                <a:ext cx="954444" cy="883898"/>
              </a:xfrm>
              <a:prstGeom prst="rect">
                <a:avLst/>
              </a:prstGeom>
            </p:spPr>
          </p:pic>
          <p:pic>
            <p:nvPicPr>
              <p:cNvPr id="10" name="Picture 9" descr="A close-up of a wall outlet&#10;&#10;Description automatically generated with low confidence">
                <a:extLst>
                  <a:ext uri="{FF2B5EF4-FFF2-40B4-BE49-F238E27FC236}">
                    <a16:creationId xmlns:a16="http://schemas.microsoft.com/office/drawing/2014/main" id="{A70A1016-2B46-4ACC-15AD-F1AF88059924}"/>
                  </a:ext>
                </a:extLst>
              </p:cNvPr>
              <p:cNvPicPr>
                <a:picLocks noChangeAspect="1"/>
              </p:cNvPicPr>
              <p:nvPr/>
            </p:nvPicPr>
            <p:blipFill rotWithShape="1">
              <a:blip r:embed="rId9">
                <a:extLst>
                  <a:ext uri="{28A0092B-C50C-407E-A947-70E740481C1C}">
                    <a14:useLocalDpi xmlns:a14="http://schemas.microsoft.com/office/drawing/2010/main" val="0"/>
                  </a:ext>
                </a:extLst>
              </a:blip>
              <a:srcRect l="31542" t="17572" r="27683" b="17000"/>
              <a:stretch/>
            </p:blipFill>
            <p:spPr>
              <a:xfrm>
                <a:off x="5201685" y="2026610"/>
                <a:ext cx="927837" cy="1116622"/>
              </a:xfrm>
              <a:prstGeom prst="rect">
                <a:avLst/>
              </a:prstGeom>
            </p:spPr>
          </p:pic>
          <p:pic>
            <p:nvPicPr>
              <p:cNvPr id="22" name="Picture 21">
                <a:extLst>
                  <a:ext uri="{FF2B5EF4-FFF2-40B4-BE49-F238E27FC236}">
                    <a16:creationId xmlns:a16="http://schemas.microsoft.com/office/drawing/2014/main" id="{79B2ABA0-F82E-0AC3-59FB-893CACC937C8}"/>
                  </a:ext>
                </a:extLst>
              </p:cNvPr>
              <p:cNvPicPr>
                <a:picLocks noChangeAspect="1"/>
              </p:cNvPicPr>
              <p:nvPr/>
            </p:nvPicPr>
            <p:blipFill rotWithShape="1">
              <a:blip r:embed="rId10">
                <a:extLst>
                  <a:ext uri="{28A0092B-C50C-407E-A947-70E740481C1C}">
                    <a14:useLocalDpi xmlns:a14="http://schemas.microsoft.com/office/drawing/2010/main" val="0"/>
                  </a:ext>
                </a:extLst>
              </a:blip>
              <a:srcRect l="33185" t="31247" r="32813" b="29723"/>
              <a:stretch/>
            </p:blipFill>
            <p:spPr>
              <a:xfrm>
                <a:off x="7412516" y="2298651"/>
                <a:ext cx="746946" cy="643049"/>
              </a:xfrm>
              <a:prstGeom prst="rect">
                <a:avLst/>
              </a:prstGeom>
            </p:spPr>
          </p:pic>
        </p:grpSp>
        <p:pic>
          <p:nvPicPr>
            <p:cNvPr id="25" name="Picture 24" descr="A close-up of a vga connector&#10;&#10;Description automatically generated with medium confidence">
              <a:extLst>
                <a:ext uri="{FF2B5EF4-FFF2-40B4-BE49-F238E27FC236}">
                  <a16:creationId xmlns:a16="http://schemas.microsoft.com/office/drawing/2014/main" id="{D8DB3244-736F-20AB-D6A7-1F17A42364B9}"/>
                </a:ext>
              </a:extLst>
            </p:cNvPr>
            <p:cNvPicPr>
              <a:picLocks noChangeAspect="1"/>
            </p:cNvPicPr>
            <p:nvPr/>
          </p:nvPicPr>
          <p:blipFill rotWithShape="1">
            <a:blip r:embed="rId11">
              <a:extLst>
                <a:ext uri="{28A0092B-C50C-407E-A947-70E740481C1C}">
                  <a14:useLocalDpi xmlns:a14="http://schemas.microsoft.com/office/drawing/2010/main" val="0"/>
                </a:ext>
              </a:extLst>
            </a:blip>
            <a:srcRect l="27864" t="35494" r="29630" b="35665"/>
            <a:stretch/>
          </p:blipFill>
          <p:spPr>
            <a:xfrm>
              <a:off x="6209609" y="3407265"/>
              <a:ext cx="875596" cy="396075"/>
            </a:xfrm>
            <a:prstGeom prst="rect">
              <a:avLst/>
            </a:prstGeom>
          </p:spPr>
        </p:pic>
        <p:pic>
          <p:nvPicPr>
            <p:cNvPr id="35" name="Picture 34" descr="A picture containing LEGO, stylus&#10;&#10;Description automatically generated">
              <a:extLst>
                <a:ext uri="{FF2B5EF4-FFF2-40B4-BE49-F238E27FC236}">
                  <a16:creationId xmlns:a16="http://schemas.microsoft.com/office/drawing/2014/main" id="{DF0D90CA-9E5C-0769-7670-7A8A44B7B3D4}"/>
                </a:ext>
              </a:extLst>
            </p:cNvPr>
            <p:cNvPicPr>
              <a:picLocks noChangeAspect="1"/>
            </p:cNvPicPr>
            <p:nvPr/>
          </p:nvPicPr>
          <p:blipFill rotWithShape="1">
            <a:blip r:embed="rId12">
              <a:extLst>
                <a:ext uri="{BEBA8EAE-BF5A-486C-A8C5-ECC9F3942E4B}">
                  <a14:imgProps xmlns:a14="http://schemas.microsoft.com/office/drawing/2010/main">
                    <a14:imgLayer r:embed="rId13">
                      <a14:imgEffect>
                        <a14:saturation sat="58000"/>
                      </a14:imgEffect>
                      <a14:imgEffect>
                        <a14:brightnessContrast bright="33000"/>
                      </a14:imgEffect>
                    </a14:imgLayer>
                  </a14:imgProps>
                </a:ext>
                <a:ext uri="{28A0092B-C50C-407E-A947-70E740481C1C}">
                  <a14:useLocalDpi xmlns:a14="http://schemas.microsoft.com/office/drawing/2010/main" val="0"/>
                </a:ext>
              </a:extLst>
            </a:blip>
            <a:srcRect l="31484" t="25695" r="31667" b="30694"/>
            <a:stretch/>
          </p:blipFill>
          <p:spPr>
            <a:xfrm>
              <a:off x="7316815" y="3205174"/>
              <a:ext cx="781825" cy="616859"/>
            </a:xfrm>
            <a:prstGeom prst="rect">
              <a:avLst/>
            </a:prstGeom>
          </p:spPr>
        </p:pic>
      </p:grpSp>
      <p:grpSp>
        <p:nvGrpSpPr>
          <p:cNvPr id="3" name="Group 2">
            <a:extLst>
              <a:ext uri="{FF2B5EF4-FFF2-40B4-BE49-F238E27FC236}">
                <a16:creationId xmlns:a16="http://schemas.microsoft.com/office/drawing/2014/main" id="{FD46F950-022A-06AA-6F97-0C78227E7C8D}"/>
              </a:ext>
            </a:extLst>
          </p:cNvPr>
          <p:cNvGrpSpPr/>
          <p:nvPr/>
        </p:nvGrpSpPr>
        <p:grpSpPr>
          <a:xfrm>
            <a:off x="8720980" y="1971427"/>
            <a:ext cx="3026223" cy="2258393"/>
            <a:chOff x="8675501" y="2122168"/>
            <a:chExt cx="3183844" cy="2376022"/>
          </a:xfrm>
        </p:grpSpPr>
        <p:pic>
          <p:nvPicPr>
            <p:cNvPr id="5" name="Picture 4" descr="A close-up of a plug&#10;&#10;Description automatically generated">
              <a:extLst>
                <a:ext uri="{FF2B5EF4-FFF2-40B4-BE49-F238E27FC236}">
                  <a16:creationId xmlns:a16="http://schemas.microsoft.com/office/drawing/2014/main" id="{92A5844F-7DD2-5056-D311-DE0FF31DD4F0}"/>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contrast="-36000"/>
                      </a14:imgEffect>
                    </a14:imgLayer>
                  </a14:imgProps>
                </a:ext>
                <a:ext uri="{28A0092B-C50C-407E-A947-70E740481C1C}">
                  <a14:useLocalDpi xmlns:a14="http://schemas.microsoft.com/office/drawing/2010/main" val="0"/>
                </a:ext>
              </a:extLst>
            </a:blip>
            <a:stretch>
              <a:fillRect/>
            </a:stretch>
          </p:blipFill>
          <p:spPr>
            <a:xfrm>
              <a:off x="8675501" y="2122168"/>
              <a:ext cx="3183844" cy="2376022"/>
            </a:xfrm>
            <a:prstGeom prst="rect">
              <a:avLst/>
            </a:prstGeom>
          </p:spPr>
        </p:pic>
        <p:sp>
          <p:nvSpPr>
            <p:cNvPr id="7" name="Diagonal Stripe 6">
              <a:extLst>
                <a:ext uri="{FF2B5EF4-FFF2-40B4-BE49-F238E27FC236}">
                  <a16:creationId xmlns:a16="http://schemas.microsoft.com/office/drawing/2014/main" id="{274BD7BC-114D-279F-4D8B-37668A9272C0}"/>
                </a:ext>
              </a:extLst>
            </p:cNvPr>
            <p:cNvSpPr/>
            <p:nvPr/>
          </p:nvSpPr>
          <p:spPr>
            <a:xfrm flipH="1">
              <a:off x="10637821" y="2470967"/>
              <a:ext cx="1105943" cy="1191080"/>
            </a:xfrm>
            <a:prstGeom prst="diagStripe">
              <a:avLst>
                <a:gd name="adj" fmla="val 69651"/>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8" name="TextBox 7">
            <a:extLst>
              <a:ext uri="{FF2B5EF4-FFF2-40B4-BE49-F238E27FC236}">
                <a16:creationId xmlns:a16="http://schemas.microsoft.com/office/drawing/2014/main" id="{FDDC8B37-48B5-42F1-6731-C2991A3D0D6B}"/>
              </a:ext>
            </a:extLst>
          </p:cNvPr>
          <p:cNvSpPr txBox="1"/>
          <p:nvPr/>
        </p:nvSpPr>
        <p:spPr>
          <a:xfrm rot="2888695">
            <a:off x="10506240" y="2727988"/>
            <a:ext cx="1467167" cy="276999"/>
          </a:xfrm>
          <a:prstGeom prst="rect">
            <a:avLst/>
          </a:prstGeom>
          <a:noFill/>
        </p:spPr>
        <p:txBody>
          <a:bodyPr wrap="square" rtlCol="0">
            <a:spAutoFit/>
          </a:bodyPr>
          <a:lstStyle/>
          <a:p>
            <a:r>
              <a:rPr lang="en-US" sz="1200" b="1">
                <a:solidFill>
                  <a:schemeClr val="bg1"/>
                </a:solidFill>
                <a:latin typeface="Arial Black" panose="020B0A04020102020204" pitchFamily="34" charset="0"/>
              </a:rPr>
              <a:t>Add Your Logo</a:t>
            </a:r>
          </a:p>
        </p:txBody>
      </p:sp>
      <p:grpSp>
        <p:nvGrpSpPr>
          <p:cNvPr id="18" name="Group 17">
            <a:extLst>
              <a:ext uri="{FF2B5EF4-FFF2-40B4-BE49-F238E27FC236}">
                <a16:creationId xmlns:a16="http://schemas.microsoft.com/office/drawing/2014/main" id="{B37A614D-6051-CDB0-C895-156923C2DF9C}"/>
              </a:ext>
            </a:extLst>
          </p:cNvPr>
          <p:cNvGrpSpPr/>
          <p:nvPr/>
        </p:nvGrpSpPr>
        <p:grpSpPr>
          <a:xfrm>
            <a:off x="448216" y="1750777"/>
            <a:ext cx="3962957" cy="1302077"/>
            <a:chOff x="223628" y="1750777"/>
            <a:chExt cx="3962957" cy="1302077"/>
          </a:xfrm>
        </p:grpSpPr>
        <p:pic>
          <p:nvPicPr>
            <p:cNvPr id="11" name="Picture 10">
              <a:extLst>
                <a:ext uri="{FF2B5EF4-FFF2-40B4-BE49-F238E27FC236}">
                  <a16:creationId xmlns:a16="http://schemas.microsoft.com/office/drawing/2014/main" id="{B6F49D7C-A39A-2DF7-11AE-FF93D0688820}"/>
                </a:ext>
              </a:extLst>
            </p:cNvPr>
            <p:cNvPicPr>
              <a:picLocks noChangeAspect="1"/>
            </p:cNvPicPr>
            <p:nvPr/>
          </p:nvPicPr>
          <p:blipFill rotWithShape="1">
            <a:blip r:embed="rId16"/>
            <a:srcRect t="67344"/>
            <a:stretch/>
          </p:blipFill>
          <p:spPr>
            <a:xfrm>
              <a:off x="1658076" y="1979014"/>
              <a:ext cx="1304421" cy="937892"/>
            </a:xfrm>
            <a:prstGeom prst="rect">
              <a:avLst/>
            </a:prstGeom>
          </p:spPr>
        </p:pic>
        <p:pic>
          <p:nvPicPr>
            <p:cNvPr id="13" name="Picture 12">
              <a:extLst>
                <a:ext uri="{FF2B5EF4-FFF2-40B4-BE49-F238E27FC236}">
                  <a16:creationId xmlns:a16="http://schemas.microsoft.com/office/drawing/2014/main" id="{17760E4C-85E3-B062-BF30-C580B16AA184}"/>
                </a:ext>
              </a:extLst>
            </p:cNvPr>
            <p:cNvPicPr>
              <a:picLocks noChangeAspect="1"/>
            </p:cNvPicPr>
            <p:nvPr/>
          </p:nvPicPr>
          <p:blipFill rotWithShape="1">
            <a:blip r:embed="rId17"/>
            <a:srcRect t="67456"/>
            <a:stretch/>
          </p:blipFill>
          <p:spPr>
            <a:xfrm>
              <a:off x="223628" y="2067461"/>
              <a:ext cx="1434448" cy="883898"/>
            </a:xfrm>
            <a:prstGeom prst="rect">
              <a:avLst/>
            </a:prstGeom>
          </p:spPr>
        </p:pic>
        <p:pic>
          <p:nvPicPr>
            <p:cNvPr id="14" name="Picture 13" descr="A close-up of a plastic case&#10;&#10;Description automatically generated">
              <a:extLst>
                <a:ext uri="{FF2B5EF4-FFF2-40B4-BE49-F238E27FC236}">
                  <a16:creationId xmlns:a16="http://schemas.microsoft.com/office/drawing/2014/main" id="{FAFF7B91-81C5-31CB-238E-CEF2CAFBDBA7}"/>
                </a:ext>
              </a:extLst>
            </p:cNvPr>
            <p:cNvPicPr>
              <a:picLocks noChangeAspect="1"/>
            </p:cNvPicPr>
            <p:nvPr/>
          </p:nvPicPr>
          <p:blipFill rotWithShape="1">
            <a:blip r:embed="rId18">
              <a:extLst>
                <a:ext uri="{28A0092B-C50C-407E-A947-70E740481C1C}">
                  <a14:useLocalDpi xmlns:a14="http://schemas.microsoft.com/office/drawing/2010/main" val="0"/>
                </a:ext>
              </a:extLst>
            </a:blip>
            <a:srcRect l="14184" t="20818" r="12841" b="18596"/>
            <a:stretch/>
          </p:blipFill>
          <p:spPr>
            <a:xfrm>
              <a:off x="3140999" y="1750777"/>
              <a:ext cx="1045586" cy="1302077"/>
            </a:xfrm>
            <a:prstGeom prst="rect">
              <a:avLst/>
            </a:prstGeom>
          </p:spPr>
        </p:pic>
      </p:grpSp>
    </p:spTree>
    <p:extLst>
      <p:ext uri="{BB962C8B-B14F-4D97-AF65-F5344CB8AC3E}">
        <p14:creationId xmlns:p14="http://schemas.microsoft.com/office/powerpoint/2010/main" val="4005352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AA02E-6523-98B2-F72E-3909DB0700A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A3C6049-477E-3F43-B465-A401625961A5}"/>
              </a:ext>
            </a:extLst>
          </p:cNvPr>
          <p:cNvSpPr>
            <a:spLocks noGrp="1"/>
          </p:cNvSpPr>
          <p:nvPr>
            <p:ph type="sldNum" sz="quarter" idx="12"/>
          </p:nvPr>
        </p:nvSpPr>
        <p:spPr/>
        <p:txBody>
          <a:bodyPr/>
          <a:lstStyle/>
          <a:p>
            <a:fld id="{846EA5B9-79DC-415E-BBD8-CA4293E44FF5}" type="slidenum">
              <a:rPr lang="en-US" smtClean="0"/>
              <a:pPr/>
              <a:t>7</a:t>
            </a:fld>
            <a:endParaRPr lang="en-US"/>
          </a:p>
        </p:txBody>
      </p:sp>
      <p:sp>
        <p:nvSpPr>
          <p:cNvPr id="4" name="Text Placeholder 3">
            <a:extLst>
              <a:ext uri="{FF2B5EF4-FFF2-40B4-BE49-F238E27FC236}">
                <a16:creationId xmlns:a16="http://schemas.microsoft.com/office/drawing/2014/main" id="{7F6C2CF3-F472-7048-C798-22B412FD5E5A}"/>
              </a:ext>
            </a:extLst>
          </p:cNvPr>
          <p:cNvSpPr>
            <a:spLocks noGrp="1"/>
          </p:cNvSpPr>
          <p:nvPr>
            <p:ph type="body" sz="quarter" idx="13"/>
          </p:nvPr>
        </p:nvSpPr>
        <p:spPr>
          <a:xfrm>
            <a:off x="714630" y="390068"/>
            <a:ext cx="8238893" cy="644238"/>
          </a:xfrm>
        </p:spPr>
        <p:txBody>
          <a:bodyPr vert="horz" lIns="91440" tIns="45720" rIns="91440" bIns="45720" rtlCol="0" anchor="t">
            <a:normAutofit fontScale="92500" lnSpcReduction="10000"/>
          </a:bodyPr>
          <a:lstStyle/>
          <a:p>
            <a:r>
              <a:rPr lang="en-US"/>
              <a:t>Custom </a:t>
            </a:r>
            <a:r>
              <a:rPr lang="en-US" err="1"/>
              <a:t>GracePorts</a:t>
            </a:r>
            <a:endParaRPr lang="en-US"/>
          </a:p>
        </p:txBody>
      </p:sp>
      <p:sp>
        <p:nvSpPr>
          <p:cNvPr id="6" name="Content Placeholder 5">
            <a:extLst>
              <a:ext uri="{FF2B5EF4-FFF2-40B4-BE49-F238E27FC236}">
                <a16:creationId xmlns:a16="http://schemas.microsoft.com/office/drawing/2014/main" id="{111345FF-9D13-DD4F-30F8-714F165C21A5}"/>
              </a:ext>
            </a:extLst>
          </p:cNvPr>
          <p:cNvSpPr>
            <a:spLocks noGrp="1"/>
          </p:cNvSpPr>
          <p:nvPr>
            <p:ph idx="1"/>
          </p:nvPr>
        </p:nvSpPr>
        <p:spPr>
          <a:xfrm>
            <a:off x="265245" y="1706686"/>
            <a:ext cx="10848975" cy="4256089"/>
          </a:xfrm>
        </p:spPr>
        <p:txBody>
          <a:bodyPr vert="horz" lIns="91440" tIns="45720" rIns="91440" bIns="45720" rtlCol="0" anchor="t">
            <a:normAutofit/>
          </a:bodyPr>
          <a:lstStyle/>
          <a:p>
            <a:endParaRPr lang="en-US" sz="1800">
              <a:ea typeface="Calibri" panose="020F0502020204030204"/>
              <a:cs typeface="Calibri"/>
            </a:endParaRPr>
          </a:p>
          <a:p>
            <a:endParaRPr lang="en-US" sz="1800">
              <a:ea typeface="Calibri" panose="020F0502020204030204"/>
              <a:cs typeface="Calibri"/>
            </a:endParaRPr>
          </a:p>
          <a:p>
            <a:pPr marL="0" indent="0">
              <a:buNone/>
            </a:pPr>
            <a:endParaRPr lang="en-US" sz="1800">
              <a:ea typeface="Calibri" panose="020F0502020204030204"/>
              <a:cs typeface="Calibri"/>
            </a:endParaRPr>
          </a:p>
        </p:txBody>
      </p:sp>
      <p:pic>
        <p:nvPicPr>
          <p:cNvPr id="8" name="Picture 7" descr="A circular label with vegetables and a white rectangle&#10;&#10;AI-generated content may be incorrect.">
            <a:extLst>
              <a:ext uri="{FF2B5EF4-FFF2-40B4-BE49-F238E27FC236}">
                <a16:creationId xmlns:a16="http://schemas.microsoft.com/office/drawing/2014/main" id="{2D3F82E5-9917-E2A6-4944-628FF9AD937C}"/>
              </a:ext>
            </a:extLst>
          </p:cNvPr>
          <p:cNvPicPr>
            <a:picLocks noChangeAspect="1"/>
          </p:cNvPicPr>
          <p:nvPr/>
        </p:nvPicPr>
        <p:blipFill>
          <a:blip r:embed="rId2"/>
          <a:stretch>
            <a:fillRect/>
          </a:stretch>
        </p:blipFill>
        <p:spPr>
          <a:xfrm>
            <a:off x="9716597" y="1132003"/>
            <a:ext cx="2795246" cy="2700955"/>
          </a:xfrm>
          <a:prstGeom prst="rect">
            <a:avLst/>
          </a:prstGeom>
        </p:spPr>
      </p:pic>
      <p:pic>
        <p:nvPicPr>
          <p:cNvPr id="11" name="Picture 10" descr="A yellow and orange sky with a silhouette of a oil pump&#10;&#10;AI-generated content may be incorrect.">
            <a:extLst>
              <a:ext uri="{FF2B5EF4-FFF2-40B4-BE49-F238E27FC236}">
                <a16:creationId xmlns:a16="http://schemas.microsoft.com/office/drawing/2014/main" id="{E08DF71E-83DB-4BAE-7BC0-6033B8F3526E}"/>
              </a:ext>
            </a:extLst>
          </p:cNvPr>
          <p:cNvPicPr>
            <a:picLocks noChangeAspect="1"/>
          </p:cNvPicPr>
          <p:nvPr/>
        </p:nvPicPr>
        <p:blipFill>
          <a:blip r:embed="rId3"/>
          <a:stretch>
            <a:fillRect/>
          </a:stretch>
        </p:blipFill>
        <p:spPr>
          <a:xfrm>
            <a:off x="-4015" y="3677310"/>
            <a:ext cx="3458971" cy="2475464"/>
          </a:xfrm>
          <a:prstGeom prst="rect">
            <a:avLst/>
          </a:prstGeom>
        </p:spPr>
      </p:pic>
      <p:pic>
        <p:nvPicPr>
          <p:cNvPr id="12" name="Picture 11" descr="A green and white background with white squares&#10;&#10;AI-generated content may be incorrect.">
            <a:extLst>
              <a:ext uri="{FF2B5EF4-FFF2-40B4-BE49-F238E27FC236}">
                <a16:creationId xmlns:a16="http://schemas.microsoft.com/office/drawing/2014/main" id="{410D8C14-DCF4-0673-96EB-C5BDFAAF0AB7}"/>
              </a:ext>
            </a:extLst>
          </p:cNvPr>
          <p:cNvPicPr>
            <a:picLocks noChangeAspect="1"/>
          </p:cNvPicPr>
          <p:nvPr/>
        </p:nvPicPr>
        <p:blipFill>
          <a:blip r:embed="rId4"/>
          <a:stretch>
            <a:fillRect/>
          </a:stretch>
        </p:blipFill>
        <p:spPr>
          <a:xfrm>
            <a:off x="-1314" y="1344132"/>
            <a:ext cx="3644115" cy="2334597"/>
          </a:xfrm>
          <a:prstGeom prst="rect">
            <a:avLst/>
          </a:prstGeom>
        </p:spPr>
      </p:pic>
      <p:pic>
        <p:nvPicPr>
          <p:cNvPr id="14" name="Picture 13" descr="A white and red rectangular object with red text&#10;&#10;AI-generated content may be incorrect.">
            <a:extLst>
              <a:ext uri="{FF2B5EF4-FFF2-40B4-BE49-F238E27FC236}">
                <a16:creationId xmlns:a16="http://schemas.microsoft.com/office/drawing/2014/main" id="{C47E07C5-7955-5E64-284D-926ED9591675}"/>
              </a:ext>
            </a:extLst>
          </p:cNvPr>
          <p:cNvPicPr>
            <a:picLocks noChangeAspect="1"/>
          </p:cNvPicPr>
          <p:nvPr/>
        </p:nvPicPr>
        <p:blipFill>
          <a:blip r:embed="rId5"/>
          <a:stretch>
            <a:fillRect/>
          </a:stretch>
        </p:blipFill>
        <p:spPr>
          <a:xfrm>
            <a:off x="3374307" y="3677439"/>
            <a:ext cx="3459045" cy="2476471"/>
          </a:xfrm>
          <a:prstGeom prst="rect">
            <a:avLst/>
          </a:prstGeom>
        </p:spPr>
      </p:pic>
      <p:pic>
        <p:nvPicPr>
          <p:cNvPr id="16" name="Picture 15" descr="A circular object with text and bubbles&#10;&#10;AI-generated content may be incorrect.">
            <a:extLst>
              <a:ext uri="{FF2B5EF4-FFF2-40B4-BE49-F238E27FC236}">
                <a16:creationId xmlns:a16="http://schemas.microsoft.com/office/drawing/2014/main" id="{0760B2D4-68A6-6622-A10D-4A137B4E7475}"/>
              </a:ext>
            </a:extLst>
          </p:cNvPr>
          <p:cNvPicPr>
            <a:picLocks noChangeAspect="1"/>
          </p:cNvPicPr>
          <p:nvPr/>
        </p:nvPicPr>
        <p:blipFill>
          <a:blip r:embed="rId6"/>
          <a:stretch>
            <a:fillRect/>
          </a:stretch>
        </p:blipFill>
        <p:spPr>
          <a:xfrm>
            <a:off x="9807167" y="3654815"/>
            <a:ext cx="2380206" cy="2286392"/>
          </a:xfrm>
          <a:prstGeom prst="rect">
            <a:avLst/>
          </a:prstGeom>
        </p:spPr>
      </p:pic>
      <p:pic>
        <p:nvPicPr>
          <p:cNvPr id="17" name="Picture 16" descr="A circular object with text and images&#10;&#10;AI-generated content may be incorrect.">
            <a:extLst>
              <a:ext uri="{FF2B5EF4-FFF2-40B4-BE49-F238E27FC236}">
                <a16:creationId xmlns:a16="http://schemas.microsoft.com/office/drawing/2014/main" id="{3ED73B4F-BCAC-9338-1765-406F8EC87922}"/>
              </a:ext>
            </a:extLst>
          </p:cNvPr>
          <p:cNvPicPr>
            <a:picLocks noChangeAspect="1"/>
          </p:cNvPicPr>
          <p:nvPr/>
        </p:nvPicPr>
        <p:blipFill>
          <a:blip r:embed="rId7"/>
          <a:stretch>
            <a:fillRect/>
          </a:stretch>
        </p:blipFill>
        <p:spPr>
          <a:xfrm>
            <a:off x="6837568" y="30313"/>
            <a:ext cx="2039052" cy="2021468"/>
          </a:xfrm>
          <a:prstGeom prst="rect">
            <a:avLst/>
          </a:prstGeom>
        </p:spPr>
      </p:pic>
      <p:pic>
        <p:nvPicPr>
          <p:cNvPr id="18" name="Picture 17" descr="A screen shot of a computer&#10;&#10;AI-generated content may be incorrect.">
            <a:extLst>
              <a:ext uri="{FF2B5EF4-FFF2-40B4-BE49-F238E27FC236}">
                <a16:creationId xmlns:a16="http://schemas.microsoft.com/office/drawing/2014/main" id="{7F01EF7C-F6AE-F19B-D6DF-71464DB8CAB1}"/>
              </a:ext>
            </a:extLst>
          </p:cNvPr>
          <p:cNvPicPr>
            <a:picLocks noChangeAspect="1"/>
          </p:cNvPicPr>
          <p:nvPr/>
        </p:nvPicPr>
        <p:blipFill>
          <a:blip r:embed="rId8"/>
          <a:stretch>
            <a:fillRect/>
          </a:stretch>
        </p:blipFill>
        <p:spPr>
          <a:xfrm>
            <a:off x="6632484" y="3833256"/>
            <a:ext cx="3174052" cy="2161966"/>
          </a:xfrm>
          <a:prstGeom prst="rect">
            <a:avLst/>
          </a:prstGeom>
        </p:spPr>
      </p:pic>
      <p:pic>
        <p:nvPicPr>
          <p:cNvPr id="19" name="Picture 18" descr="A computer screen shot of a factory&#10;&#10;AI-generated content may be incorrect.">
            <a:extLst>
              <a:ext uri="{FF2B5EF4-FFF2-40B4-BE49-F238E27FC236}">
                <a16:creationId xmlns:a16="http://schemas.microsoft.com/office/drawing/2014/main" id="{343AC0FE-5FCB-2E75-4297-411417337411}"/>
              </a:ext>
            </a:extLst>
          </p:cNvPr>
          <p:cNvPicPr>
            <a:picLocks noChangeAspect="1"/>
          </p:cNvPicPr>
          <p:nvPr/>
        </p:nvPicPr>
        <p:blipFill>
          <a:blip r:embed="rId9"/>
          <a:stretch>
            <a:fillRect/>
          </a:stretch>
        </p:blipFill>
        <p:spPr>
          <a:xfrm>
            <a:off x="6627993" y="1891124"/>
            <a:ext cx="3185004" cy="1941536"/>
          </a:xfrm>
          <a:prstGeom prst="rect">
            <a:avLst/>
          </a:prstGeom>
        </p:spPr>
      </p:pic>
      <p:pic>
        <p:nvPicPr>
          <p:cNvPr id="21" name="Picture 20">
            <a:extLst>
              <a:ext uri="{FF2B5EF4-FFF2-40B4-BE49-F238E27FC236}">
                <a16:creationId xmlns:a16="http://schemas.microsoft.com/office/drawing/2014/main" id="{6D30CF9B-CEF5-E0D7-63DE-CB869FAA0AC6}"/>
              </a:ext>
            </a:extLst>
          </p:cNvPr>
          <p:cNvPicPr>
            <a:picLocks noChangeAspect="1"/>
          </p:cNvPicPr>
          <p:nvPr/>
        </p:nvPicPr>
        <p:blipFill>
          <a:blip r:embed="rId10"/>
          <a:stretch>
            <a:fillRect/>
          </a:stretch>
        </p:blipFill>
        <p:spPr>
          <a:xfrm>
            <a:off x="3596875" y="1346425"/>
            <a:ext cx="3004538" cy="2338883"/>
          </a:xfrm>
          <a:prstGeom prst="rect">
            <a:avLst/>
          </a:prstGeom>
        </p:spPr>
      </p:pic>
    </p:spTree>
    <p:extLst>
      <p:ext uri="{BB962C8B-B14F-4D97-AF65-F5344CB8AC3E}">
        <p14:creationId xmlns:p14="http://schemas.microsoft.com/office/powerpoint/2010/main" val="1644526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B457C-4CC0-9AD1-04C4-C7160A3B36F7}"/>
              </a:ext>
            </a:extLst>
          </p:cNvPr>
          <p:cNvSpPr>
            <a:spLocks noGrp="1"/>
          </p:cNvSpPr>
          <p:nvPr>
            <p:ph type="title"/>
          </p:nvPr>
        </p:nvSpPr>
        <p:spPr/>
        <p:txBody>
          <a:bodyPr/>
          <a:lstStyle/>
          <a:p>
            <a:r>
              <a:rPr lang="en-US">
                <a:latin typeface="Arial Black" panose="020B0A04020102020204" pitchFamily="34" charset="0"/>
              </a:rPr>
              <a:t>Specialty</a:t>
            </a:r>
            <a:r>
              <a:rPr lang="en-US"/>
              <a:t> Housings</a:t>
            </a:r>
          </a:p>
        </p:txBody>
      </p:sp>
      <p:pic>
        <p:nvPicPr>
          <p:cNvPr id="4" name="Picture 3" descr="M7.jpg">
            <a:extLst>
              <a:ext uri="{FF2B5EF4-FFF2-40B4-BE49-F238E27FC236}">
                <a16:creationId xmlns:a16="http://schemas.microsoft.com/office/drawing/2014/main" id="{47953DAA-ED80-C18A-0943-5376D91EA4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2665" b="89885" l="3758" r="97996"/>
                    </a14:imgEffect>
                  </a14:imgLayer>
                </a14:imgProps>
              </a:ext>
              <a:ext uri="{28A0092B-C50C-407E-A947-70E740481C1C}">
                <a14:useLocalDpi xmlns:a14="http://schemas.microsoft.com/office/drawing/2010/main" val="0"/>
              </a:ext>
            </a:extLst>
          </a:blip>
          <a:stretch>
            <a:fillRect/>
          </a:stretch>
        </p:blipFill>
        <p:spPr>
          <a:xfrm>
            <a:off x="9507015" y="1863657"/>
            <a:ext cx="2200523" cy="1820328"/>
          </a:xfrm>
          <a:prstGeom prst="rect">
            <a:avLst/>
          </a:prstGeom>
        </p:spPr>
      </p:pic>
      <p:pic>
        <p:nvPicPr>
          <p:cNvPr id="5" name="Picture 4">
            <a:extLst>
              <a:ext uri="{FF2B5EF4-FFF2-40B4-BE49-F238E27FC236}">
                <a16:creationId xmlns:a16="http://schemas.microsoft.com/office/drawing/2014/main" id="{50C654F7-F86B-C8CF-167F-6D36CF9880F3}"/>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5936"/>
                    </a14:imgEffect>
                    <a14:imgEffect>
                      <a14:saturation sat="74000"/>
                    </a14:imgEffect>
                  </a14:imgLayer>
                </a14:imgProps>
              </a:ext>
              <a:ext uri="{28A0092B-C50C-407E-A947-70E740481C1C}">
                <a14:useLocalDpi xmlns:a14="http://schemas.microsoft.com/office/drawing/2010/main" val="0"/>
              </a:ext>
            </a:extLst>
          </a:blip>
          <a:srcRect l="680" r="680"/>
          <a:stretch/>
        </p:blipFill>
        <p:spPr>
          <a:xfrm>
            <a:off x="515854" y="1678386"/>
            <a:ext cx="2383225" cy="2276247"/>
          </a:xfrm>
          <a:prstGeom prst="rect">
            <a:avLst/>
          </a:prstGeom>
        </p:spPr>
      </p:pic>
      <p:sp>
        <p:nvSpPr>
          <p:cNvPr id="10" name="TextBox 9">
            <a:extLst>
              <a:ext uri="{FF2B5EF4-FFF2-40B4-BE49-F238E27FC236}">
                <a16:creationId xmlns:a16="http://schemas.microsoft.com/office/drawing/2014/main" id="{D97FE09B-BBC0-F8B0-8F00-D9C78D68F0EE}"/>
              </a:ext>
            </a:extLst>
          </p:cNvPr>
          <p:cNvSpPr txBox="1"/>
          <p:nvPr/>
        </p:nvSpPr>
        <p:spPr>
          <a:xfrm>
            <a:off x="515854" y="3963817"/>
            <a:ext cx="2383225" cy="1692771"/>
          </a:xfrm>
          <a:prstGeom prst="rect">
            <a:avLst/>
          </a:prstGeom>
          <a:noFill/>
        </p:spPr>
        <p:txBody>
          <a:bodyPr wrap="square" rtlCol="0">
            <a:spAutoFit/>
          </a:bodyPr>
          <a:lstStyle/>
          <a:p>
            <a:pPr algn="ctr"/>
            <a:r>
              <a:rPr lang="en-US" sz="2400" b="1" err="1">
                <a:latin typeface="Arial" panose="020B0604020202020204" pitchFamily="34" charset="0"/>
                <a:cs typeface="Arial" panose="020B0604020202020204" pitchFamily="34" charset="0"/>
              </a:rPr>
              <a:t>GracePort</a:t>
            </a:r>
            <a:r>
              <a:rPr lang="en-US" sz="2400" b="1">
                <a:latin typeface="Arial" panose="020B0604020202020204" pitchFamily="34" charset="0"/>
                <a:cs typeface="Arial" panose="020B0604020202020204" pitchFamily="34" charset="0"/>
              </a:rPr>
              <a:t>+</a:t>
            </a:r>
          </a:p>
          <a:p>
            <a:pPr algn="ctr"/>
            <a:r>
              <a:rPr lang="en-US" sz="1600">
                <a:latin typeface="Arial" panose="020B0604020202020204" pitchFamily="34" charset="0"/>
                <a:cs typeface="Arial" panose="020B0604020202020204" pitchFamily="34" charset="0"/>
              </a:rPr>
              <a:t>A HMI cover kit designed to protect valuable equipment in harsh industrial environments</a:t>
            </a:r>
          </a:p>
        </p:txBody>
      </p:sp>
      <p:sp>
        <p:nvSpPr>
          <p:cNvPr id="11" name="TextBox 10">
            <a:extLst>
              <a:ext uri="{FF2B5EF4-FFF2-40B4-BE49-F238E27FC236}">
                <a16:creationId xmlns:a16="http://schemas.microsoft.com/office/drawing/2014/main" id="{16D6D92F-A82B-A89D-DC73-A37AAB981504}"/>
              </a:ext>
            </a:extLst>
          </p:cNvPr>
          <p:cNvSpPr txBox="1"/>
          <p:nvPr/>
        </p:nvSpPr>
        <p:spPr>
          <a:xfrm>
            <a:off x="3184698" y="3963817"/>
            <a:ext cx="2781549" cy="1692771"/>
          </a:xfrm>
          <a:prstGeom prst="rect">
            <a:avLst/>
          </a:prstGeom>
          <a:noFill/>
        </p:spPr>
        <p:txBody>
          <a:bodyPr wrap="square" rtlCol="0">
            <a:spAutoFit/>
          </a:bodyPr>
          <a:lstStyle/>
          <a:p>
            <a:pPr algn="ctr"/>
            <a:r>
              <a:rPr lang="en-US" sz="2400" b="1">
                <a:latin typeface="Arial" panose="020B0604020202020204" pitchFamily="34" charset="0"/>
                <a:cs typeface="Arial" panose="020B0604020202020204" pitchFamily="34" charset="0"/>
              </a:rPr>
              <a:t>Stainless Steel </a:t>
            </a:r>
          </a:p>
          <a:p>
            <a:pPr algn="ctr"/>
            <a:r>
              <a:rPr lang="en-US" sz="1600" b="0" i="0" u="none" strike="noStrike" baseline="0">
                <a:latin typeface="Arial" panose="020B0604020202020204" pitchFamily="34" charset="0"/>
                <a:cs typeface="Arial" panose="020B0604020202020204" pitchFamily="34" charset="0"/>
              </a:rPr>
              <a:t>100% stainless steel housing designed to meet rigorous environments. Also available in a low-profile design.</a:t>
            </a:r>
            <a:endParaRPr lang="en-US" sz="160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D804CED-4DEB-0DC6-23B5-6743A3162CCF}"/>
              </a:ext>
            </a:extLst>
          </p:cNvPr>
          <p:cNvSpPr txBox="1"/>
          <p:nvPr/>
        </p:nvSpPr>
        <p:spPr>
          <a:xfrm>
            <a:off x="8911368" y="3904133"/>
            <a:ext cx="2878327" cy="2308324"/>
          </a:xfrm>
          <a:prstGeom prst="rect">
            <a:avLst/>
          </a:prstGeom>
          <a:noFill/>
        </p:spPr>
        <p:txBody>
          <a:bodyPr wrap="square" rtlCol="0">
            <a:spAutoFit/>
          </a:bodyPr>
          <a:lstStyle/>
          <a:p>
            <a:pPr algn="ctr"/>
            <a:r>
              <a:rPr lang="en-US" sz="2400" b="1">
                <a:latin typeface="Arial" panose="020B0604020202020204" pitchFamily="34" charset="0"/>
                <a:cs typeface="Arial" panose="020B0604020202020204" pitchFamily="34" charset="0"/>
              </a:rPr>
              <a:t>Hazardous Location </a:t>
            </a:r>
          </a:p>
          <a:p>
            <a:pPr algn="ctr"/>
            <a:r>
              <a:rPr lang="en-US" sz="1600">
                <a:latin typeface="Arial" panose="020B0604020202020204" pitchFamily="34" charset="0"/>
                <a:cs typeface="Arial" panose="020B0604020202020204" pitchFamily="34" charset="0"/>
              </a:rPr>
              <a:t>I</a:t>
            </a:r>
            <a:r>
              <a:rPr lang="en-US" sz="1600" b="0" i="0" u="none" strike="noStrike" baseline="0">
                <a:latin typeface="Arial" panose="020B0604020202020204" pitchFamily="34" charset="0"/>
                <a:cs typeface="Arial" panose="020B0604020202020204" pitchFamily="34" charset="0"/>
              </a:rPr>
              <a:t>ntended for environments where the user must perform a “sniff test” and typically obtain a “Hazardous Work Permit” before opening the enclosure.</a:t>
            </a:r>
            <a:endParaRPr lang="en-US" sz="1600">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AA92DA35-4B06-4C05-C86E-CBD7668655CA}"/>
              </a:ext>
            </a:extLst>
          </p:cNvPr>
          <p:cNvGrpSpPr/>
          <p:nvPr/>
        </p:nvGrpSpPr>
        <p:grpSpPr>
          <a:xfrm>
            <a:off x="3578795" y="2128430"/>
            <a:ext cx="2418470" cy="1373549"/>
            <a:chOff x="4667719" y="2701829"/>
            <a:chExt cx="3733608" cy="2120470"/>
          </a:xfrm>
        </p:grpSpPr>
        <p:pic>
          <p:nvPicPr>
            <p:cNvPr id="14" name="Picture 13" descr="A close-up of an electrical outlet&#10;&#10;Description automatically generated with low confidence">
              <a:extLst>
                <a:ext uri="{FF2B5EF4-FFF2-40B4-BE49-F238E27FC236}">
                  <a16:creationId xmlns:a16="http://schemas.microsoft.com/office/drawing/2014/main" id="{9DC4C27D-28D8-B07C-23FC-12F55B3FC585}"/>
                </a:ext>
              </a:extLst>
            </p:cNvPr>
            <p:cNvPicPr>
              <a:picLocks noChangeAspect="1"/>
            </p:cNvPicPr>
            <p:nvPr/>
          </p:nvPicPr>
          <p:blipFill rotWithShape="1">
            <a:blip r:embed="rId7">
              <a:extLst>
                <a:ext uri="{28A0092B-C50C-407E-A947-70E740481C1C}">
                  <a14:useLocalDpi xmlns:a14="http://schemas.microsoft.com/office/drawing/2010/main" val="0"/>
                </a:ext>
              </a:extLst>
            </a:blip>
            <a:srcRect l="14045" t="19684" r="22962" b="19684"/>
            <a:stretch/>
          </p:blipFill>
          <p:spPr>
            <a:xfrm>
              <a:off x="5463898" y="2701829"/>
              <a:ext cx="2937429" cy="2120470"/>
            </a:xfrm>
            <a:prstGeom prst="rect">
              <a:avLst/>
            </a:prstGeom>
          </p:spPr>
        </p:pic>
        <p:pic>
          <p:nvPicPr>
            <p:cNvPr id="16" name="Picture 15" descr="A close-up of a metal box&#10;&#10;Description automatically generated with medium confidence">
              <a:extLst>
                <a:ext uri="{FF2B5EF4-FFF2-40B4-BE49-F238E27FC236}">
                  <a16:creationId xmlns:a16="http://schemas.microsoft.com/office/drawing/2014/main" id="{5AF32AF7-67AE-B556-DD5E-6220452BEF29}"/>
                </a:ext>
              </a:extLst>
            </p:cNvPr>
            <p:cNvPicPr>
              <a:picLocks noChangeAspect="1"/>
            </p:cNvPicPr>
            <p:nvPr/>
          </p:nvPicPr>
          <p:blipFill rotWithShape="1">
            <a:blip r:embed="rId8">
              <a:extLst>
                <a:ext uri="{28A0092B-C50C-407E-A947-70E740481C1C}">
                  <a14:useLocalDpi xmlns:a14="http://schemas.microsoft.com/office/drawing/2010/main" val="0"/>
                </a:ext>
              </a:extLst>
            </a:blip>
            <a:srcRect l="18693" t="5087" r="18733" b="4913"/>
            <a:stretch/>
          </p:blipFill>
          <p:spPr>
            <a:xfrm>
              <a:off x="4667719" y="2832805"/>
              <a:ext cx="1592358" cy="1526877"/>
            </a:xfrm>
            <a:prstGeom prst="rect">
              <a:avLst/>
            </a:prstGeom>
          </p:spPr>
        </p:pic>
      </p:grpSp>
      <p:pic>
        <p:nvPicPr>
          <p:cNvPr id="19" name="Picture 18" descr="A picture containing car, box, silver, appliance&#10;&#10;Description automatically generated">
            <a:extLst>
              <a:ext uri="{FF2B5EF4-FFF2-40B4-BE49-F238E27FC236}">
                <a16:creationId xmlns:a16="http://schemas.microsoft.com/office/drawing/2014/main" id="{C8FE5BED-7258-9BA5-2589-2121FE4E794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89964" y="1967933"/>
            <a:ext cx="1743377" cy="1586227"/>
          </a:xfrm>
          <a:prstGeom prst="rect">
            <a:avLst/>
          </a:prstGeom>
        </p:spPr>
      </p:pic>
      <p:sp>
        <p:nvSpPr>
          <p:cNvPr id="20" name="TextBox 19">
            <a:extLst>
              <a:ext uri="{FF2B5EF4-FFF2-40B4-BE49-F238E27FC236}">
                <a16:creationId xmlns:a16="http://schemas.microsoft.com/office/drawing/2014/main" id="{7FF44C34-8ED4-C132-3415-A46F7A664A09}"/>
              </a:ext>
            </a:extLst>
          </p:cNvPr>
          <p:cNvSpPr txBox="1"/>
          <p:nvPr/>
        </p:nvSpPr>
        <p:spPr>
          <a:xfrm>
            <a:off x="6134232" y="3963817"/>
            <a:ext cx="2760328" cy="1692771"/>
          </a:xfrm>
          <a:prstGeom prst="rect">
            <a:avLst/>
          </a:prstGeom>
          <a:noFill/>
        </p:spPr>
        <p:txBody>
          <a:bodyPr wrap="square" rtlCol="0">
            <a:spAutoFit/>
          </a:bodyPr>
          <a:lstStyle/>
          <a:p>
            <a:pPr algn="ctr"/>
            <a:r>
              <a:rPr lang="en-US" sz="2400" b="1">
                <a:latin typeface="Arial" panose="020B0604020202020204" pitchFamily="34" charset="0"/>
                <a:cs typeface="Arial" panose="020B0604020202020204" pitchFamily="34" charset="0"/>
              </a:rPr>
              <a:t>Surface Mount</a:t>
            </a:r>
          </a:p>
          <a:p>
            <a:pPr algn="ctr"/>
            <a:r>
              <a:rPr lang="en-US" sz="1600" b="0" i="0" u="none" strike="noStrike" baseline="0">
                <a:latin typeface="Arial" panose="020B0604020202020204" pitchFamily="34" charset="0"/>
                <a:cs typeface="Arial" panose="020B0604020202020204" pitchFamily="34" charset="0"/>
              </a:rPr>
              <a:t>IP65 </a:t>
            </a:r>
            <a:r>
              <a:rPr lang="en-US" sz="1600">
                <a:latin typeface="Arial" panose="020B0604020202020204" pitchFamily="34" charset="0"/>
                <a:cs typeface="Arial" panose="020B0604020202020204" pitchFamily="34" charset="0"/>
              </a:rPr>
              <a:t>and UL Type 4 Rated</a:t>
            </a:r>
            <a:r>
              <a:rPr lang="en-US" sz="1600" b="0" i="0" u="none" strike="noStrike" baseline="0">
                <a:latin typeface="Arial" panose="020B0604020202020204" pitchFamily="34" charset="0"/>
                <a:cs typeface="Arial" panose="020B0604020202020204" pitchFamily="34" charset="0"/>
              </a:rPr>
              <a:t>. Suitable for corrosive environments and/or areas that require frequent washdowns.</a:t>
            </a:r>
            <a:endParaRPr lang="en-US"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0971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A584C-33F7-E512-9AAC-3540C2630975}"/>
              </a:ext>
            </a:extLst>
          </p:cNvPr>
          <p:cNvSpPr>
            <a:spLocks noGrp="1"/>
          </p:cNvSpPr>
          <p:nvPr>
            <p:ph type="title"/>
          </p:nvPr>
        </p:nvSpPr>
        <p:spPr>
          <a:xfrm>
            <a:off x="838200" y="663030"/>
            <a:ext cx="10515600" cy="1009651"/>
          </a:xfrm>
        </p:spPr>
        <p:txBody>
          <a:bodyPr/>
          <a:lstStyle/>
          <a:p>
            <a:r>
              <a:rPr lang="en-US" dirty="0">
                <a:latin typeface="Arial"/>
                <a:cs typeface="Arial"/>
              </a:rPr>
              <a:t>Newest</a:t>
            </a:r>
            <a:r>
              <a:rPr lang="en-US" dirty="0">
                <a:latin typeface="Arial Black"/>
              </a:rPr>
              <a:t> Innovations</a:t>
            </a:r>
          </a:p>
        </p:txBody>
      </p:sp>
      <p:pic>
        <p:nvPicPr>
          <p:cNvPr id="18" name="Picture 17">
            <a:extLst>
              <a:ext uri="{FF2B5EF4-FFF2-40B4-BE49-F238E27FC236}">
                <a16:creationId xmlns:a16="http://schemas.microsoft.com/office/drawing/2014/main" id="{A7E046E8-4259-4D5C-4356-8997EA74F45A}"/>
              </a:ext>
            </a:extLst>
          </p:cNvPr>
          <p:cNvPicPr>
            <a:picLocks noChangeAspect="1"/>
          </p:cNvPicPr>
          <p:nvPr/>
        </p:nvPicPr>
        <p:blipFill>
          <a:blip r:embed="rId3">
            <a:extLst>
              <a:ext uri="{28A0092B-C50C-407E-A947-70E740481C1C}">
                <a14:useLocalDpi xmlns:a14="http://schemas.microsoft.com/office/drawing/2010/main" val="0"/>
              </a:ext>
            </a:extLst>
          </a:blip>
          <a:srcRect l="7436" t="15311" r="8102" b="15132"/>
          <a:stretch/>
        </p:blipFill>
        <p:spPr>
          <a:xfrm>
            <a:off x="2366351" y="1464753"/>
            <a:ext cx="1920240" cy="2372056"/>
          </a:xfrm>
          <a:prstGeom prst="rect">
            <a:avLst/>
          </a:prstGeom>
        </p:spPr>
      </p:pic>
      <p:sp>
        <p:nvSpPr>
          <p:cNvPr id="19" name="TextBox 18">
            <a:extLst>
              <a:ext uri="{FF2B5EF4-FFF2-40B4-BE49-F238E27FC236}">
                <a16:creationId xmlns:a16="http://schemas.microsoft.com/office/drawing/2014/main" id="{F2D1A27F-3323-C1A7-D372-EAED9AF75C86}"/>
              </a:ext>
            </a:extLst>
          </p:cNvPr>
          <p:cNvSpPr txBox="1"/>
          <p:nvPr/>
        </p:nvSpPr>
        <p:spPr>
          <a:xfrm>
            <a:off x="2782218" y="3889722"/>
            <a:ext cx="851515"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P-R2-R4RF3</a:t>
            </a:r>
          </a:p>
        </p:txBody>
      </p:sp>
      <p:sp>
        <p:nvSpPr>
          <p:cNvPr id="20" name="Content Placeholder 1">
            <a:extLst>
              <a:ext uri="{FF2B5EF4-FFF2-40B4-BE49-F238E27FC236}">
                <a16:creationId xmlns:a16="http://schemas.microsoft.com/office/drawing/2014/main" id="{544762C0-2ED6-4EFD-EA62-B5CED105A01F}"/>
              </a:ext>
            </a:extLst>
          </p:cNvPr>
          <p:cNvSpPr txBox="1">
            <a:spLocks/>
          </p:cNvSpPr>
          <p:nvPr/>
        </p:nvSpPr>
        <p:spPr>
          <a:xfrm>
            <a:off x="776889" y="4268369"/>
            <a:ext cx="5319111" cy="155207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i="0" err="1">
                <a:solidFill>
                  <a:srgbClr val="2B373E"/>
                </a:solidFill>
                <a:effectLst/>
                <a:highlight>
                  <a:srgbClr val="FFFFFF"/>
                </a:highlight>
              </a:rPr>
              <a:t>ThruView</a:t>
            </a:r>
            <a:r>
              <a:rPr lang="en-US" sz="1400" b="1" i="0">
                <a:solidFill>
                  <a:srgbClr val="2B373E"/>
                </a:solidFill>
                <a:effectLst/>
                <a:highlight>
                  <a:srgbClr val="FFFFFF"/>
                </a:highlight>
              </a:rPr>
              <a:t>™ 360</a:t>
            </a:r>
          </a:p>
          <a:p>
            <a:pPr algn="l">
              <a:buFont typeface="Arial" panose="020B0604020202020204" pitchFamily="34" charset="0"/>
              <a:buChar char="•"/>
            </a:pPr>
            <a:r>
              <a:rPr lang="en-US" sz="1100" b="1" i="0">
                <a:solidFill>
                  <a:srgbClr val="2B373E"/>
                </a:solidFill>
                <a:effectLst/>
                <a:highlight>
                  <a:srgbClr val="FFFFFF"/>
                </a:highlight>
              </a:rPr>
              <a:t>UL Listed:</a:t>
            </a:r>
            <a:r>
              <a:rPr lang="en-US" sz="1100" b="0" i="0">
                <a:solidFill>
                  <a:srgbClr val="2B373E"/>
                </a:solidFill>
                <a:effectLst/>
                <a:highlight>
                  <a:srgbClr val="FFFFFF"/>
                </a:highlight>
              </a:rPr>
              <a:t> Seamlessly integrates with existing UL-certified systems, ensuring compliance and reliability in safety standards.</a:t>
            </a:r>
          </a:p>
          <a:p>
            <a:pPr algn="l">
              <a:buFont typeface="Arial" panose="020B0604020202020204" pitchFamily="34" charset="0"/>
              <a:buChar char="•"/>
            </a:pPr>
            <a:r>
              <a:rPr lang="en-US" sz="1100" b="1" i="0">
                <a:solidFill>
                  <a:srgbClr val="2B373E"/>
                </a:solidFill>
                <a:effectLst/>
                <a:highlight>
                  <a:srgbClr val="FFFFFF"/>
                </a:highlight>
              </a:rPr>
              <a:t>Rapid Punch Installation:</a:t>
            </a:r>
            <a:r>
              <a:rPr lang="en-US" sz="1100" b="0" i="0">
                <a:solidFill>
                  <a:srgbClr val="2B373E"/>
                </a:solidFill>
                <a:effectLst/>
                <a:highlight>
                  <a:srgbClr val="FFFFFF"/>
                </a:highlight>
              </a:rPr>
              <a:t> Features a circular design that fits a standard knockout punch, enabling quick and easy installation in under 10 minutes.</a:t>
            </a:r>
          </a:p>
          <a:p>
            <a:pPr algn="l">
              <a:buFont typeface="Arial" panose="020B0604020202020204" pitchFamily="34" charset="0"/>
              <a:buChar char="•"/>
            </a:pPr>
            <a:r>
              <a:rPr lang="en-US" sz="1100" b="1" i="0">
                <a:solidFill>
                  <a:srgbClr val="2B373E"/>
                </a:solidFill>
                <a:effectLst/>
                <a:highlight>
                  <a:srgbClr val="FFFFFF"/>
                </a:highlight>
              </a:rPr>
              <a:t>High-Level Protection:</a:t>
            </a:r>
            <a:r>
              <a:rPr lang="en-US" sz="1100" b="0" i="0">
                <a:solidFill>
                  <a:srgbClr val="2B373E"/>
                </a:solidFill>
                <a:effectLst/>
                <a:highlight>
                  <a:srgbClr val="FFFFFF"/>
                </a:highlight>
              </a:rPr>
              <a:t> IP66 and IP69* rated, these products offer superior protection against dust, oil, and high-pressure water and are suitable for harsh industrial environments.</a:t>
            </a:r>
            <a:br>
              <a:rPr lang="en-US" sz="1100" b="0" i="0">
                <a:solidFill>
                  <a:srgbClr val="2B373E"/>
                </a:solidFill>
                <a:effectLst/>
                <a:highlight>
                  <a:srgbClr val="FFFFFF"/>
                </a:highlight>
              </a:rPr>
            </a:br>
            <a:r>
              <a:rPr lang="en-US" sz="1100" b="0" i="1">
                <a:solidFill>
                  <a:srgbClr val="2B373E"/>
                </a:solidFill>
                <a:effectLst/>
                <a:highlight>
                  <a:srgbClr val="FFFFFF"/>
                </a:highlight>
              </a:rPr>
              <a:t>*IP69 pending approval</a:t>
            </a:r>
            <a:endParaRPr lang="en-US" sz="1100" b="0" i="0">
              <a:solidFill>
                <a:srgbClr val="2B373E"/>
              </a:solidFill>
              <a:effectLst/>
              <a:highlight>
                <a:srgbClr val="FFFFFF"/>
              </a:highlight>
            </a:endParaRPr>
          </a:p>
        </p:txBody>
      </p:sp>
      <p:pic>
        <p:nvPicPr>
          <p:cNvPr id="6" name="Picture 5">
            <a:extLst>
              <a:ext uri="{FF2B5EF4-FFF2-40B4-BE49-F238E27FC236}">
                <a16:creationId xmlns:a16="http://schemas.microsoft.com/office/drawing/2014/main" id="{E6345458-9862-D167-E035-936DB6B8E219}"/>
              </a:ext>
            </a:extLst>
          </p:cNvPr>
          <p:cNvPicPr>
            <a:picLocks noChangeAspect="1"/>
          </p:cNvPicPr>
          <p:nvPr/>
        </p:nvPicPr>
        <p:blipFill>
          <a:blip r:embed="rId4"/>
          <a:stretch>
            <a:fillRect/>
          </a:stretch>
        </p:blipFill>
        <p:spPr>
          <a:xfrm>
            <a:off x="7734982" y="1442043"/>
            <a:ext cx="2638793" cy="2372056"/>
          </a:xfrm>
          <a:prstGeom prst="rect">
            <a:avLst/>
          </a:prstGeom>
        </p:spPr>
      </p:pic>
      <p:sp>
        <p:nvSpPr>
          <p:cNvPr id="8" name="TextBox 7">
            <a:extLst>
              <a:ext uri="{FF2B5EF4-FFF2-40B4-BE49-F238E27FC236}">
                <a16:creationId xmlns:a16="http://schemas.microsoft.com/office/drawing/2014/main" id="{317920B2-6B02-DAA1-1A96-C61DE7225313}"/>
              </a:ext>
            </a:extLst>
          </p:cNvPr>
          <p:cNvSpPr txBox="1"/>
          <p:nvPr/>
        </p:nvSpPr>
        <p:spPr>
          <a:xfrm>
            <a:off x="8442673" y="3889722"/>
            <a:ext cx="1223412" cy="230832"/>
          </a:xfrm>
          <a:prstGeom prst="rect">
            <a:avLst/>
          </a:prstGeom>
          <a:noFill/>
        </p:spPr>
        <p:txBody>
          <a:bodyPr wrap="none" rtlCol="0">
            <a:spAutoFit/>
          </a:bodyPr>
          <a:lstStyle/>
          <a:p>
            <a:r>
              <a:rPr lang="en-US" sz="900">
                <a:solidFill>
                  <a:schemeClr val="bg1">
                    <a:lumMod val="50000"/>
                  </a:schemeClr>
                </a:solidFill>
                <a:latin typeface="Arial" panose="020B0604020202020204" pitchFamily="34" charset="0"/>
                <a:cs typeface="Arial" panose="020B0604020202020204" pitchFamily="34" charset="0"/>
              </a:rPr>
              <a:t>P-P22R62-M9RAC0</a:t>
            </a:r>
          </a:p>
        </p:txBody>
      </p:sp>
      <p:sp>
        <p:nvSpPr>
          <p:cNvPr id="9" name="Content Placeholder 1">
            <a:extLst>
              <a:ext uri="{FF2B5EF4-FFF2-40B4-BE49-F238E27FC236}">
                <a16:creationId xmlns:a16="http://schemas.microsoft.com/office/drawing/2014/main" id="{FD7CC292-C6E5-F08B-5790-8A8E14E8525C}"/>
              </a:ext>
            </a:extLst>
          </p:cNvPr>
          <p:cNvSpPr txBox="1">
            <a:spLocks/>
          </p:cNvSpPr>
          <p:nvPr/>
        </p:nvSpPr>
        <p:spPr>
          <a:xfrm>
            <a:off x="6288347" y="4282540"/>
            <a:ext cx="5532061" cy="155207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b="1" i="0">
                <a:solidFill>
                  <a:srgbClr val="2B373E"/>
                </a:solidFill>
                <a:effectLst/>
                <a:highlight>
                  <a:srgbClr val="FFFFFF"/>
                </a:highlight>
              </a:rPr>
              <a:t>MagView™</a:t>
            </a:r>
          </a:p>
          <a:p>
            <a:pPr algn="l">
              <a:buFont typeface="Arial" panose="020B0604020202020204" pitchFamily="34" charset="0"/>
              <a:buChar char="•"/>
            </a:pPr>
            <a:r>
              <a:rPr lang="en-US" sz="1100" b="1" i="0">
                <a:solidFill>
                  <a:srgbClr val="2B373E"/>
                </a:solidFill>
                <a:effectLst/>
                <a:highlight>
                  <a:srgbClr val="FFFFFF"/>
                </a:highlight>
              </a:rPr>
              <a:t>UL Listed</a:t>
            </a:r>
            <a:r>
              <a:rPr lang="en-US" sz="1100" b="0" i="0">
                <a:solidFill>
                  <a:srgbClr val="2B373E"/>
                </a:solidFill>
                <a:effectLst/>
                <a:highlight>
                  <a:srgbClr val="FFFFFF"/>
                </a:highlight>
              </a:rPr>
              <a:t>: Ensures compliance with rigorous safety standards, allowing seamless integration with existing UL-certified equipment.</a:t>
            </a:r>
          </a:p>
          <a:p>
            <a:pPr algn="l">
              <a:buFont typeface="Arial" panose="020B0604020202020204" pitchFamily="34" charset="0"/>
              <a:buChar char="•"/>
            </a:pPr>
            <a:r>
              <a:rPr lang="en-US" sz="1100" b="1" i="0">
                <a:solidFill>
                  <a:srgbClr val="2B373E"/>
                </a:solidFill>
                <a:effectLst/>
                <a:highlight>
                  <a:srgbClr val="FFFFFF"/>
                </a:highlight>
              </a:rPr>
              <a:t>Patented Magnetic Seal</a:t>
            </a:r>
            <a:r>
              <a:rPr lang="en-US" sz="1100" b="0" i="0">
                <a:solidFill>
                  <a:srgbClr val="2B373E"/>
                </a:solidFill>
                <a:effectLst/>
                <a:highlight>
                  <a:srgbClr val="FFFFFF"/>
                </a:highlight>
              </a:rPr>
              <a:t>: Features a hands-free magnetic seal that magnetizes to the panel when open, allowing easy access while reducing safety risks.</a:t>
            </a:r>
          </a:p>
          <a:p>
            <a:pPr algn="l">
              <a:buFont typeface="Arial" panose="020B0604020202020204" pitchFamily="34" charset="0"/>
              <a:buChar char="•"/>
            </a:pPr>
            <a:r>
              <a:rPr lang="en-US" sz="1100" b="1" i="0">
                <a:solidFill>
                  <a:srgbClr val="2B373E"/>
                </a:solidFill>
                <a:effectLst/>
                <a:highlight>
                  <a:srgbClr val="FFFFFF"/>
                </a:highlight>
              </a:rPr>
              <a:t>Robust Environmental Protection</a:t>
            </a:r>
            <a:r>
              <a:rPr lang="en-US" sz="1100" b="0" i="0">
                <a:solidFill>
                  <a:srgbClr val="2B373E"/>
                </a:solidFill>
                <a:effectLst/>
                <a:highlight>
                  <a:srgbClr val="FFFFFF"/>
                </a:highlight>
              </a:rPr>
              <a:t>: Offers superior shielding against environmental elements with UL Types and IP ratings, including IP66, IP69, and IP69K, ensuring durability in diverse operating conditions.</a:t>
            </a:r>
          </a:p>
        </p:txBody>
      </p:sp>
    </p:spTree>
    <p:extLst>
      <p:ext uri="{BB962C8B-B14F-4D97-AF65-F5344CB8AC3E}">
        <p14:creationId xmlns:p14="http://schemas.microsoft.com/office/powerpoint/2010/main" val="1174351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1BADD7726FDC4F93AB53AC6324C022" ma:contentTypeVersion="15" ma:contentTypeDescription="Create a new document." ma:contentTypeScope="" ma:versionID="079006aac64f0f632bf221376c905926">
  <xsd:schema xmlns:xsd="http://www.w3.org/2001/XMLSchema" xmlns:xs="http://www.w3.org/2001/XMLSchema" xmlns:p="http://schemas.microsoft.com/office/2006/metadata/properties" xmlns:ns2="e7c08670-a54f-4936-a214-c145e07db242" xmlns:ns3="d308c805-8a0f-4d9b-8b92-5f4f0a04b526" targetNamespace="http://schemas.microsoft.com/office/2006/metadata/properties" ma:root="true" ma:fieldsID="375336af2d6834637e6d1db598438012" ns2:_="" ns3:_="">
    <xsd:import namespace="e7c08670-a54f-4936-a214-c145e07db242"/>
    <xsd:import namespace="d308c805-8a0f-4d9b-8b92-5f4f0a04b52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Start_x0020_Date" minOccurs="0"/>
                <xsd:element ref="ns3:End_x0020_Date"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c08670-a54f-4936-a214-c145e07db24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875bf884-07aa-4b76-aa2c-d383c7e7656e}" ma:internalName="TaxCatchAll" ma:showField="CatchAllData" ma:web="e7c08670-a54f-4936-a214-c145e07db24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308c805-8a0f-4d9b-8b92-5f4f0a04b52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Start_x0020_Date" ma:index="13" nillable="true" ma:displayName="Start Date" ma:format="DateOnly" ma:internalName="Start_x0020_Date">
      <xsd:simpleType>
        <xsd:restriction base="dms:DateTime"/>
      </xsd:simpleType>
    </xsd:element>
    <xsd:element name="End_x0020_Date" ma:index="14" nillable="true" ma:displayName="End Date" ma:format="DateOnly" ma:internalName="End_x0020_Date">
      <xsd:simpleType>
        <xsd:restriction base="dms:DateTim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226c0f6-d61e-4e16-925a-9d366514bf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e7c08670-a54f-4936-a214-c145e07db242">
      <UserInfo>
        <DisplayName>Drew Allen</DisplayName>
        <AccountId>27</AccountId>
        <AccountType/>
      </UserInfo>
      <UserInfo>
        <DisplayName>Pete Storm</DisplayName>
        <AccountId>17</AccountId>
        <AccountType/>
      </UserInfo>
      <UserInfo>
        <DisplayName>Stephen Doninger</DisplayName>
        <AccountId>76</AccountId>
        <AccountType/>
      </UserInfo>
      <UserInfo>
        <DisplayName>Michael Collins</DisplayName>
        <AccountId>66</AccountId>
        <AccountType/>
      </UserInfo>
      <UserInfo>
        <DisplayName>Sebastien Legrand</DisplayName>
        <AccountId>74</AccountId>
        <AccountType/>
      </UserInfo>
      <UserInfo>
        <DisplayName>John Kirk</DisplayName>
        <AccountId>49</AccountId>
        <AccountType/>
      </UserInfo>
      <UserInfo>
        <DisplayName>Alyssa Rice</DisplayName>
        <AccountId>57</AccountId>
        <AccountType/>
      </UserInfo>
      <UserInfo>
        <DisplayName>Ben Hermann</DisplayName>
        <AccountId>23</AccountId>
        <AccountType/>
      </UserInfo>
      <UserInfo>
        <DisplayName>Nick Augustine</DisplayName>
        <AccountId>28</AccountId>
        <AccountType/>
      </UserInfo>
      <UserInfo>
        <DisplayName>Shelly DeGrate</DisplayName>
        <AccountId>56</AccountId>
        <AccountType/>
      </UserInfo>
      <UserInfo>
        <DisplayName>Shannon Whiting</DisplayName>
        <AccountId>24</AccountId>
        <AccountType/>
      </UserInfo>
      <UserInfo>
        <DisplayName>Nikki VenHorst</DisplayName>
        <AccountId>33</AccountId>
        <AccountType/>
      </UserInfo>
      <UserInfo>
        <DisplayName>Kevin Zamzow</DisplayName>
        <AccountId>20</AccountId>
        <AccountType/>
      </UserInfo>
      <UserInfo>
        <DisplayName>Dan Puzzo</DisplayName>
        <AccountId>26</AccountId>
        <AccountType/>
      </UserInfo>
      <UserInfo>
        <DisplayName>Brook Breitsprecher</DisplayName>
        <AccountId>45</AccountId>
        <AccountType/>
      </UserInfo>
      <UserInfo>
        <DisplayName>Kelsey Olive</DisplayName>
        <AccountId>69</AccountId>
        <AccountType/>
      </UserInfo>
    </SharedWithUsers>
    <Start_x0020_Date xmlns="d308c805-8a0f-4d9b-8b92-5f4f0a04b526" xsi:nil="true"/>
    <End_x0020_Date xmlns="d308c805-8a0f-4d9b-8b92-5f4f0a04b526" xsi:nil="true"/>
    <lcf76f155ced4ddcb4097134ff3c332f xmlns="d308c805-8a0f-4d9b-8b92-5f4f0a04b526">
      <Terms xmlns="http://schemas.microsoft.com/office/infopath/2007/PartnerControls"/>
    </lcf76f155ced4ddcb4097134ff3c332f>
    <TaxCatchAll xmlns="e7c08670-a54f-4936-a214-c145e07db242" xsi:nil="true"/>
  </documentManagement>
</p:properties>
</file>

<file path=customXml/itemProps1.xml><?xml version="1.0" encoding="utf-8"?>
<ds:datastoreItem xmlns:ds="http://schemas.openxmlformats.org/officeDocument/2006/customXml" ds:itemID="{CAA9D75A-865E-4B69-8EB3-1C4253818736}">
  <ds:schemaRefs>
    <ds:schemaRef ds:uri="d308c805-8a0f-4d9b-8b92-5f4f0a04b526"/>
    <ds:schemaRef ds:uri="e7c08670-a54f-4936-a214-c145e07db24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D629F34-FE23-45A6-B9FB-94689D21B837}">
  <ds:schemaRefs>
    <ds:schemaRef ds:uri="http://schemas.microsoft.com/sharepoint/v3/contenttype/forms"/>
  </ds:schemaRefs>
</ds:datastoreItem>
</file>

<file path=customXml/itemProps3.xml><?xml version="1.0" encoding="utf-8"?>
<ds:datastoreItem xmlns:ds="http://schemas.openxmlformats.org/officeDocument/2006/customXml" ds:itemID="{2383138A-3982-4810-A9EE-6ED6340288A2}">
  <ds:schemaRefs>
    <ds:schemaRef ds:uri="d308c805-8a0f-4d9b-8b92-5f4f0a04b526"/>
    <ds:schemaRef ds:uri="e7c08670-a54f-4936-a214-c145e07db24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TotalTime>
  <Words>3595</Words>
  <Application>Microsoft Office PowerPoint</Application>
  <PresentationFormat>Widescreen</PresentationFormat>
  <Paragraphs>484</Paragraphs>
  <Slides>54</Slides>
  <Notes>37</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54</vt:i4>
      </vt:variant>
    </vt:vector>
  </HeadingPairs>
  <TitlesOfParts>
    <vt:vector size="65" baseType="lpstr">
      <vt:lpstr>Aptos</vt:lpstr>
      <vt:lpstr>Arial</vt:lpstr>
      <vt:lpstr>Arial Black</vt:lpstr>
      <vt:lpstr>ArialMT</vt:lpstr>
      <vt:lpstr>Calibri</vt:lpstr>
      <vt:lpstr>Calibri Light</vt:lpstr>
      <vt:lpstr>Courier New</vt:lpstr>
      <vt:lpstr>Hind</vt:lpstr>
      <vt:lpstr>Segoe UI</vt:lpstr>
      <vt:lpstr>Wingdings</vt:lpstr>
      <vt:lpstr>Office Theme</vt:lpstr>
      <vt:lpstr>PowerPoint Presentation</vt:lpstr>
      <vt:lpstr>PowerPoint Presentation</vt:lpstr>
      <vt:lpstr>PowerPoint Presentation</vt:lpstr>
      <vt:lpstr>PowerPoint Presentation</vt:lpstr>
      <vt:lpstr>Advantages of GracePorts®</vt:lpstr>
      <vt:lpstr>The Possibilities are Endless</vt:lpstr>
      <vt:lpstr>PowerPoint Presentation</vt:lpstr>
      <vt:lpstr>Specialty Housings</vt:lpstr>
      <vt:lpstr>Newest Innovations</vt:lpstr>
      <vt:lpstr>Who to Target</vt:lpstr>
      <vt:lpstr>Permanent Electrical Safety Devices</vt:lpstr>
      <vt:lpstr>Did you know….</vt:lpstr>
      <vt:lpstr>Advantages of PESDs®</vt:lpstr>
      <vt:lpstr>A PESD for Every Application</vt:lpstr>
      <vt:lpstr>Electrical LOTO - ChekVolt®</vt:lpstr>
      <vt:lpstr>Electrical LOTO - Voltage Test Stations</vt:lpstr>
      <vt:lpstr>Voltage Indicators &amp; Portals</vt:lpstr>
      <vt:lpstr>Safe-Test Point</vt:lpstr>
      <vt:lpstr>New Innovations</vt:lpstr>
      <vt:lpstr>ChekSafe Operation</vt:lpstr>
      <vt:lpstr>ChekSafe Mechanical Architecture</vt:lpstr>
      <vt:lpstr>PowerPoint Presentation</vt:lpstr>
      <vt:lpstr>Our Experts are here to Help</vt:lpstr>
      <vt:lpstr>Who to Target</vt:lpstr>
      <vt:lpstr>PowerPoint Presentation</vt:lpstr>
      <vt:lpstr>Did you know….</vt:lpstr>
      <vt:lpstr>What’s Your Approach to Maintenance?</vt:lpstr>
      <vt:lpstr>Advantages of the GraceSense®  Predictive Maintenance System</vt:lpstr>
      <vt:lpstr>Maximize Production and  Profits with IIoT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White Glove Delivery</vt:lpstr>
      <vt:lpstr>New Innovations</vt:lpstr>
      <vt:lpstr>HSM 600 Network</vt:lpstr>
      <vt:lpstr>Who to Target</vt:lpstr>
      <vt:lpstr>Who to Target</vt:lpstr>
      <vt:lpstr>PowerPoint Presentation</vt:lpstr>
      <vt:lpstr>PowerPoint Presentation</vt:lpstr>
      <vt:lpstr>PowerPoint Presentation</vt:lpstr>
      <vt:lpstr>PowerPoint Presentation</vt:lpstr>
      <vt:lpstr>Synergy of LOTO, PESDs,  and Proxxi Band</vt:lpstr>
      <vt:lpstr>PowerPoint Presentation</vt:lpstr>
      <vt:lpstr>PowerPoint Presentation</vt:lpstr>
      <vt:lpstr>Who to Target</vt:lpstr>
      <vt:lpstr>Trusted By:</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c:title>
  <dc:creator>Brook Breitsprecher</dc:creator>
  <cp:lastModifiedBy>Shannon Whiting</cp:lastModifiedBy>
  <cp:revision>60</cp:revision>
  <dcterms:created xsi:type="dcterms:W3CDTF">2023-05-02T16:20:18Z</dcterms:created>
  <dcterms:modified xsi:type="dcterms:W3CDTF">2026-01-23T19:27:54Z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0x010100C51BADD7726FDC4F93AB53AC6324C022</vt:lpwstr>
  </property>
  <property fmtid="{D5CDD505-2E9C-101B-9397-08002B2CF9AE}" pid="3" name="MediaServiceImageTags">
    <vt:lpwstr/>
  </property>
</Properties>
</file>