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E_C60B0F0.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3" r:id="rId5"/>
  </p:sldMasterIdLst>
  <p:notesMasterIdLst>
    <p:notesMasterId r:id="rId59"/>
  </p:notesMasterIdLst>
  <p:sldIdLst>
    <p:sldId id="256" r:id="rId6"/>
    <p:sldId id="1018" r:id="rId7"/>
    <p:sldId id="1558" r:id="rId8"/>
    <p:sldId id="1559" r:id="rId9"/>
    <p:sldId id="1555" r:id="rId10"/>
    <p:sldId id="1556" r:id="rId11"/>
    <p:sldId id="1557" r:id="rId12"/>
    <p:sldId id="1551" r:id="rId13"/>
    <p:sldId id="1544" r:id="rId14"/>
    <p:sldId id="1548" r:id="rId15"/>
    <p:sldId id="1545" r:id="rId16"/>
    <p:sldId id="1552" r:id="rId17"/>
    <p:sldId id="1553" r:id="rId18"/>
    <p:sldId id="1549" r:id="rId19"/>
    <p:sldId id="1550" r:id="rId20"/>
    <p:sldId id="1546" r:id="rId21"/>
    <p:sldId id="269" r:id="rId22"/>
    <p:sldId id="268" r:id="rId23"/>
    <p:sldId id="270" r:id="rId24"/>
    <p:sldId id="273" r:id="rId25"/>
    <p:sldId id="1528" r:id="rId26"/>
    <p:sldId id="276" r:id="rId27"/>
    <p:sldId id="274" r:id="rId28"/>
    <p:sldId id="1527" r:id="rId29"/>
    <p:sldId id="281" r:id="rId30"/>
    <p:sldId id="1016" r:id="rId31"/>
    <p:sldId id="601" r:id="rId32"/>
    <p:sldId id="429" r:id="rId33"/>
    <p:sldId id="614" r:id="rId34"/>
    <p:sldId id="1020" r:id="rId35"/>
    <p:sldId id="1024" r:id="rId36"/>
    <p:sldId id="1026" r:id="rId37"/>
    <p:sldId id="283" r:id="rId38"/>
    <p:sldId id="295" r:id="rId39"/>
    <p:sldId id="610" r:id="rId40"/>
    <p:sldId id="1017" r:id="rId41"/>
    <p:sldId id="263" r:id="rId42"/>
    <p:sldId id="1529" r:id="rId43"/>
    <p:sldId id="1539" r:id="rId44"/>
    <p:sldId id="1540" r:id="rId45"/>
    <p:sldId id="1535" r:id="rId46"/>
    <p:sldId id="1541" r:id="rId47"/>
    <p:sldId id="1021" r:id="rId48"/>
    <p:sldId id="1542" r:id="rId49"/>
    <p:sldId id="1022" r:id="rId50"/>
    <p:sldId id="1543" r:id="rId51"/>
    <p:sldId id="277" r:id="rId52"/>
    <p:sldId id="1537" r:id="rId53"/>
    <p:sldId id="279" r:id="rId54"/>
    <p:sldId id="1534" r:id="rId55"/>
    <p:sldId id="1536" r:id="rId56"/>
    <p:sldId id="271" r:id="rId57"/>
    <p:sldId id="308"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44" userDrawn="1">
          <p15:clr>
            <a:srgbClr val="A4A3A4"/>
          </p15:clr>
        </p15:guide>
        <p15:guide id="3" orient="horz" pos="28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B1FE34-CAC2-8FEC-E837-BBB7C9843355}" name="Chris Schneck" initials="CS" userId="S::chriss@gracetechnologies.com::16d5c9a2-42ed-40a6-8cce-49ffcc6a108b" providerId="AD"/>
  <p188:author id="{C69C9351-098F-BBE1-3945-C4AF9B5427C0}" name="Drew Allen" initials="DA" userId="S::drewa@gracetechnologies.com::4c4859ef-7d77-46fa-b1b1-ebfcba01afc2" providerId="AD"/>
  <p188:author id="{6ACB2665-D55C-E8AF-4EA5-87F218330484}" name="Brook Breitsprecher" initials="BB" userId="S::brookb@gracetechnologies.com::53bcd4fd-11e6-47c1-8c11-0c2dafd7f7d3" providerId="AD"/>
  <p188:author id="{5AB80A9A-9B71-A3FF-D1DA-334B9C07F0F5}" name="Ben Hermann" initials="BH" userId="S::benh@gracetechnologies.com::158c69af-a761-4410-bfac-abc6276472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938"/>
    <a:srgbClr val="E3DA23"/>
    <a:srgbClr val="FAEB12"/>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14C6C5-20D8-4EEF-BE9E-322D0EBA09D1}" v="1" dt="2026-05-13T22:14:02.2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914" y="726"/>
      </p:cViewPr>
      <p:guideLst>
        <p:guide pos="3744"/>
        <p:guide orient="horz" pos="28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omments/modernComment_10E_C60B0F0.xml><?xml version="1.0" encoding="utf-8"?>
<p188:cmLst xmlns:a="http://schemas.openxmlformats.org/drawingml/2006/main" xmlns:r="http://schemas.openxmlformats.org/officeDocument/2006/relationships" xmlns:p188="http://schemas.microsoft.com/office/powerpoint/2018/8/main">
  <p188:cm id="{90DAE215-72EA-499C-AC62-03A7402D1517}" authorId="{6ACB2665-D55C-E8AF-4EA5-87F218330484}" created="2024-03-01T17:36:17.843">
    <ac:deMkLst xmlns:ac="http://schemas.microsoft.com/office/drawing/2013/main/command">
      <pc:docMk xmlns:pc="http://schemas.microsoft.com/office/powerpoint/2013/main/command"/>
      <pc:sldMk xmlns:pc="http://schemas.microsoft.com/office/powerpoint/2013/main/command" cId="207663344" sldId="270"/>
      <ac:spMk id="3" creationId="{BE42A891-3A97-CA65-FC46-80D6E180D6C3}"/>
    </ac:deMkLst>
    <p188:txBody>
      <a:bodyPr/>
      <a:lstStyle/>
      <a:p>
        <a:r>
          <a:rPr lang="en-US"/>
          <a:t>[@Chris Schneck]  - Can you work with Nick on wording for this. Not my area of expertise and not sure what exactly you're looking for. Thanks!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EDE18-DEA0-4C4B-AFBE-0A1EE9A22B67}"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14D3CE-C4D9-4D1A-B885-C27D7DAC3507}" type="slidenum">
              <a:rPr lang="en-US" smtClean="0"/>
              <a:t>‹#›</a:t>
            </a:fld>
            <a:endParaRPr lang="en-US"/>
          </a:p>
        </p:txBody>
      </p:sp>
    </p:spTree>
    <p:extLst>
      <p:ext uri="{BB962C8B-B14F-4D97-AF65-F5344CB8AC3E}">
        <p14:creationId xmlns:p14="http://schemas.microsoft.com/office/powerpoint/2010/main" val="4276249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AD14D3CE-C4D9-4D1A-B885-C27D7DAC3507}" type="slidenum">
              <a:rPr lang="en-US" smtClean="0"/>
              <a:t>1</a:t>
            </a:fld>
            <a:endParaRPr lang="en-US"/>
          </a:p>
        </p:txBody>
      </p:sp>
    </p:spTree>
    <p:extLst>
      <p:ext uri="{BB962C8B-B14F-4D97-AF65-F5344CB8AC3E}">
        <p14:creationId xmlns:p14="http://schemas.microsoft.com/office/powerpoint/2010/main" val="3703992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Technology, no conduct, tunnels light to a tip and responds back with a different temperature.</a:t>
            </a:r>
            <a:br>
              <a:rPr lang="en-US" b="1" baseline="0"/>
            </a:br>
            <a:br>
              <a:rPr lang="en-US" b="1" baseline="0"/>
            </a:br>
            <a:r>
              <a:rPr lang="en-US" b="1" baseline="0"/>
              <a:t>One thing to keep in mind is to use a 6 gauge ring terminal because this is not a compression type installation. If it is a compression installation you have essentially voided the use of the fiber connection point.</a:t>
            </a:r>
            <a:endParaRPr lang="en-US" b="1"/>
          </a:p>
        </p:txBody>
      </p:sp>
      <p:sp>
        <p:nvSpPr>
          <p:cNvPr id="4" name="Slide Number Placeholder 3"/>
          <p:cNvSpPr>
            <a:spLocks noGrp="1"/>
          </p:cNvSpPr>
          <p:nvPr>
            <p:ph type="sldNum" sz="quarter" idx="10"/>
          </p:nvPr>
        </p:nvSpPr>
        <p:spPr/>
        <p:txBody>
          <a:bodyPr/>
          <a:lstStyle/>
          <a:p>
            <a:fld id="{C2322733-A3D6-4673-8FC6-95D4B263078A}" type="slidenum">
              <a:rPr lang="en-US" smtClean="0"/>
              <a:t>33</a:t>
            </a:fld>
            <a:endParaRPr lang="en-US"/>
          </a:p>
        </p:txBody>
      </p:sp>
    </p:spTree>
    <p:extLst>
      <p:ext uri="{BB962C8B-B14F-4D97-AF65-F5344CB8AC3E}">
        <p14:creationId xmlns:p14="http://schemas.microsoft.com/office/powerpoint/2010/main" val="1011467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d469b77e9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d469b77e9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1e7dd0c8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1e7dd0c8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1e7dd0c8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1e7dd0c8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88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3AE91D52-4176-15FA-7E83-E9806E217820}"/>
            </a:ext>
          </a:extLst>
        </p:cNvPr>
        <p:cNvGrpSpPr/>
        <p:nvPr/>
      </p:nvGrpSpPr>
      <p:grpSpPr>
        <a:xfrm>
          <a:off x="0" y="0"/>
          <a:ext cx="0" cy="0"/>
          <a:chOff x="0" y="0"/>
          <a:chExt cx="0" cy="0"/>
        </a:xfrm>
      </p:grpSpPr>
      <p:sp>
        <p:nvSpPr>
          <p:cNvPr id="113" name="Google Shape;113;g1197b4fa9e6_0_62:notes">
            <a:extLst>
              <a:ext uri="{FF2B5EF4-FFF2-40B4-BE49-F238E27FC236}">
                <a16:creationId xmlns:a16="http://schemas.microsoft.com/office/drawing/2014/main" id="{1399F11B-B92D-D83D-EEED-0B7B13C54C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197b4fa9e6_0_62:notes">
            <a:extLst>
              <a:ext uri="{FF2B5EF4-FFF2-40B4-BE49-F238E27FC236}">
                <a16:creationId xmlns:a16="http://schemas.microsoft.com/office/drawing/2014/main" id="{67FD9513-1CAA-42A1-1B42-52912C2CFC2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1792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11D58246-DAB5-FFD2-C3D1-1AAB03FFAEA3}"/>
            </a:ext>
          </a:extLst>
        </p:cNvPr>
        <p:cNvGrpSpPr/>
        <p:nvPr/>
      </p:nvGrpSpPr>
      <p:grpSpPr>
        <a:xfrm>
          <a:off x="0" y="0"/>
          <a:ext cx="0" cy="0"/>
          <a:chOff x="0" y="0"/>
          <a:chExt cx="0" cy="0"/>
        </a:xfrm>
      </p:grpSpPr>
      <p:sp>
        <p:nvSpPr>
          <p:cNvPr id="151" name="Google Shape;151;gd57f2d4bcb_6_6:notes">
            <a:extLst>
              <a:ext uri="{FF2B5EF4-FFF2-40B4-BE49-F238E27FC236}">
                <a16:creationId xmlns:a16="http://schemas.microsoft.com/office/drawing/2014/main" id="{455D2B48-3ECE-85C2-11B7-8143611B2A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a:extLst>
              <a:ext uri="{FF2B5EF4-FFF2-40B4-BE49-F238E27FC236}">
                <a16:creationId xmlns:a16="http://schemas.microsoft.com/office/drawing/2014/main" id="{9D1A164A-3D18-B4C9-B705-700711E82C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0221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d57f2d4bcb_6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c28e3c8d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c28e3c8d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51c749281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51c749281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was true both when they LOTO themselves and when it was performed by someone else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When they have seen mistakes made, the causes have been: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Network modification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Human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Electrical diagram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Identification error (33%)</a:t>
            </a:r>
            <a:endParaRPr/>
          </a:p>
        </p:txBody>
      </p:sp>
    </p:spTree>
    <p:extLst>
      <p:ext uri="{BB962C8B-B14F-4D97-AF65-F5344CB8AC3E}">
        <p14:creationId xmlns:p14="http://schemas.microsoft.com/office/powerpoint/2010/main" val="365502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222463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265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265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a:extLst>
            <a:ext uri="{FF2B5EF4-FFF2-40B4-BE49-F238E27FC236}">
              <a16:creationId xmlns:a16="http://schemas.microsoft.com/office/drawing/2014/main" id="{E3D93840-0430-4D0B-1F38-A3E5EA341E3B}"/>
            </a:ext>
          </a:extLst>
        </p:cNvPr>
        <p:cNvGrpSpPr/>
        <p:nvPr/>
      </p:nvGrpSpPr>
      <p:grpSpPr>
        <a:xfrm>
          <a:off x="0" y="0"/>
          <a:ext cx="0" cy="0"/>
          <a:chOff x="0" y="0"/>
          <a:chExt cx="0" cy="0"/>
        </a:xfrm>
      </p:grpSpPr>
      <p:sp>
        <p:nvSpPr>
          <p:cNvPr id="171" name="Google Shape;171;g251c749281e_0_0:notes">
            <a:extLst>
              <a:ext uri="{FF2B5EF4-FFF2-40B4-BE49-F238E27FC236}">
                <a16:creationId xmlns:a16="http://schemas.microsoft.com/office/drawing/2014/main" id="{8634E67D-8ACB-AC32-A88E-9FCEEB3B61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51c749281e_0_0:notes">
            <a:extLst>
              <a:ext uri="{FF2B5EF4-FFF2-40B4-BE49-F238E27FC236}">
                <a16:creationId xmlns:a16="http://schemas.microsoft.com/office/drawing/2014/main" id="{4E78C7EE-46DD-544F-0860-DEEF12ADD4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was true both when they LOTO themselves and when it was performed by someone else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When they have seen mistakes made, the causes have been: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Network modification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Human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Electrical diagram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Identification error (33%)</a:t>
            </a:r>
            <a:endParaRPr/>
          </a:p>
        </p:txBody>
      </p:sp>
    </p:spTree>
    <p:extLst>
      <p:ext uri="{BB962C8B-B14F-4D97-AF65-F5344CB8AC3E}">
        <p14:creationId xmlns:p14="http://schemas.microsoft.com/office/powerpoint/2010/main" val="456744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Have Brooke </a:t>
            </a:r>
          </a:p>
        </p:txBody>
      </p:sp>
    </p:spTree>
    <p:extLst>
      <p:ext uri="{BB962C8B-B14F-4D97-AF65-F5344CB8AC3E}">
        <p14:creationId xmlns:p14="http://schemas.microsoft.com/office/powerpoint/2010/main" val="2494220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86931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C3778532-E902-018F-C17B-3973123DF05A}"/>
            </a:ext>
          </a:extLst>
        </p:cNvPr>
        <p:cNvGrpSpPr/>
        <p:nvPr/>
      </p:nvGrpSpPr>
      <p:grpSpPr>
        <a:xfrm>
          <a:off x="0" y="0"/>
          <a:ext cx="0" cy="0"/>
          <a:chOff x="0" y="0"/>
          <a:chExt cx="0" cy="0"/>
        </a:xfrm>
      </p:grpSpPr>
      <p:sp>
        <p:nvSpPr>
          <p:cNvPr id="151" name="Google Shape;151;gd57f2d4bcb_6_6:notes">
            <a:extLst>
              <a:ext uri="{FF2B5EF4-FFF2-40B4-BE49-F238E27FC236}">
                <a16:creationId xmlns:a16="http://schemas.microsoft.com/office/drawing/2014/main" id="{7D93A38F-2568-4B96-3A8B-D9FCBB2CCA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a:extLst>
              <a:ext uri="{FF2B5EF4-FFF2-40B4-BE49-F238E27FC236}">
                <a16:creationId xmlns:a16="http://schemas.microsoft.com/office/drawing/2014/main" id="{BF9B18A4-F434-7779-A0B2-B48199DA25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681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33534257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33534257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Add </a:t>
            </a:r>
            <a:r>
              <a:rPr lang="en-US" err="1"/>
              <a:t>Shermco</a:t>
            </a:r>
            <a:r>
              <a:rPr lang="en-US"/>
              <a:t> to this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17</a:t>
            </a:fld>
            <a:endParaRPr lang="en-US"/>
          </a:p>
        </p:txBody>
      </p:sp>
    </p:spTree>
    <p:extLst>
      <p:ext uri="{BB962C8B-B14F-4D97-AF65-F5344CB8AC3E}">
        <p14:creationId xmlns:p14="http://schemas.microsoft.com/office/powerpoint/2010/main" val="880150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door testing with a meter is a leading cause of arc flash* </a:t>
            </a:r>
          </a:p>
          <a:p>
            <a:endParaRPr lang="en-US"/>
          </a:p>
          <a:p>
            <a:r>
              <a:rPr lang="en-US"/>
              <a:t>70% statistic needs to be proved/application? Change to 3-5X? More likely to touch before you test during reactive maintenance*</a:t>
            </a:r>
          </a:p>
          <a:p>
            <a:br>
              <a:rPr lang="en-US"/>
            </a:br>
            <a:r>
              <a:rPr lang="en-US"/>
              <a:t>Reduce non-compliance to electrical safety standards NFPA 70E. Skilled labor shortage. Compliance = Safety / Productivity Discussion – Reduction in PPE / Closed door verification of voltage.</a:t>
            </a:r>
          </a:p>
          <a:p>
            <a:endParaRPr lang="en-US"/>
          </a:p>
          <a:p>
            <a:r>
              <a:rPr lang="en-US"/>
              <a:t>Maintenance personnel are being pressured and are rushing to </a:t>
            </a:r>
          </a:p>
          <a:p>
            <a:endParaRPr lang="en-US"/>
          </a:p>
          <a:p>
            <a:r>
              <a:rPr lang="en-US"/>
              <a:t>We know electrical safety is an important part of every industry. Electrical injuries are very prevalent during reactive maintenance.  60% of those injuries occurred in low voltage 3-phase systems.  You’d think that medium voltage would be more common due to it being higher voltage, but with low voltage corners might be cut more frequently.</a:t>
            </a:r>
          </a:p>
          <a:p>
            <a:endParaRPr lang="en-US"/>
          </a:p>
          <a:p>
            <a:r>
              <a:rPr lang="en-US"/>
              <a:t>Testing with a meter is a high risk action.  You’re right there at the live conductor.</a:t>
            </a:r>
          </a:p>
        </p:txBody>
      </p:sp>
      <p:sp>
        <p:nvSpPr>
          <p:cNvPr id="4" name="Slide Number Placeholder 3"/>
          <p:cNvSpPr>
            <a:spLocks noGrp="1"/>
          </p:cNvSpPr>
          <p:nvPr>
            <p:ph type="sldNum" sz="quarter" idx="5"/>
          </p:nvPr>
        </p:nvSpPr>
        <p:spPr/>
        <p:txBody>
          <a:bodyPr/>
          <a:lstStyle/>
          <a:p>
            <a:fld id="{AD14D3CE-C4D9-4D1A-B885-C27D7DAC3507}" type="slidenum">
              <a:rPr lang="en-US" smtClean="0"/>
              <a:t>18</a:t>
            </a:fld>
            <a:endParaRPr lang="en-US"/>
          </a:p>
        </p:txBody>
      </p:sp>
    </p:spTree>
    <p:extLst>
      <p:ext uri="{BB962C8B-B14F-4D97-AF65-F5344CB8AC3E}">
        <p14:creationId xmlns:p14="http://schemas.microsoft.com/office/powerpoint/2010/main" val="337324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Hierarchy of Risk Controls (NFPA 70E) Article 120.6 process for establishing an electrically safe working condition</a:t>
            </a:r>
          </a:p>
          <a:p>
            <a:endParaRPr lang="en-US"/>
          </a:p>
          <a:p>
            <a:r>
              <a:rPr lang="en-US"/>
              <a:t>For electrical and mechanical LOTO, we do our best to eliminate risk altogether.  These devices are in-expensive, low hanging risk reduction fruit.  They pay for themselves within 2-3 LOTO procedures and are installed using a 30mm hole punch </a:t>
            </a:r>
          </a:p>
        </p:txBody>
      </p:sp>
      <p:sp>
        <p:nvSpPr>
          <p:cNvPr id="4" name="Slide Number Placeholder 3"/>
          <p:cNvSpPr>
            <a:spLocks noGrp="1"/>
          </p:cNvSpPr>
          <p:nvPr>
            <p:ph type="sldNum" sz="quarter" idx="5"/>
          </p:nvPr>
        </p:nvSpPr>
        <p:spPr/>
        <p:txBody>
          <a:bodyPr/>
          <a:lstStyle/>
          <a:p>
            <a:fld id="{AD14D3CE-C4D9-4D1A-B885-C27D7DAC3507}" type="slidenum">
              <a:rPr lang="en-US" smtClean="0"/>
              <a:t>19</a:t>
            </a:fld>
            <a:endParaRPr lang="en-US"/>
          </a:p>
        </p:txBody>
      </p:sp>
    </p:spTree>
    <p:extLst>
      <p:ext uri="{BB962C8B-B14F-4D97-AF65-F5344CB8AC3E}">
        <p14:creationId xmlns:p14="http://schemas.microsoft.com/office/powerpoint/2010/main" val="425336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the trouble shooting capabilities of the R-3W -&gt; I.e. phase loss, stuck blade, etc. </a:t>
            </a:r>
            <a:r>
              <a:rPr lang="en-US" sz="1800">
                <a:effectLst/>
                <a:latin typeface="Segoe UI" panose="020B0502040204020203" pitchFamily="34" charset="0"/>
              </a:rPr>
              <a:t>Be sure to distinguish between mechanical vs. electrical LOTO and reference a bump/try test when using Voltage Indicators only.</a:t>
            </a:r>
            <a:endParaRPr lang="en-US"/>
          </a:p>
          <a:p>
            <a:endParaRPr lang="en-US"/>
          </a:p>
          <a:p>
            <a:r>
              <a:rPr lang="en-US"/>
              <a:t>Reducing time spent locking-and-tagging out equipment by 74%.</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Voltage Indicators are primarily used in mechanical LOTO and also used in conjunction with the OSHA required try or bump test.  This means you try to start the machine after isolation of power using a starter switch. If you are pressing a green button to try to do a “try” test, it isn’t as a sure way to ensure the power is isolated.  When adding the Voltage Indicator this is an additional opportunity to verify voltage. It also has other features such as phase loss, stuck blade,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ChekVolt</a:t>
            </a:r>
            <a:r>
              <a:rPr lang="en-US"/>
              <a:t> is THE fastest selling new product we offer.</a:t>
            </a:r>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20</a:t>
            </a:fld>
            <a:endParaRPr lang="en-US"/>
          </a:p>
        </p:txBody>
      </p:sp>
    </p:spTree>
    <p:extLst>
      <p:ext uri="{BB962C8B-B14F-4D97-AF65-F5344CB8AC3E}">
        <p14:creationId xmlns:p14="http://schemas.microsoft.com/office/powerpoint/2010/main" val="2430513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AFA1D-AE04-C5A4-2B4A-63542BF36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0B717-6EEC-C914-BF87-7DE2819C5E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B4EED-A043-3128-373C-BAA3241605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7868C7-56B1-4B20-6419-9940D343CF01}"/>
              </a:ext>
            </a:extLst>
          </p:cNvPr>
          <p:cNvSpPr>
            <a:spLocks noGrp="1"/>
          </p:cNvSpPr>
          <p:nvPr>
            <p:ph type="sldNum" sz="quarter" idx="5"/>
          </p:nvPr>
        </p:nvSpPr>
        <p:spPr/>
        <p:txBody>
          <a:bodyPr/>
          <a:lstStyle/>
          <a:p>
            <a:fld id="{AD14D3CE-C4D9-4D1A-B885-C27D7DAC3507}" type="slidenum">
              <a:rPr lang="en-US" smtClean="0"/>
              <a:t>21</a:t>
            </a:fld>
            <a:endParaRPr lang="en-US"/>
          </a:p>
        </p:txBody>
      </p:sp>
    </p:spTree>
    <p:extLst>
      <p:ext uri="{BB962C8B-B14F-4D97-AF65-F5344CB8AC3E}">
        <p14:creationId xmlns:p14="http://schemas.microsoft.com/office/powerpoint/2010/main" val="2963256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22</a:t>
            </a:fld>
            <a:endParaRPr lang="en-US"/>
          </a:p>
        </p:txBody>
      </p:sp>
    </p:spTree>
    <p:extLst>
      <p:ext uri="{BB962C8B-B14F-4D97-AF65-F5344CB8AC3E}">
        <p14:creationId xmlns:p14="http://schemas.microsoft.com/office/powerpoint/2010/main" val="610900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322733-A3D6-4673-8FC6-95D4B263078A}" type="slidenum">
              <a:rPr lang="en-US" smtClean="0"/>
              <a:t>29</a:t>
            </a:fld>
            <a:endParaRPr lang="en-US"/>
          </a:p>
        </p:txBody>
      </p:sp>
    </p:spTree>
    <p:extLst>
      <p:ext uri="{BB962C8B-B14F-4D97-AF65-F5344CB8AC3E}">
        <p14:creationId xmlns:p14="http://schemas.microsoft.com/office/powerpoint/2010/main" val="916439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7309792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01407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59921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00031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903035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1681324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3749070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26879078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descr="A close-up of a factory&#10;&#10;Description automatically generated">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6559161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13636537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3683160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238194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20352090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lvl2pPr marL="685800" indent="-228600">
              <a:buFont typeface="Courier New" panose="02070309020205020404" pitchFamily="49" charset="0"/>
              <a:buChar char="o"/>
              <a:defRPr/>
            </a:lvl2pPr>
            <a:lvl3pPr marL="1143000" indent="-228600">
              <a:buFont typeface="Wingdings" panose="05000000000000000000" pitchFamily="2" charset="2"/>
              <a:buChar cha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7/16/2026</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82257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2D4232-47A3-5E33-7717-B3D4CB7585C1}"/>
              </a:ext>
            </a:extLst>
          </p:cNvPr>
          <p:cNvSpPr/>
          <p:nvPr userDrawn="1"/>
        </p:nvSpPr>
        <p:spPr>
          <a:xfrm>
            <a:off x="2354094" y="6176963"/>
            <a:ext cx="9581744" cy="51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54966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7/16/2026</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45375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531E12A-ABD3-D534-2383-1BAC631AB08F}"/>
              </a:ext>
            </a:extLst>
          </p:cNvPr>
          <p:cNvSpPr/>
          <p:nvPr userDrawn="1"/>
        </p:nvSpPr>
        <p:spPr>
          <a:xfrm>
            <a:off x="2393004" y="6245157"/>
            <a:ext cx="9435830" cy="398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27077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7/16/2026</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031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7887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222914"/>
            <a:ext cx="382137" cy="3660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18008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222914"/>
            <a:ext cx="382137" cy="3660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8AF6A55-662A-E695-1071-E1FBDD92890F}"/>
              </a:ext>
            </a:extLst>
          </p:cNvPr>
          <p:cNvSpPr/>
          <p:nvPr userDrawn="1"/>
        </p:nvSpPr>
        <p:spPr>
          <a:xfrm>
            <a:off x="2383277" y="6176963"/>
            <a:ext cx="9445557" cy="4864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9017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D6A4-D42E-6C25-05F0-D67C9BFE9613}"/>
              </a:ext>
            </a:extLst>
          </p:cNvPr>
          <p:cNvSpPr>
            <a:spLocks noGrp="1"/>
          </p:cNvSpPr>
          <p:nvPr>
            <p:ph type="title"/>
          </p:nvPr>
        </p:nvSpPr>
        <p:spPr/>
        <p:txBody>
          <a:bodyPr/>
          <a:lstStyle/>
          <a:p>
            <a:r>
              <a:rPr lang="en-US"/>
              <a:t>Click to edit Master title style</a:t>
            </a:r>
          </a:p>
        </p:txBody>
      </p:sp>
      <p:pic>
        <p:nvPicPr>
          <p:cNvPr id="7" name="Picture 6" descr="A picture containing screenshot, rectangle, measuring stick, frame&#10;&#10;Description automatically generated">
            <a:extLst>
              <a:ext uri="{FF2B5EF4-FFF2-40B4-BE49-F238E27FC236}">
                <a16:creationId xmlns:a16="http://schemas.microsoft.com/office/drawing/2014/main" id="{1E52AD66-851C-CC95-D211-2DDAC9492E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4583875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688469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9B4B64-C194-B0CE-B1E7-A0A165752D0F}"/>
              </a:ext>
            </a:extLst>
          </p:cNvPr>
          <p:cNvSpPr>
            <a:spLocks noGrp="1"/>
          </p:cNvSpPr>
          <p:nvPr>
            <p:ph type="dt" sz="half" idx="10"/>
          </p:nvPr>
        </p:nvSpPr>
        <p:spPr/>
        <p:txBody>
          <a:bodyPr/>
          <a:lstStyle/>
          <a:p>
            <a:fld id="{B54CAB9A-BABD-4AFA-BC2A-DFE1148C4945}" type="datetimeFigureOut">
              <a:rPr lang="en-US" smtClean="0"/>
              <a:t>7/16/2026</a:t>
            </a:fld>
            <a:endParaRPr lang="en-US"/>
          </a:p>
        </p:txBody>
      </p:sp>
      <p:sp>
        <p:nvSpPr>
          <p:cNvPr id="3" name="Footer Placeholder 2">
            <a:extLst>
              <a:ext uri="{FF2B5EF4-FFF2-40B4-BE49-F238E27FC236}">
                <a16:creationId xmlns:a16="http://schemas.microsoft.com/office/drawing/2014/main" id="{7A8394C5-649D-4A90-1093-9BD2871FE9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B2DEB6-54A0-ABDB-8BE1-2097A6410832}"/>
              </a:ext>
            </a:extLst>
          </p:cNvPr>
          <p:cNvSpPr>
            <a:spLocks noGrp="1"/>
          </p:cNvSpPr>
          <p:nvPr>
            <p:ph type="sldNum" sz="quarter" idx="12"/>
          </p:nvPr>
        </p:nvSpPr>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16492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 y="-3786"/>
            <a:ext cx="12191949" cy="6865544"/>
          </a:xfrm>
          <a:prstGeom prst="rect">
            <a:avLst/>
          </a:prstGeom>
        </p:spPr>
      </p:pic>
      <p:sp>
        <p:nvSpPr>
          <p:cNvPr id="3" name="Content Placeholder 2"/>
          <p:cNvSpPr>
            <a:spLocks noGrp="1"/>
          </p:cNvSpPr>
          <p:nvPr>
            <p:ph idx="1"/>
          </p:nvPr>
        </p:nvSpPr>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551302" y="6349802"/>
            <a:ext cx="2743200" cy="365125"/>
          </a:xfrm>
          <a:prstGeom prst="rect">
            <a:avLst/>
          </a:prstGeom>
        </p:spPr>
        <p:txBody>
          <a:bodyPr/>
          <a:lstStyle>
            <a:lvl1pPr>
              <a:defRPr sz="1600"/>
            </a:lvl1pPr>
          </a:lstStyle>
          <a:p>
            <a:fld id="{846EA5B9-79DC-415E-BBD8-CA4293E44FF5}" type="slidenum">
              <a:rPr lang="en-US" smtClean="0"/>
              <a:pPr/>
              <a:t>‹#›</a:t>
            </a:fld>
            <a:endParaRPr lang="en-US"/>
          </a:p>
        </p:txBody>
      </p:sp>
      <p:sp>
        <p:nvSpPr>
          <p:cNvPr id="4" name="Text Placeholder 3"/>
          <p:cNvSpPr>
            <a:spLocks noGrp="1"/>
          </p:cNvSpPr>
          <p:nvPr>
            <p:ph type="body" sz="quarter" idx="13" hasCustomPrompt="1"/>
          </p:nvPr>
        </p:nvSpPr>
        <p:spPr>
          <a:xfrm>
            <a:off x="838200" y="284694"/>
            <a:ext cx="10515600" cy="64399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a:solidFill>
                  <a:schemeClr val="accent1">
                    <a:lumMod val="40000"/>
                    <a:lumOff val="60000"/>
                  </a:schemeClr>
                </a:solidFill>
                <a:latin typeface="Arial Black" panose="020B0A040201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TITLE</a:t>
            </a:r>
          </a:p>
        </p:txBody>
      </p:sp>
    </p:spTree>
    <p:extLst>
      <p:ext uri="{BB962C8B-B14F-4D97-AF65-F5344CB8AC3E}">
        <p14:creationId xmlns:p14="http://schemas.microsoft.com/office/powerpoint/2010/main" val="2606663200"/>
      </p:ext>
    </p:extLst>
  </p:cSld>
  <p:clrMapOvr>
    <a:masterClrMapping/>
  </p:clrMapOvr>
  <mc:AlternateContent xmlns:mc="http://schemas.openxmlformats.org/markup-compatibility/2006">
    <mc:Choice xmlns:p14="http://schemas.microsoft.com/office/powerpoint/2010/main" Requires="p14">
      <p:transition p14:dur="10">
        <p:fade/>
      </p:transition>
    </mc:Choice>
    <mc:Fallback>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098D-50D7-E670-D1E5-D2DC394FF168}"/>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4F9091F4-FB9B-97B6-A1D9-981792F82FDC}"/>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324CB07B-54DC-FF7E-F33D-B7F4AFB8C515}"/>
              </a:ext>
            </a:extLst>
          </p:cNvPr>
          <p:cNvSpPr>
            <a:spLocks noGrp="1"/>
          </p:cNvSpPr>
          <p:nvPr>
            <p:ph type="dt" sz="half" idx="10"/>
          </p:nvPr>
        </p:nvSpPr>
        <p:spPr>
          <a:xfrm>
            <a:off x="838200" y="6356351"/>
            <a:ext cx="2743200" cy="366183"/>
          </a:xfrm>
          <a:prstGeom prst="rect">
            <a:avLst/>
          </a:prstGeom>
        </p:spPr>
        <p:txBody>
          <a:bodyPr/>
          <a:lstStyle/>
          <a:p>
            <a:fld id="{B3CEFA5C-CB68-4468-B0AE-79808FBD54AA}" type="datetimeFigureOut">
              <a:rPr lang="en-US" smtClean="0"/>
              <a:t>7/16/2026</a:t>
            </a:fld>
            <a:endParaRPr lang="en-US"/>
          </a:p>
        </p:txBody>
      </p:sp>
      <p:sp>
        <p:nvSpPr>
          <p:cNvPr id="5" name="Footer Placeholder 4">
            <a:extLst>
              <a:ext uri="{FF2B5EF4-FFF2-40B4-BE49-F238E27FC236}">
                <a16:creationId xmlns:a16="http://schemas.microsoft.com/office/drawing/2014/main" id="{69B3C1E7-DC95-53D1-0B1E-32A00A06297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3468E8-47EE-0985-557B-CCE7911067D8}"/>
              </a:ext>
            </a:extLst>
          </p:cNvPr>
          <p:cNvSpPr>
            <a:spLocks noGrp="1"/>
          </p:cNvSpPr>
          <p:nvPr>
            <p:ph type="sldNum" sz="quarter" idx="12"/>
          </p:nvPr>
        </p:nvSpPr>
        <p:spPr>
          <a:xfrm>
            <a:off x="8610600" y="6356351"/>
            <a:ext cx="2743200" cy="366183"/>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1391211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1" name="Google Shape;51;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375043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415600" y="1536633"/>
            <a:ext cx="11360800" cy="40884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11296611" y="51000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049283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F73641-2B54-6D34-3772-29F9C5ACEA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661" y="-201542"/>
            <a:ext cx="12537659" cy="7058860"/>
          </a:xfrm>
          <a:prstGeom prst="rect">
            <a:avLst/>
          </a:prstGeom>
        </p:spPr>
      </p:pic>
      <p:sp>
        <p:nvSpPr>
          <p:cNvPr id="3" name="Content Placeholder 2"/>
          <p:cNvSpPr>
            <a:spLocks noGrp="1"/>
          </p:cNvSpPr>
          <p:nvPr>
            <p:ph idx="1"/>
          </p:nvPr>
        </p:nvSpPr>
        <p:spPr>
          <a:xfrm>
            <a:off x="714630" y="1611437"/>
            <a:ext cx="10515600" cy="4351338"/>
          </a:xfrm>
        </p:spPr>
        <p:txBody>
          <a:bodyPr/>
          <a:lstStyle>
            <a:lvl1pPr>
              <a:defRPr sz="3200">
                <a:latin typeface="+mn-lt"/>
              </a:defRPr>
            </a:lvl1pPr>
            <a:lvl2pPr marL="685800" indent="-228600">
              <a:buSzPct val="90000"/>
              <a:buFont typeface="Courier New" panose="02070309020205020404" pitchFamily="49" charset="0"/>
              <a:buChar char="o"/>
              <a:defRPr sz="2800">
                <a:latin typeface="+mn-lt"/>
              </a:defRPr>
            </a:lvl2pPr>
            <a:lvl3pPr marL="1143000" indent="-228600">
              <a:buFont typeface="Wingdings" panose="05000000000000000000" pitchFamily="2" charset="2"/>
              <a:buChar char="§"/>
              <a:defRPr sz="2400">
                <a:latin typeface="+mn-lt"/>
              </a:defRPr>
            </a:lvl3pPr>
            <a:lvl4pPr marL="1600200" indent="-228600">
              <a:buFont typeface="Wingdings" panose="05000000000000000000" pitchFamily="2" charset="2"/>
              <a:buChar char="ü"/>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551302" y="6492193"/>
            <a:ext cx="640698" cy="365125"/>
          </a:xfrm>
          <a:prstGeom prst="rect">
            <a:avLst/>
          </a:prstGeom>
        </p:spPr>
        <p:txBody>
          <a:bodyPr/>
          <a:lstStyle>
            <a:lvl1pPr>
              <a:defRPr sz="1600"/>
            </a:lvl1pPr>
          </a:lstStyle>
          <a:p>
            <a:fld id="{846EA5B9-79DC-415E-BBD8-CA4293E44FF5}" type="slidenum">
              <a:rPr lang="en-US" smtClean="0"/>
              <a:pPr/>
              <a:t>‹#›</a:t>
            </a:fld>
            <a:endParaRPr lang="en-US"/>
          </a:p>
        </p:txBody>
      </p:sp>
      <p:sp>
        <p:nvSpPr>
          <p:cNvPr id="5" name="Text Placeholder 3">
            <a:extLst>
              <a:ext uri="{FF2B5EF4-FFF2-40B4-BE49-F238E27FC236}">
                <a16:creationId xmlns:a16="http://schemas.microsoft.com/office/drawing/2014/main" id="{BB39FD33-371F-4278-B8B1-668A085C0123}"/>
              </a:ext>
            </a:extLst>
          </p:cNvPr>
          <p:cNvSpPr>
            <a:spLocks noGrp="1"/>
          </p:cNvSpPr>
          <p:nvPr>
            <p:ph type="body" sz="quarter" idx="13" hasCustomPrompt="1"/>
          </p:nvPr>
        </p:nvSpPr>
        <p:spPr>
          <a:xfrm>
            <a:off x="714630" y="-9274"/>
            <a:ext cx="10515600" cy="64399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Title</a:t>
            </a:r>
          </a:p>
        </p:txBody>
      </p:sp>
      <p:sp>
        <p:nvSpPr>
          <p:cNvPr id="7" name="Text Placeholder 3">
            <a:extLst>
              <a:ext uri="{FF2B5EF4-FFF2-40B4-BE49-F238E27FC236}">
                <a16:creationId xmlns:a16="http://schemas.microsoft.com/office/drawing/2014/main" id="{0A389A33-A052-4321-911B-AE44E71622B6}"/>
              </a:ext>
            </a:extLst>
          </p:cNvPr>
          <p:cNvSpPr>
            <a:spLocks noGrp="1"/>
          </p:cNvSpPr>
          <p:nvPr>
            <p:ph type="body" sz="quarter" idx="14" hasCustomPrompt="1"/>
          </p:nvPr>
        </p:nvSpPr>
        <p:spPr>
          <a:xfrm>
            <a:off x="714630" y="748507"/>
            <a:ext cx="10515600" cy="455955"/>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Subtitle</a:t>
            </a:r>
          </a:p>
        </p:txBody>
      </p:sp>
    </p:spTree>
    <p:extLst>
      <p:ext uri="{BB962C8B-B14F-4D97-AF65-F5344CB8AC3E}">
        <p14:creationId xmlns:p14="http://schemas.microsoft.com/office/powerpoint/2010/main" val="10070967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sz="3333"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415600" y="1536633"/>
            <a:ext cx="5333200" cy="40880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4"/>
          <p:cNvSpPr txBox="1">
            <a:spLocks noGrp="1"/>
          </p:cNvSpPr>
          <p:nvPr>
            <p:ph type="body" idx="2"/>
          </p:nvPr>
        </p:nvSpPr>
        <p:spPr>
          <a:xfrm>
            <a:off x="6443200" y="1536633"/>
            <a:ext cx="5333200" cy="40880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4"/>
          <p:cNvSpPr txBox="1">
            <a:spLocks noGrp="1"/>
          </p:cNvSpPr>
          <p:nvPr>
            <p:ph type="sldNum" idx="12"/>
          </p:nvPr>
        </p:nvSpPr>
        <p:spPr>
          <a:xfrm>
            <a:off x="11296611" y="51000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98140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8FE7D-06B1-4F1A-32D6-8B1CA83F76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9CF47E-7286-6075-0445-F596F2E74E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83BF9D-5C1D-6D14-26EC-D2002E7AA3CD}"/>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5" name="Footer Placeholder 4">
            <a:extLst>
              <a:ext uri="{FF2B5EF4-FFF2-40B4-BE49-F238E27FC236}">
                <a16:creationId xmlns:a16="http://schemas.microsoft.com/office/drawing/2014/main" id="{774A03DE-812F-BD12-AF2E-310AFCB6D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F297A-E436-442C-1723-A6C848B59433}"/>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73356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A0B7B-0478-D89A-55E6-E9F846A704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C834A-62E2-EC55-851B-19A1B05348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7DCAF-7173-580D-23A7-7E894CD6A205}"/>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5" name="Footer Placeholder 4">
            <a:extLst>
              <a:ext uri="{FF2B5EF4-FFF2-40B4-BE49-F238E27FC236}">
                <a16:creationId xmlns:a16="http://schemas.microsoft.com/office/drawing/2014/main" id="{0C517AE1-41E7-37FE-AD81-C0DB461BA9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FA99E0-AAE7-9BC6-F636-041079806D06}"/>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1774755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3D0F3-532D-A672-44DB-7E3B75F94F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13E02B-026D-4A8C-C1E8-DE2809B5C73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46D1C9-E1FD-1FC2-14E3-77AB85C96CFF}"/>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5" name="Footer Placeholder 4">
            <a:extLst>
              <a:ext uri="{FF2B5EF4-FFF2-40B4-BE49-F238E27FC236}">
                <a16:creationId xmlns:a16="http://schemas.microsoft.com/office/drawing/2014/main" id="{8CD6D5D9-D93D-267F-D798-E08826E6F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86F797-3EF9-37F6-9957-8132D9263867}"/>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3871144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036740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BBAEB-4BE9-1D35-58A8-D5BC1009F1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C5E20C-4616-27F0-F254-161BA61475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C3BA40-7BFD-80F1-1B22-48F4B93E6F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41C938-B84E-608D-B422-A13E9A56AB60}"/>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6" name="Footer Placeholder 5">
            <a:extLst>
              <a:ext uri="{FF2B5EF4-FFF2-40B4-BE49-F238E27FC236}">
                <a16:creationId xmlns:a16="http://schemas.microsoft.com/office/drawing/2014/main" id="{93283E42-82A4-E869-D7E6-8988D8BC2B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466422-61B1-D5A7-D1F0-14C3161D5BBC}"/>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22095951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4855-45B2-AE31-F558-845D27D3A4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55F599-27E1-76F5-B103-87F2377FE7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DD546C-F5C7-EB80-0EE2-623CF5AFE7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9F8A8E-084F-9631-E39F-DE942CD719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6FE4D4-DCE8-4270-4EDA-CFF0C89F60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8AE03E-A7A3-B9F7-E93E-F8F8E8DC9A15}"/>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8" name="Footer Placeholder 7">
            <a:extLst>
              <a:ext uri="{FF2B5EF4-FFF2-40B4-BE49-F238E27FC236}">
                <a16:creationId xmlns:a16="http://schemas.microsoft.com/office/drawing/2014/main" id="{AEDAED22-D8FA-443A-8328-4BE4044415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27208A-3168-ABE7-2D82-4610DE77BC82}"/>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38242400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B479A-BC6A-14FF-DF7C-ED1CD39BDB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0B5D4C-9182-3A4F-566B-1592B0F05C58}"/>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4" name="Footer Placeholder 3">
            <a:extLst>
              <a:ext uri="{FF2B5EF4-FFF2-40B4-BE49-F238E27FC236}">
                <a16:creationId xmlns:a16="http://schemas.microsoft.com/office/drawing/2014/main" id="{3B0083E6-0783-B531-62A7-D388BCBDF3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FA14E7-2143-5C70-999C-36B9C5B3F4EE}"/>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18670987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20DDFA-D694-CDC8-A4D9-224C1537BC02}"/>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3" name="Footer Placeholder 2">
            <a:extLst>
              <a:ext uri="{FF2B5EF4-FFF2-40B4-BE49-F238E27FC236}">
                <a16:creationId xmlns:a16="http://schemas.microsoft.com/office/drawing/2014/main" id="{0CC4E276-A657-74FF-3BC8-6411458A64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C50F6A-1A9C-014E-0EA3-15D482C6C466}"/>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5673676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B50A-DE76-A2CE-BA56-26C32DD35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99C7B2-9B5A-D081-F5F7-396D0E061B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A91B82-5E1A-10F2-9887-7D9509CA7F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85AA64-269C-1C59-2E26-A03CF3690CDD}"/>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6" name="Footer Placeholder 5">
            <a:extLst>
              <a:ext uri="{FF2B5EF4-FFF2-40B4-BE49-F238E27FC236}">
                <a16:creationId xmlns:a16="http://schemas.microsoft.com/office/drawing/2014/main" id="{CE592F25-C28C-3478-D620-145BB7B5D9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0C090B-2BFD-A190-7242-5DB59BF3E19C}"/>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36796072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8D6CB-B3E4-28E8-F2AA-A8DEA59A75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E217C0-415B-2A39-B563-8E15922EC7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B404BCC-3454-0A64-BAE5-1D9CC63F79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4E03A6-759D-28EA-CC1A-3F28EC93CE31}"/>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6" name="Footer Placeholder 5">
            <a:extLst>
              <a:ext uri="{FF2B5EF4-FFF2-40B4-BE49-F238E27FC236}">
                <a16:creationId xmlns:a16="http://schemas.microsoft.com/office/drawing/2014/main" id="{A71BC828-7E75-FF37-E399-BC0FAE6C39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79E59D-08F2-5CD9-2F37-9E49188B650C}"/>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2809838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5CF3-B720-09C6-89B7-DEEBCF0845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9A6BC3-24BA-04BE-23CF-C0E97CE537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76E0A5-D104-376B-FB95-3351547810A3}"/>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5" name="Footer Placeholder 4">
            <a:extLst>
              <a:ext uri="{FF2B5EF4-FFF2-40B4-BE49-F238E27FC236}">
                <a16:creationId xmlns:a16="http://schemas.microsoft.com/office/drawing/2014/main" id="{B446663C-CE02-A99B-1BFE-9A2A292A3D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535A39-7C3E-CDB4-CD4C-83B5D652584F}"/>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38433128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ECC0CA-332E-48E9-8B37-406B4F617B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474F44-810B-97EB-B2B6-2D42DAAE25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2C9F6-817E-451C-E476-D7B57F117C30}"/>
              </a:ext>
            </a:extLst>
          </p:cNvPr>
          <p:cNvSpPr>
            <a:spLocks noGrp="1"/>
          </p:cNvSpPr>
          <p:nvPr>
            <p:ph type="dt" sz="half" idx="10"/>
          </p:nvPr>
        </p:nvSpPr>
        <p:spPr/>
        <p:txBody>
          <a:bodyPr/>
          <a:lstStyle/>
          <a:p>
            <a:fld id="{F14A670C-44E4-4705-A8FF-D26EBD76F9A7}" type="datetimeFigureOut">
              <a:rPr lang="en-US" smtClean="0"/>
              <a:t>7/16/2026</a:t>
            </a:fld>
            <a:endParaRPr lang="en-US"/>
          </a:p>
        </p:txBody>
      </p:sp>
      <p:sp>
        <p:nvSpPr>
          <p:cNvPr id="5" name="Footer Placeholder 4">
            <a:extLst>
              <a:ext uri="{FF2B5EF4-FFF2-40B4-BE49-F238E27FC236}">
                <a16:creationId xmlns:a16="http://schemas.microsoft.com/office/drawing/2014/main" id="{AD2DA8F6-8D41-9C02-9846-69435A1709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CE1EE0-4D9B-6FC0-AD73-EEF773DBDFF6}"/>
              </a:ext>
            </a:extLst>
          </p:cNvPr>
          <p:cNvSpPr>
            <a:spLocks noGrp="1"/>
          </p:cNvSpPr>
          <p:nvPr>
            <p:ph type="sldNum" sz="quarter" idx="12"/>
          </p:nvPr>
        </p:nvSpPr>
        <p:spPr/>
        <p:txBody>
          <a:bodyPr/>
          <a:lstStyle/>
          <a:p>
            <a:fld id="{1F2F89AC-382F-447A-BCFB-AA65C0F716A0}" type="slidenum">
              <a:rPr lang="en-US" smtClean="0"/>
              <a:t>‹#›</a:t>
            </a:fld>
            <a:endParaRPr lang="en-US"/>
          </a:p>
        </p:txBody>
      </p:sp>
    </p:spTree>
    <p:extLst>
      <p:ext uri="{BB962C8B-B14F-4D97-AF65-F5344CB8AC3E}">
        <p14:creationId xmlns:p14="http://schemas.microsoft.com/office/powerpoint/2010/main" val="20910660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415600" y="1536633"/>
            <a:ext cx="11360800" cy="40884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11296611" y="51000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4731723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75B9B-4589-E5BE-DBF5-8EC1231320D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6CE0D9F-0CF0-049C-9594-3014125D5DD8}"/>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546779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611736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1" name="Google Shape;51;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375205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sz="3333"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415600" y="1536633"/>
            <a:ext cx="5333200" cy="40880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4"/>
          <p:cNvSpPr txBox="1">
            <a:spLocks noGrp="1"/>
          </p:cNvSpPr>
          <p:nvPr>
            <p:ph type="body" idx="2"/>
          </p:nvPr>
        </p:nvSpPr>
        <p:spPr>
          <a:xfrm>
            <a:off x="6443200" y="1536633"/>
            <a:ext cx="5333200" cy="40880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4"/>
          <p:cNvSpPr txBox="1">
            <a:spLocks noGrp="1"/>
          </p:cNvSpPr>
          <p:nvPr>
            <p:ph type="sldNum" idx="12"/>
          </p:nvPr>
        </p:nvSpPr>
        <p:spPr>
          <a:xfrm>
            <a:off x="11296611" y="51000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80249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32074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495303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19800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10325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25.png"/><Relationship Id="rId2" Type="http://schemas.openxmlformats.org/officeDocument/2006/relationships/slideLayout" Target="../slideLayouts/slideLayout38.xml"/><Relationship Id="rId16" Type="http://schemas.openxmlformats.org/officeDocument/2006/relationships/theme" Target="../theme/theme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58F27-7246-0366-CB1F-7C19460FE8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80CF25-1C72-BA67-34AE-55DDA5BA04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20FED-8C1E-28FC-CA86-BE487B24D0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CAB9A-BABD-4AFA-BC2A-DFE1148C4945}" type="datetimeFigureOut">
              <a:rPr lang="en-US" smtClean="0"/>
              <a:t>7/16/2026</a:t>
            </a:fld>
            <a:endParaRPr lang="en-US"/>
          </a:p>
        </p:txBody>
      </p:sp>
      <p:sp>
        <p:nvSpPr>
          <p:cNvPr id="5" name="Footer Placeholder 4">
            <a:extLst>
              <a:ext uri="{FF2B5EF4-FFF2-40B4-BE49-F238E27FC236}">
                <a16:creationId xmlns:a16="http://schemas.microsoft.com/office/drawing/2014/main" id="{9E010791-CAFB-C6B2-C621-A85A0E8FC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818993-15ED-8D37-6A99-FBB6F50FEF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0935C-98A6-4F60-8B1D-8D4D9F476DF0}" type="slidenum">
              <a:rPr lang="en-US" smtClean="0"/>
              <a:t>‹#›</a:t>
            </a:fld>
            <a:endParaRPr lang="en-US"/>
          </a:p>
        </p:txBody>
      </p:sp>
    </p:spTree>
    <p:extLst>
      <p:ext uri="{BB962C8B-B14F-4D97-AF65-F5344CB8AC3E}">
        <p14:creationId xmlns:p14="http://schemas.microsoft.com/office/powerpoint/2010/main" val="2663076060"/>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3" r:id="rId3"/>
    <p:sldLayoutId id="2147483672" r:id="rId4"/>
    <p:sldLayoutId id="2147483662" r:id="rId5"/>
    <p:sldLayoutId id="2147483674" r:id="rId6"/>
    <p:sldLayoutId id="2147483675" r:id="rId7"/>
    <p:sldLayoutId id="2147483676" r:id="rId8"/>
    <p:sldLayoutId id="2147483663" r:id="rId9"/>
    <p:sldLayoutId id="2147483677" r:id="rId10"/>
    <p:sldLayoutId id="2147483678" r:id="rId11"/>
    <p:sldLayoutId id="2147483679" r:id="rId12"/>
    <p:sldLayoutId id="2147483664" r:id="rId13"/>
    <p:sldLayoutId id="2147483680" r:id="rId14"/>
    <p:sldLayoutId id="2147483681" r:id="rId15"/>
    <p:sldLayoutId id="2147483682" r:id="rId16"/>
    <p:sldLayoutId id="2147483668" r:id="rId17"/>
    <p:sldLayoutId id="2147483683" r:id="rId18"/>
    <p:sldLayoutId id="2147483684" r:id="rId19"/>
    <p:sldLayoutId id="2147483685" r:id="rId20"/>
    <p:sldLayoutId id="2147483650" r:id="rId21"/>
    <p:sldLayoutId id="2147483665" r:id="rId22"/>
    <p:sldLayoutId id="2147483660" r:id="rId23"/>
    <p:sldLayoutId id="2147483666" r:id="rId24"/>
    <p:sldLayoutId id="2147483661" r:id="rId25"/>
    <p:sldLayoutId id="2147483667" r:id="rId26"/>
    <p:sldLayoutId id="2147483669" r:id="rId27"/>
    <p:sldLayoutId id="2147483670" r:id="rId28"/>
    <p:sldLayoutId id="2147483654" r:id="rId29"/>
    <p:sldLayoutId id="2147483655" r:id="rId30"/>
    <p:sldLayoutId id="2147483686" r:id="rId31"/>
    <p:sldLayoutId id="2147483687" r:id="rId32"/>
    <p:sldLayoutId id="2147483688" r:id="rId33"/>
    <p:sldLayoutId id="2147483689" r:id="rId34"/>
    <p:sldLayoutId id="2147483692" r:id="rId35"/>
    <p:sldLayoutId id="2147483707"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4A2CE5-8D98-60B6-9F32-808D8E66E5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D3D144-7777-109D-76AA-B7A499C308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8AD44A-54DF-AD00-6583-DE9B084C21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4A670C-44E4-4705-A8FF-D26EBD76F9A7}" type="datetimeFigureOut">
              <a:rPr lang="en-US" smtClean="0"/>
              <a:t>7/16/2026</a:t>
            </a:fld>
            <a:endParaRPr lang="en-US"/>
          </a:p>
        </p:txBody>
      </p:sp>
      <p:sp>
        <p:nvSpPr>
          <p:cNvPr id="5" name="Footer Placeholder 4">
            <a:extLst>
              <a:ext uri="{FF2B5EF4-FFF2-40B4-BE49-F238E27FC236}">
                <a16:creationId xmlns:a16="http://schemas.microsoft.com/office/drawing/2014/main" id="{BB0F4957-9D5F-F0D6-85C4-2E1C742B5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A5A666C-005B-16FC-B7F9-98D6929A1E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2F89AC-382F-447A-BCFB-AA65C0F716A0}" type="slidenum">
              <a:rPr lang="en-US" smtClean="0"/>
              <a:t>‹#›</a:t>
            </a:fld>
            <a:endParaRPr lang="en-US"/>
          </a:p>
        </p:txBody>
      </p:sp>
      <p:sp>
        <p:nvSpPr>
          <p:cNvPr id="7" name="Google Shape;10;p1">
            <a:extLst>
              <a:ext uri="{FF2B5EF4-FFF2-40B4-BE49-F238E27FC236}">
                <a16:creationId xmlns:a16="http://schemas.microsoft.com/office/drawing/2014/main" id="{85923279-1F0B-E74B-BC3E-49504E1A5689}"/>
              </a:ext>
            </a:extLst>
          </p:cNvPr>
          <p:cNvSpPr/>
          <p:nvPr userDrawn="1"/>
        </p:nvSpPr>
        <p:spPr>
          <a:xfrm>
            <a:off x="0" y="6012610"/>
            <a:ext cx="12192000" cy="845389"/>
          </a:xfrm>
          <a:prstGeom prst="rect">
            <a:avLst/>
          </a:prstGeom>
          <a:solidFill>
            <a:schemeClr val="tx1">
              <a:alpha val="877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95368DC0-00A6-D95C-3CDE-F70A9F534017}"/>
              </a:ext>
            </a:extLst>
          </p:cNvPr>
          <p:cNvPicPr>
            <a:picLocks noChangeAspect="1"/>
          </p:cNvPicPr>
          <p:nvPr userDrawn="1"/>
        </p:nvPicPr>
        <p:blipFill>
          <a:blip r:embed="rId17"/>
          <a:srcRect/>
          <a:stretch/>
        </p:blipFill>
        <p:spPr>
          <a:xfrm>
            <a:off x="9877244" y="6250555"/>
            <a:ext cx="1933755" cy="387995"/>
          </a:xfrm>
          <a:prstGeom prst="rect">
            <a:avLst/>
          </a:prstGeom>
        </p:spPr>
      </p:pic>
    </p:spTree>
    <p:extLst>
      <p:ext uri="{BB962C8B-B14F-4D97-AF65-F5344CB8AC3E}">
        <p14:creationId xmlns:p14="http://schemas.microsoft.com/office/powerpoint/2010/main" val="279884280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8" r:id="rId14"/>
    <p:sldLayoutId id="214748370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image" Target="../media/image50.gif"/><Relationship Id="rId1" Type="http://schemas.openxmlformats.org/officeDocument/2006/relationships/slideLayout" Target="../slideLayouts/slideLayout21.xml"/><Relationship Id="rId6" Type="http://schemas.openxmlformats.org/officeDocument/2006/relationships/hyperlink" Target="https://shop.graceport.com/products/r-3mt-vi-kit?_pos=1&amp;_sid=3901d03e7&amp;_ss=r"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3" Type="http://schemas.microsoft.com/office/2018/10/relationships/comments" Target="../comments/modernComment_10E_C60B0F0.xml"/><Relationship Id="rId7" Type="http://schemas.openxmlformats.org/officeDocument/2006/relationships/image" Target="../media/image59.gif"/><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58.gif"/><Relationship Id="rId5" Type="http://schemas.openxmlformats.org/officeDocument/2006/relationships/image" Target="../media/image50.gif"/><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2.xml"/><Relationship Id="rId16" Type="http://schemas.openxmlformats.org/officeDocument/2006/relationships/image" Target="../media/image40.png"/><Relationship Id="rId1" Type="http://schemas.openxmlformats.org/officeDocument/2006/relationships/slideLayout" Target="../slideLayouts/slideLayout3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20.xml.rels><?xml version="1.0" encoding="UTF-8" standalone="yes"?>
<Relationships xmlns="http://schemas.openxmlformats.org/package/2006/relationships"><Relationship Id="rId8" Type="http://schemas.openxmlformats.org/officeDocument/2006/relationships/image" Target="../media/image66.gif"/><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64.gif"/><Relationship Id="rId5" Type="http://schemas.openxmlformats.org/officeDocument/2006/relationships/image" Target="../media/image63.jpeg"/><Relationship Id="rId4" Type="http://schemas.openxmlformats.org/officeDocument/2006/relationships/image" Target="../media/image62.png"/><Relationship Id="rId9" Type="http://schemas.openxmlformats.org/officeDocument/2006/relationships/image" Target="../media/image50.gif"/></Relationships>
</file>

<file path=ppt/slides/_rels/slide21.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8.gif"/><Relationship Id="rId7" Type="http://schemas.openxmlformats.org/officeDocument/2006/relationships/image" Target="../media/image65.png"/><Relationship Id="rId2" Type="http://schemas.openxmlformats.org/officeDocument/2006/relationships/image" Target="../media/image49.jpeg"/><Relationship Id="rId1" Type="http://schemas.openxmlformats.org/officeDocument/2006/relationships/slideLayout" Target="../slideLayouts/slideLayout23.xml"/><Relationship Id="rId6" Type="http://schemas.openxmlformats.org/officeDocument/2006/relationships/image" Target="../media/image64.gif"/><Relationship Id="rId5" Type="http://schemas.openxmlformats.org/officeDocument/2006/relationships/image" Target="../media/image58.gif"/><Relationship Id="rId4" Type="http://schemas.openxmlformats.org/officeDocument/2006/relationships/image" Target="../media/image59.gif"/></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3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1.xml"/><Relationship Id="rId5" Type="http://schemas.openxmlformats.org/officeDocument/2006/relationships/image" Target="../media/image78.png"/><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xml"/><Relationship Id="rId1" Type="http://schemas.openxmlformats.org/officeDocument/2006/relationships/slideLayout" Target="../slideLayouts/slideLayout31.xml"/><Relationship Id="rId5" Type="http://schemas.openxmlformats.org/officeDocument/2006/relationships/image" Target="../media/image83.png"/><Relationship Id="rId4" Type="http://schemas.openxmlformats.org/officeDocument/2006/relationships/image" Target="../media/image82.jpeg"/></Relationships>
</file>

<file path=ppt/slides/_rels/slide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5.png"/><Relationship Id="rId7" Type="http://schemas.openxmlformats.org/officeDocument/2006/relationships/image" Target="../media/image87.jpeg"/><Relationship Id="rId2"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2.wdp"/><Relationship Id="rId5" Type="http://schemas.openxmlformats.org/officeDocument/2006/relationships/image" Target="../media/image86.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90.png"/><Relationship Id="rId7" Type="http://schemas.microsoft.com/office/2007/relationships/hdphoto" Target="../media/hdphoto4.wdp"/><Relationship Id="rId2" Type="http://schemas.openxmlformats.org/officeDocument/2006/relationships/image" Target="../media/image89.png"/><Relationship Id="rId1" Type="http://schemas.openxmlformats.org/officeDocument/2006/relationships/slideLayout" Target="../slideLayouts/slideLayout31.xml"/><Relationship Id="rId6" Type="http://schemas.openxmlformats.org/officeDocument/2006/relationships/image" Target="../media/image92.png"/><Relationship Id="rId5" Type="http://schemas.openxmlformats.org/officeDocument/2006/relationships/image" Target="../media/image91.png"/><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xml"/><Relationship Id="rId1" Type="http://schemas.openxmlformats.org/officeDocument/2006/relationships/slideLayout" Target="../slideLayouts/slideLayout31.xml"/><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6.jpeg"/><Relationship Id="rId1" Type="http://schemas.openxmlformats.org/officeDocument/2006/relationships/slideLayout" Target="../slideLayouts/slideLayout31.xml"/><Relationship Id="rId4" Type="http://schemas.openxmlformats.org/officeDocument/2006/relationships/image" Target="../media/image97.png"/></Relationships>
</file>

<file path=ppt/slides/_rels/slide3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2.xml"/><Relationship Id="rId1" Type="http://schemas.openxmlformats.org/officeDocument/2006/relationships/slideLayout" Target="../slideLayouts/slideLayout43.xml"/><Relationship Id="rId6" Type="http://schemas.openxmlformats.org/officeDocument/2006/relationships/image" Target="../media/image59.gif"/><Relationship Id="rId5" Type="http://schemas.openxmlformats.org/officeDocument/2006/relationships/image" Target="../media/image100.png"/><Relationship Id="rId4" Type="http://schemas.openxmlformats.org/officeDocument/2006/relationships/image" Target="../media/image50.gif"/></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3.xml"/><Relationship Id="rId1" Type="http://schemas.openxmlformats.org/officeDocument/2006/relationships/slideLayout" Target="../slideLayouts/slideLayout48.xml"/><Relationship Id="rId4" Type="http://schemas.openxmlformats.org/officeDocument/2006/relationships/image" Target="../media/image50.gif"/></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5.jpeg"/><Relationship Id="rId2" Type="http://schemas.openxmlformats.org/officeDocument/2006/relationships/notesSlide" Target="../notesSlides/notesSlide15.xml"/><Relationship Id="rId1" Type="http://schemas.openxmlformats.org/officeDocument/2006/relationships/slideLayout" Target="../slideLayouts/slideLayout43.xml"/><Relationship Id="rId6" Type="http://schemas.openxmlformats.org/officeDocument/2006/relationships/image" Target="../media/image104.png"/><Relationship Id="rId5" Type="http://schemas.openxmlformats.org/officeDocument/2006/relationships/image" Target="../media/image100.png"/><Relationship Id="rId4" Type="http://schemas.openxmlformats.org/officeDocument/2006/relationships/image" Target="../media/image103.png"/></Relationships>
</file>

<file path=ppt/slides/_rels/slide4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7.xml"/><Relationship Id="rId1" Type="http://schemas.openxmlformats.org/officeDocument/2006/relationships/slideLayout" Target="../slideLayouts/slideLayout43.xml"/><Relationship Id="rId5" Type="http://schemas.openxmlformats.org/officeDocument/2006/relationships/image" Target="../media/image109.png"/><Relationship Id="rId4" Type="http://schemas.openxmlformats.org/officeDocument/2006/relationships/image" Target="../media/image108.png"/></Relationships>
</file>

<file path=ppt/slides/_rels/slide43.xml.rels><?xml version="1.0" encoding="UTF-8" standalone="yes"?>
<Relationships xmlns="http://schemas.openxmlformats.org/package/2006/relationships"><Relationship Id="rId3" Type="http://schemas.openxmlformats.org/officeDocument/2006/relationships/image" Target="../media/image110.gif"/><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8.xml"/></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0.xml"/><Relationship Id="rId1" Type="http://schemas.openxmlformats.org/officeDocument/2006/relationships/slideLayout" Target="../slideLayouts/slideLayout50.xml"/><Relationship Id="rId5" Type="http://schemas.openxmlformats.org/officeDocument/2006/relationships/image" Target="../media/image102.png"/><Relationship Id="rId4" Type="http://schemas.openxmlformats.org/officeDocument/2006/relationships/image" Target="../media/image11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49.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notesSlide" Target="../notesSlides/notesSlide23.xml"/><Relationship Id="rId1" Type="http://schemas.openxmlformats.org/officeDocument/2006/relationships/slideLayout" Target="../slideLayouts/slideLayout48.xml"/><Relationship Id="rId6" Type="http://schemas.openxmlformats.org/officeDocument/2006/relationships/image" Target="../media/image117.svg"/><Relationship Id="rId5" Type="http://schemas.openxmlformats.org/officeDocument/2006/relationships/image" Target="../media/image116.svg"/><Relationship Id="rId4" Type="http://schemas.openxmlformats.org/officeDocument/2006/relationships/image" Target="../media/image115.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4.xml"/><Relationship Id="rId1" Type="http://schemas.openxmlformats.org/officeDocument/2006/relationships/slideLayout" Target="../slideLayouts/slideLayout43.xml"/><Relationship Id="rId6" Type="http://schemas.openxmlformats.org/officeDocument/2006/relationships/image" Target="../media/image121.png"/><Relationship Id="rId5" Type="http://schemas.openxmlformats.org/officeDocument/2006/relationships/image" Target="../media/image120.jpeg"/><Relationship Id="rId4" Type="http://schemas.openxmlformats.org/officeDocument/2006/relationships/image" Target="../media/image119.png"/></Relationships>
</file>

<file path=ppt/slides/_rels/slide5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5.xml"/><Relationship Id="rId1" Type="http://schemas.openxmlformats.org/officeDocument/2006/relationships/slideLayout" Target="../slideLayouts/slideLayout48.xml"/><Relationship Id="rId4" Type="http://schemas.openxmlformats.org/officeDocument/2006/relationships/image" Target="../media/image100.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26.xml"/><Relationship Id="rId1" Type="http://schemas.openxmlformats.org/officeDocument/2006/relationships/slideLayout" Target="../slideLayouts/slideLayout4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53.xml.rels><?xml version="1.0" encoding="UTF-8" standalone="yes"?>
<Relationships xmlns="http://schemas.openxmlformats.org/package/2006/relationships"><Relationship Id="rId8" Type="http://schemas.openxmlformats.org/officeDocument/2006/relationships/hyperlink" Target="https://www.facebook.com/gracetechIA/" TargetMode="External"/><Relationship Id="rId13" Type="http://schemas.openxmlformats.org/officeDocument/2006/relationships/image" Target="../media/image134.jpeg"/><Relationship Id="rId18" Type="http://schemas.openxmlformats.org/officeDocument/2006/relationships/image" Target="../media/image138.jpeg"/><Relationship Id="rId3" Type="http://schemas.openxmlformats.org/officeDocument/2006/relationships/hyperlink" Target="https://app.hubspot.com/documents/477905/preview/52671" TargetMode="External"/><Relationship Id="rId7" Type="http://schemas.openxmlformats.org/officeDocument/2006/relationships/image" Target="../media/image131.png"/><Relationship Id="rId12" Type="http://schemas.openxmlformats.org/officeDocument/2006/relationships/hyperlink" Target="https://twitter.com/i/flow/login?redirect_after_login=%2FGraceTechIA" TargetMode="External"/><Relationship Id="rId17" Type="http://schemas.openxmlformats.org/officeDocument/2006/relationships/image" Target="../media/image137.jpeg"/><Relationship Id="rId2" Type="http://schemas.openxmlformats.org/officeDocument/2006/relationships/hyperlink" Target="http://www.graceport.com/" TargetMode="External"/><Relationship Id="rId16" Type="http://schemas.openxmlformats.org/officeDocument/2006/relationships/image" Target="../media/image136.jpeg"/><Relationship Id="rId1" Type="http://schemas.openxmlformats.org/officeDocument/2006/relationships/slideLayout" Target="../slideLayouts/slideLayout28.xml"/><Relationship Id="rId6" Type="http://schemas.openxmlformats.org/officeDocument/2006/relationships/image" Target="../media/image130.png"/><Relationship Id="rId11" Type="http://schemas.openxmlformats.org/officeDocument/2006/relationships/image" Target="../media/image133.jpeg"/><Relationship Id="rId5" Type="http://schemas.openxmlformats.org/officeDocument/2006/relationships/image" Target="../media/image129.png"/><Relationship Id="rId15" Type="http://schemas.openxmlformats.org/officeDocument/2006/relationships/image" Target="../media/image135.jpeg"/><Relationship Id="rId10" Type="http://schemas.openxmlformats.org/officeDocument/2006/relationships/hyperlink" Target="https://www.linkedin.com/company/grace-technologies/" TargetMode="External"/><Relationship Id="rId19" Type="http://schemas.openxmlformats.org/officeDocument/2006/relationships/image" Target="../media/image139.jpeg"/><Relationship Id="rId4" Type="http://schemas.openxmlformats.org/officeDocument/2006/relationships/image" Target="../media/image128.png"/><Relationship Id="rId9" Type="http://schemas.openxmlformats.org/officeDocument/2006/relationships/image" Target="../media/image132.jpeg"/><Relationship Id="rId14" Type="http://schemas.openxmlformats.org/officeDocument/2006/relationships/hyperlink" Target="https://www.youtube.com/channel/UCWRtRXK3aqmtdZjHgmgp47w"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hyperlink" Target="https://f.hubspotusercontent00.net/hubfs/477905/Datasheets%20and%20eBooks/GS-HSM-DS-EN.pdf" TargetMode="External"/><Relationship Id="rId2" Type="http://schemas.openxmlformats.org/officeDocument/2006/relationships/image" Target="../media/image48.jpeg"/><Relationship Id="rId1" Type="http://schemas.openxmlformats.org/officeDocument/2006/relationships/slideLayout" Target="../slideLayouts/slideLayout21.xml"/><Relationship Id="rId5" Type="http://schemas.openxmlformats.org/officeDocument/2006/relationships/hyperlink" Target="https://f.hubspotusercontent00.net/hubfs/477905/Datasheets%20and%20eBooks/SS-R1V-DS-EN.pdf" TargetMode="External"/><Relationship Id="rId4" Type="http://schemas.openxmlformats.org/officeDocument/2006/relationships/image" Target="../media/image4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E75052-4C4B-081E-E77B-426A70AEFE6A}"/>
              </a:ext>
            </a:extLst>
          </p:cNvPr>
          <p:cNvSpPr>
            <a:spLocks noGrp="1"/>
          </p:cNvSpPr>
          <p:nvPr>
            <p:ph type="subTitle" idx="4294967295"/>
          </p:nvPr>
        </p:nvSpPr>
        <p:spPr>
          <a:xfrm>
            <a:off x="7726780" y="3622587"/>
            <a:ext cx="3040537" cy="1092792"/>
          </a:xfrm>
        </p:spPr>
        <p:txBody>
          <a:bodyPr vert="horz" lIns="91440" tIns="45720" rIns="91440" bIns="45720" rtlCol="0" anchor="t">
            <a:normAutofit/>
          </a:bodyPr>
          <a:lstStyle/>
          <a:p>
            <a:pPr marL="0" indent="0" algn="ctr">
              <a:buNone/>
            </a:pPr>
            <a:r>
              <a:rPr lang="en-US">
                <a:solidFill>
                  <a:schemeClr val="bg1"/>
                </a:solidFill>
                <a:ea typeface="Calibri"/>
                <a:cs typeface="Calibri"/>
              </a:rPr>
              <a:t> </a:t>
            </a:r>
          </a:p>
        </p:txBody>
      </p:sp>
      <p:pic>
        <p:nvPicPr>
          <p:cNvPr id="5" name="Picture 4" descr="A black and white logo&#10;&#10;AI-generated content may be incorrect.">
            <a:extLst>
              <a:ext uri="{FF2B5EF4-FFF2-40B4-BE49-F238E27FC236}">
                <a16:creationId xmlns:a16="http://schemas.microsoft.com/office/drawing/2014/main" id="{4F91E22B-6EB3-B596-9106-97AF4392B2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875" y="4525640"/>
            <a:ext cx="1892493" cy="379477"/>
          </a:xfrm>
          <a:prstGeom prst="rect">
            <a:avLst/>
          </a:prstGeom>
        </p:spPr>
      </p:pic>
      <p:sp>
        <p:nvSpPr>
          <p:cNvPr id="2" name="TextBox 1">
            <a:extLst>
              <a:ext uri="{FF2B5EF4-FFF2-40B4-BE49-F238E27FC236}">
                <a16:creationId xmlns:a16="http://schemas.microsoft.com/office/drawing/2014/main" id="{3E177037-2A6E-4053-A81D-C68CEB124DB1}"/>
              </a:ext>
            </a:extLst>
          </p:cNvPr>
          <p:cNvSpPr txBox="1"/>
          <p:nvPr/>
        </p:nvSpPr>
        <p:spPr>
          <a:xfrm>
            <a:off x="7726780" y="2782669"/>
            <a:ext cx="4245136" cy="646331"/>
          </a:xfrm>
          <a:prstGeom prst="rect">
            <a:avLst/>
          </a:prstGeom>
          <a:noFill/>
        </p:spPr>
        <p:txBody>
          <a:bodyPr wrap="none" rtlCol="0">
            <a:spAutoFit/>
          </a:bodyPr>
          <a:lstStyle/>
          <a:p>
            <a:r>
              <a:rPr lang="en-US" sz="3600">
                <a:solidFill>
                  <a:schemeClr val="bg1"/>
                </a:solidFill>
              </a:rPr>
              <a:t>Data Center Solutions</a:t>
            </a:r>
          </a:p>
        </p:txBody>
      </p:sp>
    </p:spTree>
    <p:extLst>
      <p:ext uri="{BB962C8B-B14F-4D97-AF65-F5344CB8AC3E}">
        <p14:creationId xmlns:p14="http://schemas.microsoft.com/office/powerpoint/2010/main" val="302989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9B2D6-6F7B-2438-22E8-6D2FD80A3058}"/>
              </a:ext>
            </a:extLst>
          </p:cNvPr>
          <p:cNvSpPr>
            <a:spLocks noGrp="1"/>
          </p:cNvSpPr>
          <p:nvPr>
            <p:ph type="title"/>
          </p:nvPr>
        </p:nvSpPr>
        <p:spPr>
          <a:xfrm>
            <a:off x="838200" y="547584"/>
            <a:ext cx="10515600" cy="1009651"/>
          </a:xfrm>
        </p:spPr>
        <p:txBody>
          <a:bodyPr/>
          <a:lstStyle/>
          <a:p>
            <a:r>
              <a:rPr lang="en-US" err="1"/>
              <a:t>GraceSense</a:t>
            </a:r>
            <a:r>
              <a:rPr lang="en-US"/>
              <a:t> HSM MV Spec Language</a:t>
            </a:r>
          </a:p>
        </p:txBody>
      </p:sp>
      <p:sp>
        <p:nvSpPr>
          <p:cNvPr id="3" name="Content Placeholder 2">
            <a:extLst>
              <a:ext uri="{FF2B5EF4-FFF2-40B4-BE49-F238E27FC236}">
                <a16:creationId xmlns:a16="http://schemas.microsoft.com/office/drawing/2014/main" id="{CA88D017-0E54-34D6-70A6-CC3E33E2EBB4}"/>
              </a:ext>
            </a:extLst>
          </p:cNvPr>
          <p:cNvSpPr>
            <a:spLocks noGrp="1"/>
          </p:cNvSpPr>
          <p:nvPr>
            <p:ph idx="1"/>
          </p:nvPr>
        </p:nvSpPr>
        <p:spPr>
          <a:xfrm>
            <a:off x="838200" y="1477868"/>
            <a:ext cx="10515600" cy="4699095"/>
          </a:xfrm>
        </p:spPr>
        <p:txBody>
          <a:bodyPr>
            <a:normAutofit lnSpcReduction="10000"/>
          </a:bodyPr>
          <a:lstStyle/>
          <a:p>
            <a:pPr marL="0" indent="0">
              <a:buNone/>
            </a:pPr>
            <a:r>
              <a:rPr lang="en-US" sz="1600" b="1" u="sng"/>
              <a:t>Hot Spot Monitor (HSM) SPECIFICATION LANGUAGE</a:t>
            </a:r>
            <a:endParaRPr lang="en-US" sz="1600"/>
          </a:p>
          <a:p>
            <a:r>
              <a:rPr lang="en-US" sz="1600"/>
              <a:t>The medium-voltage switchgear/ MCC shall have a continuous temperature monitoring system instead of intermittent field inspections, such as open-door thermography or infrared windows.  This method shall not inhibit or compromise standard construction practices of the equipment, such as bus or booting insulation. The temperature measurement technology shall use a non-conductive, direct-connect method tested to a minimum of 80kV dielectric, utilizing polymer fiber-optic cabling. It shall not require batteries or interval calibration. The temperature conversion module shall be located inside a low-voltage compartment and include internal memory for local logging and storage of temperature values. An integral alarming output contact shall send a warning indication of a rise in temperature to the facility’s power management and/or control system. All equipment shall be </a:t>
            </a:r>
            <a:r>
              <a:rPr lang="en-US" sz="1600" err="1"/>
              <a:t>cUL</a:t>
            </a:r>
            <a:r>
              <a:rPr lang="en-US" sz="1600"/>
              <a:t> recognized, FCC, and CE approved. The conversion module shall be capable of integrating with the SCADA system using </a:t>
            </a:r>
            <a:r>
              <a:rPr lang="en-US" sz="1600" err="1"/>
              <a:t>EtherNet</a:t>
            </a:r>
            <a:r>
              <a:rPr lang="en-US" sz="1600"/>
              <a:t>/IP, Modbus RTU, or Modbus TCP I/P.</a:t>
            </a:r>
          </a:p>
          <a:p>
            <a:pPr marL="0" indent="0">
              <a:buNone/>
            </a:pPr>
            <a:r>
              <a:rPr lang="en-US" sz="1600" b="1" u="sng"/>
              <a:t>Applications</a:t>
            </a:r>
            <a:endParaRPr lang="en-US" sz="1600"/>
          </a:p>
          <a:p>
            <a:r>
              <a:rPr lang="en-US" sz="1600"/>
              <a:t>Medium Voltage/MCC /Switchgear</a:t>
            </a:r>
          </a:p>
          <a:p>
            <a:r>
              <a:rPr lang="en-US" sz="1600"/>
              <a:t>Measurement points for medium voltage switchgear shall include bolted connections on each phase of the breaker’s line and load stabs, interconnect busing splices, main incoming terminations from transformers, and outgoing load terminations. </a:t>
            </a:r>
          </a:p>
          <a:p>
            <a:r>
              <a:rPr lang="en-US" sz="1600"/>
              <a:t>Medium Voltage MCCs</a:t>
            </a:r>
          </a:p>
          <a:p>
            <a:r>
              <a:rPr lang="en-US" sz="1600"/>
              <a:t>Measurement points for medium voltage MCCs shall include interconnect busing splices and outgoing load terminations. </a:t>
            </a:r>
          </a:p>
          <a:p>
            <a:pPr marL="0" indent="0">
              <a:buNone/>
            </a:pPr>
            <a:r>
              <a:rPr lang="en-US" sz="1600" b="1" u="sng"/>
              <a:t>Suggested Model</a:t>
            </a:r>
            <a:r>
              <a:rPr lang="en-US" sz="1600" b="1"/>
              <a:t>: </a:t>
            </a:r>
            <a:r>
              <a:rPr lang="en-US" sz="1600" b="1" err="1"/>
              <a:t>GraceSense</a:t>
            </a:r>
            <a:r>
              <a:rPr lang="en-US" sz="1600" b="1"/>
              <a:t> HSM (P/N:  G-HSM-9SK or G-HSM-18K)</a:t>
            </a:r>
            <a:endParaRPr lang="en-US" sz="1600"/>
          </a:p>
          <a:p>
            <a:endParaRPr lang="en-US" sz="1600"/>
          </a:p>
          <a:p>
            <a:endParaRPr lang="en-US" sz="1600"/>
          </a:p>
        </p:txBody>
      </p:sp>
    </p:spTree>
    <p:extLst>
      <p:ext uri="{BB962C8B-B14F-4D97-AF65-F5344CB8AC3E}">
        <p14:creationId xmlns:p14="http://schemas.microsoft.com/office/powerpoint/2010/main" val="161780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83A238-9748-701D-954E-5BD1431E7F7A}"/>
              </a:ext>
            </a:extLst>
          </p:cNvPr>
          <p:cNvSpPr>
            <a:spLocks noGrp="1"/>
          </p:cNvSpPr>
          <p:nvPr>
            <p:ph type="title"/>
          </p:nvPr>
        </p:nvSpPr>
        <p:spPr/>
        <p:txBody>
          <a:bodyPr/>
          <a:lstStyle/>
          <a:p>
            <a:r>
              <a:rPr lang="en-US"/>
              <a:t>LV Safety and Reliability Solutions</a:t>
            </a:r>
          </a:p>
        </p:txBody>
      </p:sp>
      <p:sp>
        <p:nvSpPr>
          <p:cNvPr id="15" name="TextBox 14">
            <a:extLst>
              <a:ext uri="{FF2B5EF4-FFF2-40B4-BE49-F238E27FC236}">
                <a16:creationId xmlns:a16="http://schemas.microsoft.com/office/drawing/2014/main" id="{2BB066C8-5B0B-FFF8-A0FB-CC40DF819E9E}"/>
              </a:ext>
            </a:extLst>
          </p:cNvPr>
          <p:cNvSpPr txBox="1"/>
          <p:nvPr/>
        </p:nvSpPr>
        <p:spPr>
          <a:xfrm>
            <a:off x="1798587" y="1965072"/>
            <a:ext cx="884902" cy="1015663"/>
          </a:xfrm>
          <a:prstGeom prst="rect">
            <a:avLst/>
          </a:prstGeom>
          <a:noFill/>
        </p:spPr>
        <p:txBody>
          <a:bodyPr wrap="square" rtlCol="0">
            <a:spAutoFit/>
          </a:bodyPr>
          <a:lstStyle/>
          <a:p>
            <a:r>
              <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R-3MT-VI-KIT-U1352</a:t>
            </a:r>
          </a:p>
          <a:p>
            <a:endPar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1kV AC ChekVolt</a:t>
            </a:r>
          </a:p>
          <a:p>
            <a:r>
              <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Google labels</a:t>
            </a:r>
          </a:p>
        </p:txBody>
      </p:sp>
      <p:pic>
        <p:nvPicPr>
          <p:cNvPr id="16" name="Picture 15" descr="A close up of a device&#10;&#10;Description automatically generated with medium confidence">
            <a:extLst>
              <a:ext uri="{FF2B5EF4-FFF2-40B4-BE49-F238E27FC236}">
                <a16:creationId xmlns:a16="http://schemas.microsoft.com/office/drawing/2014/main" id="{BCF4849D-F76D-53ED-DC91-5455438579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599" y="1690688"/>
            <a:ext cx="925988" cy="1388982"/>
          </a:xfrm>
          <a:prstGeom prst="rect">
            <a:avLst/>
          </a:prstGeom>
        </p:spPr>
      </p:pic>
      <p:pic>
        <p:nvPicPr>
          <p:cNvPr id="17" name="Picture 16" descr="A close up of a device&#10;&#10;AI-generated content may be incorrect.">
            <a:extLst>
              <a:ext uri="{FF2B5EF4-FFF2-40B4-BE49-F238E27FC236}">
                <a16:creationId xmlns:a16="http://schemas.microsoft.com/office/drawing/2014/main" id="{C6DF6E55-8AE9-BF4E-F1F1-B33F6B18E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979" y="3811934"/>
            <a:ext cx="862119" cy="1293179"/>
          </a:xfrm>
          <a:prstGeom prst="rect">
            <a:avLst/>
          </a:prstGeom>
        </p:spPr>
      </p:pic>
      <p:pic>
        <p:nvPicPr>
          <p:cNvPr id="18" name="Picture 17" descr="A close up of a device&#10;&#10;AI-generated content may be incorrect.">
            <a:extLst>
              <a:ext uri="{FF2B5EF4-FFF2-40B4-BE49-F238E27FC236}">
                <a16:creationId xmlns:a16="http://schemas.microsoft.com/office/drawing/2014/main" id="{9AEA0216-5EB5-5FFE-03B1-F7202B205D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5243" y="1719604"/>
            <a:ext cx="848974" cy="1273461"/>
          </a:xfrm>
          <a:prstGeom prst="rect">
            <a:avLst/>
          </a:prstGeom>
        </p:spPr>
      </p:pic>
      <p:pic>
        <p:nvPicPr>
          <p:cNvPr id="19" name="Picture 18" descr="A close up of a device&#10;&#10;AI-generated content may be incorrect.">
            <a:extLst>
              <a:ext uri="{FF2B5EF4-FFF2-40B4-BE49-F238E27FC236}">
                <a16:creationId xmlns:a16="http://schemas.microsoft.com/office/drawing/2014/main" id="{E65D9993-B615-4109-BACD-2B945279E2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599" y="3774163"/>
            <a:ext cx="925988" cy="1388982"/>
          </a:xfrm>
          <a:prstGeom prst="rect">
            <a:avLst/>
          </a:prstGeom>
        </p:spPr>
      </p:pic>
      <p:sp>
        <p:nvSpPr>
          <p:cNvPr id="20" name="TextBox 19">
            <a:extLst>
              <a:ext uri="{FF2B5EF4-FFF2-40B4-BE49-F238E27FC236}">
                <a16:creationId xmlns:a16="http://schemas.microsoft.com/office/drawing/2014/main" id="{61ACF8A8-DFE5-5379-E9DF-ED8D1C9409BF}"/>
              </a:ext>
            </a:extLst>
          </p:cNvPr>
          <p:cNvSpPr txBox="1"/>
          <p:nvPr/>
        </p:nvSpPr>
        <p:spPr>
          <a:xfrm>
            <a:off x="1720099" y="3959566"/>
            <a:ext cx="1095144" cy="1169551"/>
          </a:xfrm>
          <a:prstGeom prst="rect">
            <a:avLst/>
          </a:prstGeom>
          <a:noFill/>
        </p:spPr>
        <p:txBody>
          <a:bodyPr wrap="square" rtlCol="0">
            <a:spAutoFit/>
          </a:bodyPr>
          <a:lstStyle>
            <a:defPPr>
              <a:defRPr lang="en-US"/>
            </a:defPPr>
            <a:lvl1pPr>
              <a:defRPr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R-3MT-VI-3K10-DCLL-U1352</a:t>
            </a:r>
          </a:p>
          <a:p>
            <a:endParaRPr lang="en-US"/>
          </a:p>
          <a:p>
            <a:r>
              <a:rPr lang="en-US"/>
              <a:t>Dual 2-wire line/load ChekVolt up to 3kV DC</a:t>
            </a:r>
          </a:p>
        </p:txBody>
      </p:sp>
      <p:sp>
        <p:nvSpPr>
          <p:cNvPr id="21" name="TextBox 20">
            <a:extLst>
              <a:ext uri="{FF2B5EF4-FFF2-40B4-BE49-F238E27FC236}">
                <a16:creationId xmlns:a16="http://schemas.microsoft.com/office/drawing/2014/main" id="{A8111209-AA3F-D928-4E9F-3964B5FB438A}"/>
              </a:ext>
            </a:extLst>
          </p:cNvPr>
          <p:cNvSpPr txBox="1"/>
          <p:nvPr/>
        </p:nvSpPr>
        <p:spPr>
          <a:xfrm>
            <a:off x="3637714" y="3962116"/>
            <a:ext cx="1139550" cy="1015663"/>
          </a:xfrm>
          <a:prstGeom prst="rect">
            <a:avLst/>
          </a:prstGeom>
          <a:noFill/>
        </p:spPr>
        <p:txBody>
          <a:bodyPr wrap="square" rtlCol="0">
            <a:spAutoFit/>
          </a:bodyPr>
          <a:lstStyle/>
          <a:p>
            <a:r>
              <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R-3MT-VI-3K10-DC2-U1352</a:t>
            </a:r>
          </a:p>
          <a:p>
            <a:endPar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sz="1000"/>
              <a:t>2-wire ChekVolt up to 3kV DC</a:t>
            </a:r>
          </a:p>
          <a:p>
            <a:endParaRPr lang="en-US"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67316402-09D0-6821-76FD-53BB658EE2CE}"/>
              </a:ext>
            </a:extLst>
          </p:cNvPr>
          <p:cNvSpPr txBox="1"/>
          <p:nvPr/>
        </p:nvSpPr>
        <p:spPr>
          <a:xfrm>
            <a:off x="3609477" y="1977408"/>
            <a:ext cx="1011438" cy="861774"/>
          </a:xfrm>
          <a:prstGeom prst="rect">
            <a:avLst/>
          </a:prstGeom>
          <a:noFill/>
        </p:spPr>
        <p:txBody>
          <a:bodyPr wrap="square" rtlCol="0">
            <a:spAutoFit/>
          </a:bodyPr>
          <a:lstStyle>
            <a:defPPr>
              <a:defRPr lang="en-US"/>
            </a:defPPr>
            <a:lvl1pPr>
              <a:defRPr sz="10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R-3MT-VI-3K10-DC3-U1352</a:t>
            </a:r>
          </a:p>
          <a:p>
            <a:endParaRPr lang="en-US"/>
          </a:p>
          <a:p>
            <a:r>
              <a:rPr lang="en-US"/>
              <a:t>3-wire ChekVolt up to 3kV DC</a:t>
            </a:r>
          </a:p>
        </p:txBody>
      </p:sp>
      <p:sp>
        <p:nvSpPr>
          <p:cNvPr id="23" name="TextBox 22">
            <a:extLst>
              <a:ext uri="{FF2B5EF4-FFF2-40B4-BE49-F238E27FC236}">
                <a16:creationId xmlns:a16="http://schemas.microsoft.com/office/drawing/2014/main" id="{772E6874-A648-16F3-BECB-FA214411F12C}"/>
              </a:ext>
            </a:extLst>
          </p:cNvPr>
          <p:cNvSpPr txBox="1"/>
          <p:nvPr/>
        </p:nvSpPr>
        <p:spPr>
          <a:xfrm>
            <a:off x="1273656" y="5290516"/>
            <a:ext cx="3083174" cy="646331"/>
          </a:xfrm>
          <a:prstGeom prst="rect">
            <a:avLst/>
          </a:prstGeom>
          <a:noFill/>
        </p:spPr>
        <p:txBody>
          <a:bodyPr wrap="square" rtlCol="0">
            <a:spAutoFit/>
          </a:bodyPr>
          <a:lstStyle/>
          <a:p>
            <a:r>
              <a:rPr lang="en-US">
                <a:hlinkClick r:id="rId6"/>
              </a:rPr>
              <a:t>Product Page Including Datasheet and Drawings </a:t>
            </a:r>
            <a:endParaRPr lang="en-US"/>
          </a:p>
        </p:txBody>
      </p:sp>
      <p:pic>
        <p:nvPicPr>
          <p:cNvPr id="32" name="Picture 31" descr="A close-up of a device&#10;&#10;AI-generated content may be incorrect.">
            <a:extLst>
              <a:ext uri="{FF2B5EF4-FFF2-40B4-BE49-F238E27FC236}">
                <a16:creationId xmlns:a16="http://schemas.microsoft.com/office/drawing/2014/main" id="{E009CFA1-6C5A-7226-60B9-3364025BE1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7935" y="4631011"/>
            <a:ext cx="2346637" cy="1636187"/>
          </a:xfrm>
          <a:prstGeom prst="rect">
            <a:avLst/>
          </a:prstGeom>
        </p:spPr>
      </p:pic>
      <p:pic>
        <p:nvPicPr>
          <p:cNvPr id="36" name="Picture 35" descr="A computer network module with many ports&#10;&#10;AI-generated content may be incorrect.">
            <a:extLst>
              <a:ext uri="{FF2B5EF4-FFF2-40B4-BE49-F238E27FC236}">
                <a16:creationId xmlns:a16="http://schemas.microsoft.com/office/drawing/2014/main" id="{41A87B7A-E9A7-7C93-8060-9C134CA51750}"/>
              </a:ext>
            </a:extLst>
          </p:cNvPr>
          <p:cNvPicPr>
            <a:picLocks noChangeAspect="1"/>
          </p:cNvPicPr>
          <p:nvPr/>
        </p:nvPicPr>
        <p:blipFill>
          <a:blip r:embed="rId8" cstate="print">
            <a:extLst>
              <a:ext uri="{28A0092B-C50C-407E-A947-70E740481C1C}">
                <a14:useLocalDpi xmlns:a14="http://schemas.microsoft.com/office/drawing/2010/main" val="0"/>
              </a:ext>
            </a:extLst>
          </a:blip>
          <a:srcRect t="13802"/>
          <a:stretch>
            <a:fillRect/>
          </a:stretch>
        </p:blipFill>
        <p:spPr>
          <a:xfrm>
            <a:off x="5252356" y="1650418"/>
            <a:ext cx="6391321" cy="2980593"/>
          </a:xfrm>
          <a:prstGeom prst="rect">
            <a:avLst/>
          </a:prstGeom>
        </p:spPr>
      </p:pic>
    </p:spTree>
    <p:extLst>
      <p:ext uri="{BB962C8B-B14F-4D97-AF65-F5344CB8AC3E}">
        <p14:creationId xmlns:p14="http://schemas.microsoft.com/office/powerpoint/2010/main" val="2558298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25C1D-9DFF-ED04-11F3-6AD7FE8CB9F3}"/>
              </a:ext>
            </a:extLst>
          </p:cNvPr>
          <p:cNvSpPr>
            <a:spLocks noGrp="1"/>
          </p:cNvSpPr>
          <p:nvPr>
            <p:ph type="title"/>
          </p:nvPr>
        </p:nvSpPr>
        <p:spPr/>
        <p:txBody>
          <a:bodyPr/>
          <a:lstStyle/>
          <a:p>
            <a:r>
              <a:rPr lang="en-US"/>
              <a:t>LV Safety and Reliability Applications - 1</a:t>
            </a:r>
          </a:p>
        </p:txBody>
      </p:sp>
      <p:sp>
        <p:nvSpPr>
          <p:cNvPr id="3" name="Content Placeholder 2">
            <a:extLst>
              <a:ext uri="{FF2B5EF4-FFF2-40B4-BE49-F238E27FC236}">
                <a16:creationId xmlns:a16="http://schemas.microsoft.com/office/drawing/2014/main" id="{9CD07ACE-D4C0-8D74-A5F1-EE9BC112218A}"/>
              </a:ext>
            </a:extLst>
          </p:cNvPr>
          <p:cNvSpPr>
            <a:spLocks noGrp="1"/>
          </p:cNvSpPr>
          <p:nvPr>
            <p:ph idx="1"/>
          </p:nvPr>
        </p:nvSpPr>
        <p:spPr>
          <a:xfrm>
            <a:off x="766233" y="1596977"/>
            <a:ext cx="10515600" cy="4515956"/>
          </a:xfrm>
        </p:spPr>
        <p:txBody>
          <a:bodyPr>
            <a:normAutofit lnSpcReduction="10000"/>
          </a:bodyPr>
          <a:lstStyle/>
          <a:p>
            <a:pPr marL="0" indent="0">
              <a:buNone/>
            </a:pPr>
            <a:r>
              <a:rPr lang="en-US" sz="1600" b="1"/>
              <a:t>LV Switchgear, LV MCC, PDU, RPP</a:t>
            </a:r>
          </a:p>
          <a:p>
            <a:r>
              <a:rPr lang="en-US" sz="1400"/>
              <a:t>G-HSM-600</a:t>
            </a:r>
          </a:p>
          <a:p>
            <a:pPr lvl="1"/>
            <a:r>
              <a:rPr lang="en-US" sz="1200"/>
              <a:t>Each </a:t>
            </a:r>
            <a:r>
              <a:rPr lang="en-US" sz="1200" b="1"/>
              <a:t>Low Voltage Switchgear, MCC, PDU, and RPP</a:t>
            </a:r>
            <a:r>
              <a:rPr lang="en-US" sz="1200"/>
              <a:t> shall include a </a:t>
            </a:r>
            <a:r>
              <a:rPr lang="en-US" sz="1200" b="1"/>
              <a:t>continuous thermal monitoring system</a:t>
            </a:r>
            <a:r>
              <a:rPr lang="en-US" sz="1200"/>
              <a:t> to detect and record temperature rises versus ambient at critical electrical connection points (Potential Failure Points, or PFPs). The system shall eliminate the need for periodic infrared inspections or open-door thermography while maintaining full compliance with </a:t>
            </a:r>
            <a:r>
              <a:rPr lang="en-US" sz="1200" b="1"/>
              <a:t>NFPA 70B</a:t>
            </a:r>
            <a:r>
              <a:rPr lang="en-US" sz="1200"/>
              <a:t>, </a:t>
            </a:r>
            <a:r>
              <a:rPr lang="en-US" sz="1200" b="1"/>
              <a:t>NFPA 70E</a:t>
            </a:r>
            <a:r>
              <a:rPr lang="en-US" sz="1200"/>
              <a:t>, and </a:t>
            </a:r>
            <a:r>
              <a:rPr lang="en-US" sz="1200" b="1"/>
              <a:t>IEEE PCIC 2969-2025</a:t>
            </a:r>
            <a:r>
              <a:rPr lang="en-US" sz="1200"/>
              <a:t> recommendations for continuous thermal condition monitoring. The system shall also monitor dew-point conditions.</a:t>
            </a:r>
          </a:p>
          <a:p>
            <a:r>
              <a:rPr lang="en-US" sz="1400"/>
              <a:t>R-3MT-VI-U1352</a:t>
            </a:r>
          </a:p>
          <a:p>
            <a:pPr lvl="1"/>
            <a:r>
              <a:rPr lang="en-US" sz="1200"/>
              <a:t>Each Isolator Switch or Circuit Breaker at a minimum shall be equipped with two integrated Voltage Portal/Indicators that are shock safe and fulfill the latest Zero Voltage Verification requirements. One of the test portals shall be connected to the line side of the Isolator Switch, and the second portal shall be connected to the load side. The line-side Voltage Test portal shall be labelled to indicate that it is always live and provides a ‘Good known voltage source’ for the Zero Voltage Verification Procedure.</a:t>
            </a:r>
          </a:p>
          <a:p>
            <a:pPr marL="0" indent="0">
              <a:buNone/>
            </a:pPr>
            <a:r>
              <a:rPr lang="en-US" sz="1600" b="1"/>
              <a:t>Busway</a:t>
            </a:r>
          </a:p>
          <a:p>
            <a:r>
              <a:rPr lang="en-US" sz="1400"/>
              <a:t>G-HSM-600</a:t>
            </a:r>
          </a:p>
          <a:p>
            <a:pPr lvl="1"/>
            <a:r>
              <a:rPr lang="en-US" sz="1200"/>
              <a:t>Each </a:t>
            </a:r>
            <a:r>
              <a:rPr lang="en-US" sz="1200" b="1"/>
              <a:t>Busway System</a:t>
            </a:r>
            <a:r>
              <a:rPr lang="en-US" sz="1200"/>
              <a:t> shall incorporate a </a:t>
            </a:r>
            <a:r>
              <a:rPr lang="en-US" sz="1200" b="1"/>
              <a:t>continuous thermal monitoring system</a:t>
            </a:r>
            <a:r>
              <a:rPr lang="en-US" sz="1200"/>
              <a:t> at critical connection points to detect abnormal heating caused by loosened joints, corrosion, or high-resistance terminations. The monitoring system shall replace periodic infrared inspections and comply with </a:t>
            </a:r>
            <a:r>
              <a:rPr lang="en-US" sz="1200" b="1"/>
              <a:t>NFPA 70B</a:t>
            </a:r>
            <a:r>
              <a:rPr lang="en-US" sz="1200"/>
              <a:t>, </a:t>
            </a:r>
            <a:r>
              <a:rPr lang="en-US" sz="1200" b="1"/>
              <a:t>IEEE PCIC 2969-2025</a:t>
            </a:r>
            <a:r>
              <a:rPr lang="en-US" sz="1200"/>
              <a:t>, and </a:t>
            </a:r>
            <a:r>
              <a:rPr lang="en-US" sz="1200" b="1"/>
              <a:t>UL 857</a:t>
            </a:r>
            <a:r>
              <a:rPr lang="en-US" sz="1200"/>
              <a:t> guidelines for busway condition monitoring.</a:t>
            </a:r>
          </a:p>
          <a:p>
            <a:r>
              <a:rPr lang="en-US" sz="1400"/>
              <a:t>R-3MT-VI-U1352</a:t>
            </a:r>
          </a:p>
          <a:p>
            <a:pPr lvl="1"/>
            <a:r>
              <a:rPr lang="en-US" sz="1200"/>
              <a:t>For </a:t>
            </a:r>
            <a:r>
              <a:rPr lang="en-US" sz="1200" b="1"/>
              <a:t>busway systems</a:t>
            </a:r>
            <a:r>
              <a:rPr lang="en-US" sz="1200"/>
              <a:t> in data centers, industrial facilities, and power distribution infrastructure, ChekVolt devices shall be installed at the following locations to provide safe, closed-door voltage verification:</a:t>
            </a:r>
          </a:p>
          <a:p>
            <a:pPr lvl="2"/>
            <a:r>
              <a:rPr lang="en-US" sz="1200" b="1"/>
              <a:t>Plug-In Units / Tap-Off Boxes:</a:t>
            </a:r>
            <a:r>
              <a:rPr lang="en-US" sz="1200"/>
              <a:t> Installed adjacent to MCCB or fused disconnect terminations to verify voltage presence on each phase.</a:t>
            </a:r>
          </a:p>
          <a:p>
            <a:pPr lvl="2"/>
            <a:r>
              <a:rPr lang="en-US" sz="1200" b="1"/>
              <a:t>Main Feed and Termination Points:</a:t>
            </a:r>
            <a:r>
              <a:rPr lang="en-US" sz="1200"/>
              <a:t> Installed near incoming power sections and end feed boxes to verify line voltage before lockout or isolation.</a:t>
            </a:r>
          </a:p>
        </p:txBody>
      </p:sp>
    </p:spTree>
    <p:extLst>
      <p:ext uri="{BB962C8B-B14F-4D97-AF65-F5344CB8AC3E}">
        <p14:creationId xmlns:p14="http://schemas.microsoft.com/office/powerpoint/2010/main" val="1864478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B39B-7AD3-F609-781F-7CE23C75156A}"/>
              </a:ext>
            </a:extLst>
          </p:cNvPr>
          <p:cNvSpPr>
            <a:spLocks noGrp="1"/>
          </p:cNvSpPr>
          <p:nvPr>
            <p:ph type="title"/>
          </p:nvPr>
        </p:nvSpPr>
        <p:spPr/>
        <p:txBody>
          <a:bodyPr/>
          <a:lstStyle/>
          <a:p>
            <a:r>
              <a:rPr lang="en-US"/>
              <a:t>LV Safety and Reliability Applications - 2</a:t>
            </a:r>
          </a:p>
        </p:txBody>
      </p:sp>
      <p:sp>
        <p:nvSpPr>
          <p:cNvPr id="3" name="Content Placeholder 2">
            <a:extLst>
              <a:ext uri="{FF2B5EF4-FFF2-40B4-BE49-F238E27FC236}">
                <a16:creationId xmlns:a16="http://schemas.microsoft.com/office/drawing/2014/main" id="{C9DF7B13-416D-2FD7-B338-A21D8A6C0283}"/>
              </a:ext>
            </a:extLst>
          </p:cNvPr>
          <p:cNvSpPr>
            <a:spLocks noGrp="1"/>
          </p:cNvSpPr>
          <p:nvPr>
            <p:ph idx="1"/>
          </p:nvPr>
        </p:nvSpPr>
        <p:spPr/>
        <p:txBody>
          <a:bodyPr/>
          <a:lstStyle/>
          <a:p>
            <a:pPr marL="0" indent="0">
              <a:buNone/>
            </a:pPr>
            <a:r>
              <a:rPr lang="en-US" sz="1600" b="1"/>
              <a:t>UPS</a:t>
            </a:r>
          </a:p>
          <a:p>
            <a:r>
              <a:rPr lang="en-US" sz="1400"/>
              <a:t>G-HSM-600</a:t>
            </a:r>
          </a:p>
          <a:p>
            <a:pPr lvl="1"/>
            <a:r>
              <a:rPr lang="en-US" sz="1200"/>
              <a:t>Each </a:t>
            </a:r>
            <a:r>
              <a:rPr lang="en-US" sz="1200" b="1"/>
              <a:t>Uninterruptible Power Supply (UPS)</a:t>
            </a:r>
            <a:r>
              <a:rPr lang="en-US" sz="1200"/>
              <a:t> system shall include a </a:t>
            </a:r>
            <a:r>
              <a:rPr lang="en-US" sz="1200" b="1"/>
              <a:t>continuous temperature monitoring system</a:t>
            </a:r>
            <a:r>
              <a:rPr lang="en-US" sz="1200"/>
              <a:t> to detect abnormal heating at critical electrical connection points (Potential Failure Points, or PFPs) throughout the UPS input, rectifier, inverter, and output circuits.</a:t>
            </a:r>
          </a:p>
          <a:p>
            <a:pPr lvl="2"/>
            <a:r>
              <a:rPr lang="en-US" sz="1100"/>
              <a:t>The monitoring system shall provide real-time visibility into connection and termination temperatures, reducing or eliminating the need for infrared inspections, and supporting compliance with </a:t>
            </a:r>
            <a:r>
              <a:rPr lang="en-US" sz="1100" b="1"/>
              <a:t>NFPA 70B</a:t>
            </a:r>
            <a:r>
              <a:rPr lang="en-US" sz="1100"/>
              <a:t>, </a:t>
            </a:r>
            <a:r>
              <a:rPr lang="en-US" sz="1100" b="1"/>
              <a:t>NFPA 70E</a:t>
            </a:r>
            <a:r>
              <a:rPr lang="en-US" sz="1100"/>
              <a:t>, </a:t>
            </a:r>
            <a:r>
              <a:rPr lang="en-US" sz="1100" b="1"/>
              <a:t>IEEE PCIC 2969-2025</a:t>
            </a:r>
            <a:r>
              <a:rPr lang="en-US" sz="1100"/>
              <a:t>, and </a:t>
            </a:r>
            <a:r>
              <a:rPr lang="en-US" sz="1100" b="1"/>
              <a:t>UL 1778</a:t>
            </a:r>
            <a:r>
              <a:rPr lang="en-US" sz="1100"/>
              <a:t> for thermal condition monitoring of power conversion equipment.</a:t>
            </a:r>
          </a:p>
          <a:p>
            <a:r>
              <a:rPr lang="en-US" sz="1400"/>
              <a:t>R-3MT-VI-U1352</a:t>
            </a:r>
          </a:p>
          <a:p>
            <a:pPr lvl="1"/>
            <a:r>
              <a:rPr lang="en-US" sz="1200"/>
              <a:t>For </a:t>
            </a:r>
            <a:r>
              <a:rPr lang="en-US" sz="1200" b="1"/>
              <a:t>UPS systems</a:t>
            </a:r>
            <a:r>
              <a:rPr lang="en-US" sz="1200"/>
              <a:t> in data centers and industrial facilities, ChekVolt devices shall be installed at the following locations to allow safe, closed-door verification of electrical energy:</a:t>
            </a:r>
          </a:p>
          <a:p>
            <a:pPr lvl="2"/>
            <a:r>
              <a:rPr lang="en-US" sz="1100" b="1"/>
              <a:t>Input Section:</a:t>
            </a:r>
            <a:r>
              <a:rPr lang="en-US" sz="1100"/>
              <a:t> Installed on incoming AC mains to confirm de-energization before maintenance.</a:t>
            </a:r>
          </a:p>
          <a:p>
            <a:pPr lvl="2"/>
            <a:r>
              <a:rPr lang="en-US" sz="1100" b="1"/>
              <a:t>Bypass Section:</a:t>
            </a:r>
            <a:r>
              <a:rPr lang="en-US" sz="1100"/>
              <a:t> Mounted on bypass input and output conductors to verify isolation before transfer or bypass testing.</a:t>
            </a:r>
          </a:p>
          <a:p>
            <a:pPr lvl="2"/>
            <a:r>
              <a:rPr lang="en-US" sz="1100" b="1"/>
              <a:t>Inverter Output Section:</a:t>
            </a:r>
            <a:r>
              <a:rPr lang="en-US" sz="1100"/>
              <a:t> Installed at output terminals or feeder connection points for voltage verification before lockout/tagout (LOTO).</a:t>
            </a:r>
          </a:p>
          <a:p>
            <a:pPr lvl="2"/>
            <a:r>
              <a:rPr lang="en-US" sz="1100" b="1"/>
              <a:t>Maintenance Bypass Panel:</a:t>
            </a:r>
            <a:r>
              <a:rPr lang="en-US" sz="1100"/>
              <a:t> Installed adjacent to circuit breakers or transfer switches to indicate live conductors and enable safe verification prior to isolation.</a:t>
            </a:r>
          </a:p>
          <a:p>
            <a:endParaRPr lang="en-US"/>
          </a:p>
        </p:txBody>
      </p:sp>
    </p:spTree>
    <p:extLst>
      <p:ext uri="{BB962C8B-B14F-4D97-AF65-F5344CB8AC3E}">
        <p14:creationId xmlns:p14="http://schemas.microsoft.com/office/powerpoint/2010/main" val="2464008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DA6C1-5A5A-A24D-0FBA-4C414299DB17}"/>
              </a:ext>
            </a:extLst>
          </p:cNvPr>
          <p:cNvSpPr>
            <a:spLocks noGrp="1"/>
          </p:cNvSpPr>
          <p:nvPr>
            <p:ph type="title"/>
          </p:nvPr>
        </p:nvSpPr>
        <p:spPr/>
        <p:txBody>
          <a:bodyPr/>
          <a:lstStyle/>
          <a:p>
            <a:r>
              <a:rPr lang="en-US"/>
              <a:t>G-HSM-600 Hot Spot Monitor Spec Language</a:t>
            </a:r>
          </a:p>
        </p:txBody>
      </p:sp>
      <p:sp>
        <p:nvSpPr>
          <p:cNvPr id="30" name="Content Placeholder 2">
            <a:extLst>
              <a:ext uri="{FF2B5EF4-FFF2-40B4-BE49-F238E27FC236}">
                <a16:creationId xmlns:a16="http://schemas.microsoft.com/office/drawing/2014/main" id="{BB42FCA5-34F7-EBFE-F1B2-4AF9E61000DD}"/>
              </a:ext>
            </a:extLst>
          </p:cNvPr>
          <p:cNvSpPr txBox="1">
            <a:spLocks/>
          </p:cNvSpPr>
          <p:nvPr/>
        </p:nvSpPr>
        <p:spPr>
          <a:xfrm>
            <a:off x="748228" y="1532467"/>
            <a:ext cx="11194055" cy="4775200"/>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00" b="1" u="sng"/>
              <a:t>Low Voltage Switchgear, MCC, PDU, RPP, UPS, and Busway</a:t>
            </a:r>
          </a:p>
          <a:p>
            <a:r>
              <a:rPr lang="en-US"/>
              <a:t>The Low Voltage switchgear, MCC, PDU, RPP, UPS, and Busway systems shall be equipped with a </a:t>
            </a:r>
            <a:r>
              <a:rPr lang="en-US" b="1"/>
              <a:t>continuous temperature monitoring system</a:t>
            </a:r>
            <a:r>
              <a:rPr lang="en-US"/>
              <a:t> instead of intermittent field inspections, such as open-door thermography or infrared windows. This method shall not inhibit or compromise standard construction practices of the equipment, such as insulation, bus bracing, or cable routing. The temperature measurement technology shall utilize an </a:t>
            </a:r>
            <a:r>
              <a:rPr lang="en-US" b="1"/>
              <a:t>insulated, direct-contact method</a:t>
            </a:r>
            <a:r>
              <a:rPr lang="en-US"/>
              <a:t> using 600 VAC–rated NTC thermistor sensors that do not require batteries or interval calibration. The temperature conversion module shall be located inside the low-voltage control or instrument compartment and shall include </a:t>
            </a:r>
            <a:r>
              <a:rPr lang="en-US" b="1"/>
              <a:t>internal memory for local logging and storage</a:t>
            </a:r>
            <a:r>
              <a:rPr lang="en-US"/>
              <a:t> of temperature values.</a:t>
            </a:r>
          </a:p>
          <a:p>
            <a:r>
              <a:rPr lang="en-US"/>
              <a:t>The monitoring system shall also include </a:t>
            </a:r>
            <a:r>
              <a:rPr lang="en-US" b="1"/>
              <a:t>ambient and dew point monitoring functionality</a:t>
            </a:r>
            <a:r>
              <a:rPr lang="en-US"/>
              <a:t> to provide relative humidity-based alarming and early warning of condensation risks. An integral alarm contact shall provide an output signal indicating a rise in temperature or proximity to the dew point to the facility’s power management or control system.</a:t>
            </a:r>
          </a:p>
          <a:p>
            <a:r>
              <a:rPr lang="en-US"/>
              <a:t>All components shall be </a:t>
            </a:r>
            <a:r>
              <a:rPr lang="en-US" b="1" err="1"/>
              <a:t>cUL</a:t>
            </a:r>
            <a:r>
              <a:rPr lang="en-US" b="1"/>
              <a:t> recognized, FCC, CE, and RoHS compliant</a:t>
            </a:r>
            <a:r>
              <a:rPr lang="en-US"/>
              <a:t>. The monitoring system shall be capable of </a:t>
            </a:r>
            <a:r>
              <a:rPr lang="en-US" b="1"/>
              <a:t>integration with SCADA or building management systems</a:t>
            </a:r>
            <a:r>
              <a:rPr lang="en-US"/>
              <a:t> via </a:t>
            </a:r>
            <a:r>
              <a:rPr lang="en-US" b="1"/>
              <a:t>Ethernet/IP, Modbus RTU, or Modbus TCP/IP</a:t>
            </a:r>
            <a:r>
              <a:rPr lang="en-US"/>
              <a:t>.</a:t>
            </a:r>
          </a:p>
          <a:p>
            <a:pPr marL="0" indent="0">
              <a:buNone/>
            </a:pPr>
            <a:r>
              <a:rPr lang="en-US" sz="3500" b="1" u="sng"/>
              <a:t>Applications</a:t>
            </a:r>
          </a:p>
          <a:p>
            <a:pPr marL="228600" lvl="1"/>
            <a:r>
              <a:rPr lang="en-US" sz="2800" b="1"/>
              <a:t>Low Voltage Switchgear</a:t>
            </a:r>
            <a:br>
              <a:rPr lang="en-US" sz="2800"/>
            </a:br>
            <a:r>
              <a:rPr lang="en-US" sz="2800"/>
              <a:t>Measurement points shall include bolted connections on each phase of the main and feeder circuit breakers, interconnect bus splices, transformer terminations, and outgoing load terminations.</a:t>
            </a:r>
          </a:p>
          <a:p>
            <a:pPr marL="228600" lvl="1"/>
            <a:r>
              <a:rPr lang="en-US" sz="2800" b="1"/>
              <a:t>Low Voltage MCCs</a:t>
            </a:r>
            <a:br>
              <a:rPr lang="en-US" sz="2800"/>
            </a:br>
            <a:r>
              <a:rPr lang="en-US" sz="2800"/>
              <a:t>Measurement points shall include the line and load terminals of each motor starter, vertical and horizontal bus joints, and main incoming and outgoing feeder lugs.</a:t>
            </a:r>
          </a:p>
          <a:p>
            <a:pPr marL="228600" lvl="1"/>
            <a:r>
              <a:rPr lang="en-US" sz="2800" b="1"/>
              <a:t>Power Distribution Units (PDUs)</a:t>
            </a:r>
            <a:br>
              <a:rPr lang="en-US" sz="2800"/>
            </a:br>
            <a:r>
              <a:rPr lang="en-US" sz="2800"/>
              <a:t>Measurement points shall include the transformer primary and secondary terminations, main and feeder breaker lugs, and key bus splice joints.</a:t>
            </a:r>
          </a:p>
          <a:p>
            <a:pPr marL="228600" lvl="1"/>
            <a:r>
              <a:rPr lang="en-US" sz="2800" b="1"/>
              <a:t>Remote Power Panels (RPPs)</a:t>
            </a:r>
            <a:br>
              <a:rPr lang="en-US" sz="2800"/>
            </a:br>
            <a:r>
              <a:rPr lang="en-US" sz="2800"/>
              <a:t>Measurement points shall include the main input terminations, internal bus links, and outgoing branch circuit connections.</a:t>
            </a:r>
          </a:p>
          <a:p>
            <a:pPr marL="228600" lvl="1"/>
            <a:r>
              <a:rPr lang="en-US" sz="2800" b="1"/>
              <a:t>UPS Systems</a:t>
            </a:r>
            <a:br>
              <a:rPr lang="en-US" sz="2800"/>
            </a:br>
            <a:r>
              <a:rPr lang="en-US" sz="2800"/>
              <a:t>Measurement points shall include AC input breaker terminations, DC link and battery lugs, inverter and bypass bus joints, and output feeder terminations.</a:t>
            </a:r>
          </a:p>
          <a:p>
            <a:pPr marL="228600" lvl="1"/>
            <a:r>
              <a:rPr lang="en-US" sz="2800" b="1"/>
              <a:t>Busway Systems</a:t>
            </a:r>
            <a:br>
              <a:rPr lang="en-US" sz="2800"/>
            </a:br>
            <a:r>
              <a:rPr lang="en-US" sz="2800"/>
              <a:t>Measurement points shall include joint packs, elbows, tees, offsets, and expansion fittings, as well as plug-in unit stabs, MCCBs, fused disconnects, and outgoing whip connections.</a:t>
            </a:r>
            <a:br>
              <a:rPr lang="en-US"/>
            </a:br>
            <a:endParaRPr lang="en-US"/>
          </a:p>
          <a:p>
            <a:pPr marL="0" indent="0">
              <a:buNone/>
            </a:pPr>
            <a:r>
              <a:rPr lang="en-US" sz="3500" b="1" u="sng"/>
              <a:t>Suggested Model</a:t>
            </a:r>
          </a:p>
          <a:p>
            <a:pPr marL="0" indent="0">
              <a:buNone/>
            </a:pPr>
            <a:r>
              <a:rPr lang="en-US" sz="3500" b="1"/>
              <a:t>GraceSense™ Hot Spot Monitor 600 (HSM 600)  (P/N: G-HSM-600T-NM or G-HSM-6</a:t>
            </a:r>
            <a:r>
              <a:rPr lang="en-US" sz="3500" b="1" u="sng"/>
              <a:t>00T-RM</a:t>
            </a:r>
            <a:r>
              <a:rPr lang="en-US" sz="3500" b="1"/>
              <a:t>)</a:t>
            </a:r>
          </a:p>
          <a:p>
            <a:pPr marL="0" indent="0">
              <a:buNone/>
            </a:pPr>
            <a:endParaRPr lang="en-US"/>
          </a:p>
        </p:txBody>
      </p:sp>
    </p:spTree>
    <p:extLst>
      <p:ext uri="{BB962C8B-B14F-4D97-AF65-F5344CB8AC3E}">
        <p14:creationId xmlns:p14="http://schemas.microsoft.com/office/powerpoint/2010/main" val="3949798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F33D-31D8-91B5-E2DB-8269BFDE3A6A}"/>
              </a:ext>
            </a:extLst>
          </p:cNvPr>
          <p:cNvSpPr>
            <a:spLocks noGrp="1"/>
          </p:cNvSpPr>
          <p:nvPr>
            <p:ph type="title"/>
          </p:nvPr>
        </p:nvSpPr>
        <p:spPr>
          <a:xfrm>
            <a:off x="639437" y="549803"/>
            <a:ext cx="10515600" cy="1009651"/>
          </a:xfrm>
        </p:spPr>
        <p:txBody>
          <a:bodyPr/>
          <a:lstStyle/>
          <a:p>
            <a:r>
              <a:rPr lang="en-US"/>
              <a:t>ChekVolt Spec Language </a:t>
            </a:r>
          </a:p>
        </p:txBody>
      </p:sp>
      <p:sp>
        <p:nvSpPr>
          <p:cNvPr id="3" name="Content Placeholder 2">
            <a:extLst>
              <a:ext uri="{FF2B5EF4-FFF2-40B4-BE49-F238E27FC236}">
                <a16:creationId xmlns:a16="http://schemas.microsoft.com/office/drawing/2014/main" id="{E9D71ADF-E84C-8559-52B3-CBE0DDD1ACC9}"/>
              </a:ext>
            </a:extLst>
          </p:cNvPr>
          <p:cNvSpPr>
            <a:spLocks noGrp="1"/>
          </p:cNvSpPr>
          <p:nvPr>
            <p:ph idx="1"/>
          </p:nvPr>
        </p:nvSpPr>
        <p:spPr>
          <a:xfrm>
            <a:off x="440675" y="1410159"/>
            <a:ext cx="10913125" cy="4766804"/>
          </a:xfrm>
        </p:spPr>
        <p:txBody>
          <a:bodyPr>
            <a:normAutofit fontScale="32500" lnSpcReduction="20000"/>
          </a:bodyPr>
          <a:lstStyle/>
          <a:p>
            <a:pPr marL="0" indent="0">
              <a:buNone/>
            </a:pPr>
            <a:r>
              <a:rPr lang="en-US" sz="4300" b="1" u="sng"/>
              <a:t>Low Voltage Switchgear, MCC, PDU, RPP, UPS, and Busway</a:t>
            </a:r>
          </a:p>
          <a:p>
            <a:r>
              <a:rPr lang="en-US"/>
              <a:t>The Low Voltage switchgear, MCC, PDU, RPP, UPS, and Busway systems shall be equipped with a </a:t>
            </a:r>
            <a:r>
              <a:rPr lang="en-US" b="1"/>
              <a:t>permanently mounted voltage presence and absence indication device</a:t>
            </a:r>
            <a:r>
              <a:rPr lang="en-US"/>
              <a:t> to allow qualified personnel to perform </a:t>
            </a:r>
            <a:r>
              <a:rPr lang="en-US" b="1"/>
              <a:t>Lockout/Tagout (LOTO)</a:t>
            </a:r>
            <a:r>
              <a:rPr lang="en-US"/>
              <a:t> procedures safely and efficiently in compliance with </a:t>
            </a:r>
            <a:r>
              <a:rPr lang="en-US" b="1"/>
              <a:t>NFPA 70E Article 120.6</a:t>
            </a:r>
            <a:r>
              <a:rPr lang="en-US"/>
              <a:t>. This method shall eliminate the need for open-door voltage testing or direct exposure to live parts, thereby reducing arc flash and shock hazards. The voltage indication system shall not compromise the electrical or mechanical integrity of the equipment enclosure and shall be suitable for installation in any standard 30 mm knockout location.</a:t>
            </a:r>
          </a:p>
          <a:p>
            <a:r>
              <a:rPr lang="en-US"/>
              <a:t>The voltage </a:t>
            </a:r>
            <a:r>
              <a:rPr lang="en-US" sz="2700">
                <a:solidFill>
                  <a:schemeClr val="bg1">
                    <a:lumMod val="50000"/>
                  </a:schemeClr>
                </a:solidFill>
                <a:latin typeface="Arial" panose="020B0604020202020204" pitchFamily="34" charset="0"/>
                <a:cs typeface="Arial" panose="020B0604020202020204" pitchFamily="34" charset="0"/>
              </a:rPr>
              <a:t>indication</a:t>
            </a:r>
            <a:r>
              <a:rPr lang="en-US"/>
              <a:t> device shall utilize a </a:t>
            </a:r>
            <a:r>
              <a:rPr lang="en-US" b="1"/>
              <a:t>high-impedance, touch-safe direct-connect circuit</a:t>
            </a:r>
            <a:r>
              <a:rPr lang="en-US"/>
              <a:t> that requires no external power source, batteries, or interval calibration. The device shall provide both </a:t>
            </a:r>
            <a:r>
              <a:rPr lang="en-US" b="1"/>
              <a:t>redundant LED voltage presence indication</a:t>
            </a:r>
            <a:r>
              <a:rPr lang="en-US"/>
              <a:t> and </a:t>
            </a:r>
            <a:r>
              <a:rPr lang="en-US" b="1"/>
              <a:t>high-impedance test points</a:t>
            </a:r>
            <a:r>
              <a:rPr lang="en-US"/>
              <a:t> for voltmeter verification of voltage absence in accordance with </a:t>
            </a:r>
            <a:r>
              <a:rPr lang="en-US" b="1"/>
              <a:t>NFPA 70E 120.6(4)</a:t>
            </a:r>
            <a:r>
              <a:rPr lang="en-US"/>
              <a:t> and </a:t>
            </a:r>
            <a:r>
              <a:rPr lang="en-US" b="1"/>
              <a:t>120.6(7)</a:t>
            </a:r>
            <a:r>
              <a:rPr lang="en-US"/>
              <a:t>. The LED indicators shall illuminate when hazardous voltage is present until stored electrical energy is fully released, and the test points shall allow safe phase-to-phase and phase-to-ground voltage testing using a standard portable voltmeter.</a:t>
            </a:r>
          </a:p>
          <a:p>
            <a:r>
              <a:rPr lang="en-US"/>
              <a:t>The voltage indication device shall be rated for systems up to </a:t>
            </a:r>
            <a:r>
              <a:rPr lang="en-US" b="1"/>
              <a:t>1000 VAC/VDC</a:t>
            </a:r>
            <a:r>
              <a:rPr lang="en-US"/>
              <a:t>, </a:t>
            </a:r>
            <a:r>
              <a:rPr lang="en-US" b="1"/>
              <a:t>CAT III (1000 V)</a:t>
            </a:r>
            <a:r>
              <a:rPr lang="en-US"/>
              <a:t> and </a:t>
            </a:r>
            <a:r>
              <a:rPr lang="en-US" b="1"/>
              <a:t>CAT IV (600 V)</a:t>
            </a:r>
            <a:r>
              <a:rPr lang="en-US"/>
              <a:t>, and designed to maintain the original </a:t>
            </a:r>
            <a:r>
              <a:rPr lang="en-US" b="1"/>
              <a:t>NEMA 4/4X/12/13</a:t>
            </a:r>
            <a:r>
              <a:rPr lang="en-US"/>
              <a:t> or </a:t>
            </a:r>
            <a:r>
              <a:rPr lang="en-US" b="1"/>
              <a:t>IP66/IP69</a:t>
            </a:r>
            <a:r>
              <a:rPr lang="en-US"/>
              <a:t> environmental rating of the enclosure. The device shall include </a:t>
            </a:r>
            <a:r>
              <a:rPr lang="en-US" b="1"/>
              <a:t>two to four potted lead wires</a:t>
            </a:r>
            <a:r>
              <a:rPr lang="en-US"/>
              <a:t>, depending on the model, and be constructed of </a:t>
            </a:r>
            <a:r>
              <a:rPr lang="en-US" b="1"/>
              <a:t>flame-rated, industrial-grade polymer materials</a:t>
            </a:r>
            <a:r>
              <a:rPr lang="en-US"/>
              <a:t> to withstand vibration, moisture, and harsh environments.</a:t>
            </a:r>
          </a:p>
          <a:p>
            <a:r>
              <a:rPr lang="en-US"/>
              <a:t>All components shall be </a:t>
            </a:r>
            <a:r>
              <a:rPr lang="en-US" b="1"/>
              <a:t>UL Listed, </a:t>
            </a:r>
            <a:r>
              <a:rPr lang="en-US" b="1" err="1"/>
              <a:t>cUL</a:t>
            </a:r>
            <a:r>
              <a:rPr lang="en-US" b="1"/>
              <a:t> Recognized, CE Compliant, CSA Certified, and RoHS Conformant</a:t>
            </a:r>
            <a:r>
              <a:rPr lang="en-US"/>
              <a:t>. The device shall comply with </a:t>
            </a:r>
            <a:r>
              <a:rPr lang="en-US" b="1"/>
              <a:t>UL/IEC 61010</a:t>
            </a:r>
            <a:r>
              <a:rPr lang="en-US"/>
              <a:t>, </a:t>
            </a:r>
            <a:r>
              <a:rPr lang="en-US" b="1"/>
              <a:t>CSA C22.2 No. 94.2/UL 50E</a:t>
            </a:r>
            <a:r>
              <a:rPr lang="en-US"/>
              <a:t>, and </a:t>
            </a:r>
            <a:r>
              <a:rPr lang="en-US" b="1"/>
              <a:t>NFPA 70E “Process for Establishing and Verifying an Electrically Safe Work Condition.”</a:t>
            </a:r>
            <a:endParaRPr lang="en-US"/>
          </a:p>
          <a:p>
            <a:r>
              <a:rPr lang="en-US"/>
              <a:t>The </a:t>
            </a:r>
            <a:r>
              <a:rPr lang="en-US" err="1"/>
              <a:t>ChekVolt</a:t>
            </a:r>
            <a:r>
              <a:rPr lang="en-US"/>
              <a:t>® shall enhance productivity and safety by enabling </a:t>
            </a:r>
            <a:r>
              <a:rPr lang="en-US" b="1"/>
              <a:t>absence-of-voltage testing without enclosure access</a:t>
            </a:r>
            <a:r>
              <a:rPr lang="en-US"/>
              <a:t>, reducing average LOTO procedure time by </a:t>
            </a:r>
            <a:r>
              <a:rPr lang="en-US" b="1"/>
              <a:t>35 to 45 minutes</a:t>
            </a:r>
            <a:r>
              <a:rPr lang="en-US"/>
              <a:t>, and providing a permanent, reliable indication of electrical energy presence.</a:t>
            </a:r>
          </a:p>
          <a:p>
            <a:pPr marL="0" indent="0">
              <a:buNone/>
            </a:pPr>
            <a:r>
              <a:rPr lang="en-US" sz="4300" b="1" u="sng"/>
              <a:t>Applications</a:t>
            </a:r>
          </a:p>
          <a:p>
            <a:r>
              <a:rPr lang="en-US" b="1"/>
              <a:t>Low Voltage Switchgear</a:t>
            </a:r>
            <a:br>
              <a:rPr lang="en-US"/>
            </a:br>
            <a:r>
              <a:rPr lang="en-US"/>
              <a:t>ChekVolt® shall be installed on the line and load side of main and feeder circuit breakers, as well as transformer terminations, to confirm voltage presence prior to service.</a:t>
            </a:r>
          </a:p>
          <a:p>
            <a:r>
              <a:rPr lang="en-US" b="1"/>
              <a:t>Low Voltage MCCs</a:t>
            </a:r>
            <a:br>
              <a:rPr lang="en-US"/>
            </a:br>
            <a:r>
              <a:rPr lang="en-US"/>
              <a:t>ChekVolt® shall be mounted on motor starter line and load terminals, vertical and horizontal bus connections, and incoming feeder lugs for voltage presence verification.</a:t>
            </a:r>
          </a:p>
          <a:p>
            <a:r>
              <a:rPr lang="en-US" b="1"/>
              <a:t>Power Distribution Units (PDUs)</a:t>
            </a:r>
            <a:br>
              <a:rPr lang="en-US"/>
            </a:br>
            <a:r>
              <a:rPr lang="en-US"/>
              <a:t>ChekVolt® shall be applied at transformer primary and secondary terminations, main and branch breaker lugs, and key distribution bus splices.</a:t>
            </a:r>
          </a:p>
          <a:p>
            <a:r>
              <a:rPr lang="en-US" b="1"/>
              <a:t>Remote Power Panels (RPPs)</a:t>
            </a:r>
            <a:br>
              <a:rPr lang="en-US"/>
            </a:br>
            <a:r>
              <a:rPr lang="en-US"/>
              <a:t>ChekVolt® shall be installed at main input terminals, bus links, and outgoing branch circuits to confirm safe isolation prior to maintenance.</a:t>
            </a:r>
          </a:p>
          <a:p>
            <a:r>
              <a:rPr lang="en-US" b="1"/>
              <a:t>UPS Systems</a:t>
            </a:r>
            <a:br>
              <a:rPr lang="en-US"/>
            </a:br>
            <a:r>
              <a:rPr lang="en-US"/>
              <a:t>ChekVolt® shall be installed on AC input, bypass input/output, inverter output, and maintenance bypass circuits to verify voltage presence and absence during transfer or LOTO procedures.</a:t>
            </a:r>
          </a:p>
          <a:p>
            <a:r>
              <a:rPr lang="en-US" b="1"/>
              <a:t>Busway Systems</a:t>
            </a:r>
            <a:br>
              <a:rPr lang="en-US"/>
            </a:br>
            <a:r>
              <a:rPr lang="en-US"/>
              <a:t>ChekVolt® shall be applied at joint packs, plug-in units, tap-off boxes, fused disconnects, elbows, tees, offsets, and end-feed terminations to confirm energized or de-energized conditions prior to maintenance or reconnection.</a:t>
            </a:r>
          </a:p>
          <a:p>
            <a:pPr marL="0" indent="0">
              <a:buNone/>
            </a:pPr>
            <a:r>
              <a:rPr lang="en-US" sz="4300" b="1" u="sng"/>
              <a:t>Suggested Model: </a:t>
            </a:r>
            <a:r>
              <a:rPr lang="en-US" sz="4300" b="1"/>
              <a:t>ChekVolt® (P/N: R-3MT-VI-KIT-U1352, R-3MT-VI-AC3-KIT-U1352, R-3MT-VI-DC2-KIT-U1352, R-3MT-VI-DC3-KIT-U1352)</a:t>
            </a:r>
          </a:p>
        </p:txBody>
      </p:sp>
    </p:spTree>
    <p:extLst>
      <p:ext uri="{BB962C8B-B14F-4D97-AF65-F5344CB8AC3E}">
        <p14:creationId xmlns:p14="http://schemas.microsoft.com/office/powerpoint/2010/main" val="131217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C28E0B-4AAD-3386-857A-A6D6F3E146A0}"/>
              </a:ext>
            </a:extLst>
          </p:cNvPr>
          <p:cNvSpPr>
            <a:spLocks noGrp="1"/>
          </p:cNvSpPr>
          <p:nvPr>
            <p:ph type="title"/>
          </p:nvPr>
        </p:nvSpPr>
        <p:spPr>
          <a:xfrm>
            <a:off x="798658" y="481125"/>
            <a:ext cx="10515600" cy="1009651"/>
          </a:xfrm>
        </p:spPr>
        <p:txBody>
          <a:bodyPr/>
          <a:lstStyle/>
          <a:p>
            <a:r>
              <a:rPr lang="en-US"/>
              <a:t>Control Panel Safety and Reliability Solutions</a:t>
            </a:r>
          </a:p>
        </p:txBody>
      </p:sp>
      <p:sp>
        <p:nvSpPr>
          <p:cNvPr id="5" name="Content Placeholder 4">
            <a:extLst>
              <a:ext uri="{FF2B5EF4-FFF2-40B4-BE49-F238E27FC236}">
                <a16:creationId xmlns:a16="http://schemas.microsoft.com/office/drawing/2014/main" id="{2E5C5B91-A95C-C572-65B9-4E7C2006D422}"/>
              </a:ext>
            </a:extLst>
          </p:cNvPr>
          <p:cNvSpPr>
            <a:spLocks noGrp="1"/>
          </p:cNvSpPr>
          <p:nvPr>
            <p:ph idx="1"/>
          </p:nvPr>
        </p:nvSpPr>
        <p:spPr>
          <a:xfrm>
            <a:off x="877742" y="1317210"/>
            <a:ext cx="10515600" cy="5015857"/>
          </a:xfrm>
        </p:spPr>
        <p:txBody>
          <a:bodyPr>
            <a:normAutofit fontScale="47500" lnSpcReduction="20000"/>
          </a:bodyPr>
          <a:lstStyle/>
          <a:p>
            <a:pPr marL="0" indent="0">
              <a:buNone/>
            </a:pPr>
            <a:r>
              <a:rPr lang="en-US" sz="2900" b="1" u="sng"/>
              <a:t>GracePort® Applications</a:t>
            </a:r>
          </a:p>
          <a:p>
            <a:r>
              <a:rPr lang="en-US"/>
              <a:t>Control enclosures containing components requiring programming and or monitored by software/handled devices (I.E., Controllers, PLCs, VFDs, Servo Controllers, etc.) shall provide a programming interface port on either side of the control enclosure. Interface port shall provide: </a:t>
            </a:r>
          </a:p>
          <a:p>
            <a:pPr lvl="1"/>
            <a:r>
              <a:rPr lang="en-US"/>
              <a:t>A means of connecting to each type of component within the control enclosure without requiring opening and switching internal cables (I.E. internal network.) </a:t>
            </a:r>
          </a:p>
          <a:p>
            <a:pPr lvl="1"/>
            <a:r>
              <a:rPr lang="en-US"/>
              <a:t>Shall retain the integrity of the control enclosure to which it is mounted and be </a:t>
            </a:r>
            <a:r>
              <a:rPr lang="en-US" err="1"/>
              <a:t>padlockable</a:t>
            </a:r>
            <a:r>
              <a:rPr lang="en-US"/>
              <a:t>.</a:t>
            </a:r>
          </a:p>
          <a:p>
            <a:pPr lvl="1"/>
            <a:r>
              <a:rPr lang="en-US"/>
              <a:t>A receptacle powered by an isolated internal power source protected by a ground fault interrupter with a 3-amp reset. </a:t>
            </a:r>
          </a:p>
          <a:p>
            <a:pPr lvl="1"/>
            <a:r>
              <a:rPr lang="en-US"/>
              <a:t>Receptacle labeled “For Laptop Computers ONLY”. </a:t>
            </a:r>
          </a:p>
          <a:p>
            <a:pPr lvl="1"/>
            <a:r>
              <a:rPr lang="en-US"/>
              <a:t>USB type B female port connected to PLC USB B port (only for Allen-Bradley PLCs). This port can be part of an interface port or could be standalone, installed in a knockout hole. </a:t>
            </a:r>
          </a:p>
          <a:p>
            <a:r>
              <a:rPr lang="en-US"/>
              <a:t>The preferred programing interface port is Grace Technologies P-Q51R2-M9RF3-U1352  </a:t>
            </a:r>
          </a:p>
          <a:p>
            <a:pPr marL="0" indent="0">
              <a:buNone/>
            </a:pPr>
            <a:r>
              <a:rPr lang="en-US" sz="2900" b="1" u="sng"/>
              <a:t>ChekVolt Applications</a:t>
            </a:r>
          </a:p>
          <a:p>
            <a:r>
              <a:rPr lang="en-US"/>
              <a:t>Control enclosures containing power or control circuits above 50 VAC shall provide a combination </a:t>
            </a:r>
            <a:r>
              <a:rPr lang="en-US" b="1"/>
              <a:t>voltage presence indicator and impedance-protected test point device</a:t>
            </a:r>
            <a:r>
              <a:rPr lang="en-US"/>
              <a:t> mounted through the enclosure wall.</a:t>
            </a:r>
            <a:br>
              <a:rPr lang="en-US"/>
            </a:br>
            <a:r>
              <a:rPr lang="en-US"/>
              <a:t>The device shall:</a:t>
            </a:r>
          </a:p>
          <a:p>
            <a:pPr lvl="1"/>
            <a:r>
              <a:rPr lang="en-US"/>
              <a:t>Provide </a:t>
            </a:r>
            <a:r>
              <a:rPr lang="en-US" b="1"/>
              <a:t>LED voltage indication</a:t>
            </a:r>
            <a:r>
              <a:rPr lang="en-US"/>
              <a:t> of hazardous voltage presence on incoming and/or internal power circuits.</a:t>
            </a:r>
          </a:p>
          <a:p>
            <a:pPr lvl="1"/>
            <a:r>
              <a:rPr lang="en-US"/>
              <a:t>Include </a:t>
            </a:r>
            <a:r>
              <a:rPr lang="en-US" b="1"/>
              <a:t>high-impedance protected test points</a:t>
            </a:r>
            <a:r>
              <a:rPr lang="en-US"/>
              <a:t> allowing a qualified person to safely verify the </a:t>
            </a:r>
            <a:r>
              <a:rPr lang="en-US" b="1"/>
              <a:t>absence of voltage</a:t>
            </a:r>
            <a:r>
              <a:rPr lang="en-US"/>
              <a:t> using a standard voltmeter without opening the enclosure, per </a:t>
            </a:r>
            <a:r>
              <a:rPr lang="en-US" b="1"/>
              <a:t>NFPA 70E Article 120.6(4)</a:t>
            </a:r>
            <a:r>
              <a:rPr lang="en-US"/>
              <a:t> and </a:t>
            </a:r>
            <a:r>
              <a:rPr lang="en-US" b="1"/>
              <a:t>120.6(7)</a:t>
            </a:r>
            <a:r>
              <a:rPr lang="en-US"/>
              <a:t>.</a:t>
            </a:r>
          </a:p>
          <a:p>
            <a:pPr lvl="1"/>
            <a:r>
              <a:rPr lang="en-US"/>
              <a:t>Be </a:t>
            </a:r>
            <a:r>
              <a:rPr lang="en-US" b="1"/>
              <a:t>self-powered</a:t>
            </a:r>
            <a:r>
              <a:rPr lang="en-US"/>
              <a:t> through direct connection to the monitored circuit, requiring </a:t>
            </a:r>
            <a:r>
              <a:rPr lang="en-US" b="1"/>
              <a:t>no batteries, external power, or calibration</a:t>
            </a:r>
            <a:r>
              <a:rPr lang="en-US"/>
              <a:t>.</a:t>
            </a:r>
          </a:p>
          <a:p>
            <a:pPr lvl="1"/>
            <a:r>
              <a:rPr lang="en-US"/>
              <a:t>Maintain the </a:t>
            </a:r>
            <a:r>
              <a:rPr lang="en-US" b="1"/>
              <a:t>original environmental and safety rating</a:t>
            </a:r>
            <a:r>
              <a:rPr lang="en-US"/>
              <a:t> of the enclosure to which it is mounted (minimum </a:t>
            </a:r>
            <a:r>
              <a:rPr lang="en-US" b="1"/>
              <a:t>NEMA 4/4X/12/13 / IP66/IP69</a:t>
            </a:r>
            <a:r>
              <a:rPr lang="en-US"/>
              <a:t>).</a:t>
            </a:r>
          </a:p>
          <a:p>
            <a:pPr lvl="1"/>
            <a:r>
              <a:rPr lang="en-US"/>
              <a:t>Be suitable for use up to </a:t>
            </a:r>
            <a:r>
              <a:rPr lang="en-US" b="1"/>
              <a:t>1000 VAC/VDC</a:t>
            </a:r>
            <a:r>
              <a:rPr lang="en-US"/>
              <a:t>, rated </a:t>
            </a:r>
            <a:r>
              <a:rPr lang="en-US" b="1"/>
              <a:t>CAT III (1000 V)</a:t>
            </a:r>
            <a:r>
              <a:rPr lang="en-US"/>
              <a:t> and </a:t>
            </a:r>
            <a:r>
              <a:rPr lang="en-US" b="1"/>
              <a:t>CAT IV (600 V)</a:t>
            </a:r>
            <a:r>
              <a:rPr lang="en-US"/>
              <a:t>.</a:t>
            </a:r>
          </a:p>
          <a:p>
            <a:pPr lvl="1"/>
            <a:r>
              <a:rPr lang="en-US"/>
              <a:t>Include </a:t>
            </a:r>
            <a:r>
              <a:rPr lang="en-US" b="1"/>
              <a:t>potted, color-coded leads</a:t>
            </a:r>
            <a:r>
              <a:rPr lang="en-US"/>
              <a:t> for connection to the line conductors (two to four leads depending on model).</a:t>
            </a:r>
          </a:p>
          <a:p>
            <a:pPr lvl="1"/>
            <a:r>
              <a:rPr lang="en-US"/>
              <a:t>Be constructed of </a:t>
            </a:r>
            <a:r>
              <a:rPr lang="en-US" b="1"/>
              <a:t>flame-rated, industrial-grade polymer materials</a:t>
            </a:r>
            <a:r>
              <a:rPr lang="en-US"/>
              <a:t> suitable for vibration and harsh environments.</a:t>
            </a:r>
          </a:p>
          <a:p>
            <a:pPr lvl="1"/>
            <a:r>
              <a:rPr lang="en-US"/>
              <a:t>Comply with </a:t>
            </a:r>
            <a:r>
              <a:rPr lang="en-US" b="1"/>
              <a:t>UL/IEC 61010</a:t>
            </a:r>
            <a:r>
              <a:rPr lang="en-US"/>
              <a:t>, </a:t>
            </a:r>
            <a:r>
              <a:rPr lang="en-US" b="1"/>
              <a:t>CSA C22.2 No. 94.2 / UL 50E</a:t>
            </a:r>
            <a:r>
              <a:rPr lang="en-US"/>
              <a:t>, </a:t>
            </a:r>
            <a:r>
              <a:rPr lang="en-US" b="1"/>
              <a:t>NFPA 70E</a:t>
            </a:r>
            <a:r>
              <a:rPr lang="en-US"/>
              <a:t>, </a:t>
            </a:r>
            <a:r>
              <a:rPr lang="en-US" b="1"/>
              <a:t>OSHA 1910.333(b)</a:t>
            </a:r>
            <a:r>
              <a:rPr lang="en-US"/>
              <a:t>, and </a:t>
            </a:r>
            <a:r>
              <a:rPr lang="en-US" b="1"/>
              <a:t>CSA Z462</a:t>
            </a:r>
            <a:r>
              <a:rPr lang="en-US"/>
              <a:t>.</a:t>
            </a:r>
          </a:p>
          <a:p>
            <a:pPr lvl="1"/>
            <a:r>
              <a:rPr lang="en-US"/>
              <a:t>Be </a:t>
            </a:r>
            <a:r>
              <a:rPr lang="en-US" b="1"/>
              <a:t>UL Listed, </a:t>
            </a:r>
            <a:r>
              <a:rPr lang="en-US" b="1" err="1"/>
              <a:t>cUL</a:t>
            </a:r>
            <a:r>
              <a:rPr lang="en-US" b="1"/>
              <a:t> Recognized, CE Compliant, CSA Certified, and RoHS Conformant</a:t>
            </a:r>
            <a:r>
              <a:rPr lang="en-US"/>
              <a:t>.</a:t>
            </a:r>
          </a:p>
          <a:p>
            <a:r>
              <a:rPr lang="en-US" b="1"/>
              <a:t>The preferred voltage indication device is ChekVolt®, models: R-3MT-VI-KIT-U1352, R-3MT-VI-AC3-KIT-U1352, R-3MT-VI-DC2-KIT-U1352, R-3MT-VI-DC3-KIT-U1352.</a:t>
            </a:r>
          </a:p>
        </p:txBody>
      </p:sp>
    </p:spTree>
    <p:extLst>
      <p:ext uri="{BB962C8B-B14F-4D97-AF65-F5344CB8AC3E}">
        <p14:creationId xmlns:p14="http://schemas.microsoft.com/office/powerpoint/2010/main" val="891005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051199E-731D-B328-728D-BA8A3F60C84D}"/>
              </a:ext>
            </a:extLst>
          </p:cNvPr>
          <p:cNvSpPr>
            <a:spLocks noGrp="1"/>
          </p:cNvSpPr>
          <p:nvPr>
            <p:ph type="ctrTitle"/>
          </p:nvPr>
        </p:nvSpPr>
        <p:spPr>
          <a:xfrm>
            <a:off x="7967312" y="2493844"/>
            <a:ext cx="2568759" cy="1679243"/>
          </a:xfrm>
        </p:spPr>
        <p:txBody>
          <a:bodyPr>
            <a:normAutofit fontScale="90000"/>
          </a:bodyPr>
          <a:lstStyle/>
          <a:p>
            <a:pPr>
              <a:lnSpc>
                <a:spcPct val="100000"/>
              </a:lnSpc>
            </a:pPr>
            <a:r>
              <a:rPr lang="en-US" sz="4000">
                <a:solidFill>
                  <a:schemeClr val="bg1"/>
                </a:solidFill>
                <a:latin typeface="Arial" panose="020B0604020202020204" pitchFamily="34" charset="0"/>
                <a:cs typeface="Arial" panose="020B0604020202020204" pitchFamily="34" charset="0"/>
              </a:rPr>
              <a:t>Permanent Electrical Safety Devices</a:t>
            </a:r>
          </a:p>
        </p:txBody>
      </p:sp>
    </p:spTree>
    <p:extLst>
      <p:ext uri="{BB962C8B-B14F-4D97-AF65-F5344CB8AC3E}">
        <p14:creationId xmlns:p14="http://schemas.microsoft.com/office/powerpoint/2010/main" val="2497628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p:txBody>
          <a:bodyPr>
            <a:normAutofit/>
          </a:bodyPr>
          <a:lstStyle/>
          <a:p>
            <a:r>
              <a:rPr lang="en-US">
                <a:latin typeface="Arial Black" panose="020B0A04020102020204" pitchFamily="34" charset="0"/>
                <a:cs typeface="Arial" panose="020B0604020202020204" pitchFamily="34" charset="0"/>
              </a:rPr>
              <a:t>Did you know….</a:t>
            </a:r>
          </a:p>
        </p:txBody>
      </p:sp>
      <p:sp>
        <p:nvSpPr>
          <p:cNvPr id="11" name="TextBox 10">
            <a:extLst>
              <a:ext uri="{FF2B5EF4-FFF2-40B4-BE49-F238E27FC236}">
                <a16:creationId xmlns:a16="http://schemas.microsoft.com/office/drawing/2014/main" id="{A4176804-AF86-F5F5-2762-F56339D5CA6A}"/>
              </a:ext>
            </a:extLst>
          </p:cNvPr>
          <p:cNvSpPr txBox="1"/>
          <p:nvPr/>
        </p:nvSpPr>
        <p:spPr>
          <a:xfrm>
            <a:off x="6892122" y="5417409"/>
            <a:ext cx="5436358" cy="461665"/>
          </a:xfrm>
          <a:prstGeom prst="rect">
            <a:avLst/>
          </a:prstGeom>
          <a:noFill/>
        </p:spPr>
        <p:txBody>
          <a:bodyPr wrap="square" rtlCol="0">
            <a:spAutoFit/>
          </a:bodyPr>
          <a:lstStyle/>
          <a:p>
            <a:pPr algn="ctr"/>
            <a:r>
              <a:rPr lang="en-US" sz="2400" b="1">
                <a:solidFill>
                  <a:schemeClr val="bg1"/>
                </a:solidFill>
              </a:rPr>
              <a:t>PPE</a:t>
            </a:r>
          </a:p>
        </p:txBody>
      </p:sp>
      <p:sp>
        <p:nvSpPr>
          <p:cNvPr id="29" name="TextBox 28">
            <a:extLst>
              <a:ext uri="{FF2B5EF4-FFF2-40B4-BE49-F238E27FC236}">
                <a16:creationId xmlns:a16="http://schemas.microsoft.com/office/drawing/2014/main" id="{0495BD49-1E96-01EF-B942-0A98D8795FFF}"/>
              </a:ext>
            </a:extLst>
          </p:cNvPr>
          <p:cNvSpPr txBox="1"/>
          <p:nvPr/>
        </p:nvSpPr>
        <p:spPr>
          <a:xfrm>
            <a:off x="-1" y="5484447"/>
            <a:ext cx="12192001" cy="697627"/>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000000"/>
                </a:solidFill>
                <a:latin typeface="Arial Black" panose="020B0A04020102020204" pitchFamily="34" charset="0"/>
              </a:rPr>
              <a:t>cost </a:t>
            </a:r>
            <a:r>
              <a:rPr lang="en-US" sz="3200" b="0" i="0" u="none" strike="noStrike" baseline="30000">
                <a:solidFill>
                  <a:srgbClr val="000000"/>
                </a:solidFill>
                <a:latin typeface="Arial" panose="020B0604020202020204" pitchFamily="34" charset="0"/>
              </a:rPr>
              <a:t>of these </a:t>
            </a:r>
            <a:r>
              <a:rPr lang="en-US" sz="3200" b="0" i="0" u="none" strike="noStrike" baseline="30000">
                <a:solidFill>
                  <a:srgbClr val="000000"/>
                </a:solidFill>
                <a:latin typeface="Arial Black" panose="020B0A04020102020204" pitchFamily="34" charset="0"/>
              </a:rPr>
              <a:t>preventable incidents</a:t>
            </a:r>
            <a:r>
              <a:rPr lang="en-US" sz="3200" b="0" i="0" u="none" strike="noStrike" baseline="30000">
                <a:solidFill>
                  <a:srgbClr val="000000"/>
                </a:solidFill>
                <a:latin typeface="Arial" panose="020B0604020202020204" pitchFamily="34" charset="0"/>
              </a:rPr>
              <a:t> can cost</a:t>
            </a:r>
            <a:r>
              <a:rPr lang="en-US" sz="3200" b="0" i="0" u="none" strike="noStrike" baseline="30000">
                <a:solidFill>
                  <a:srgbClr val="000000"/>
                </a:solidFill>
                <a:latin typeface="Arial Black" panose="020B0A04020102020204" pitchFamily="34" charset="0"/>
              </a:rPr>
              <a:t> $50,000 - $10 Million+ </a:t>
            </a:r>
          </a:p>
          <a:p>
            <a:endParaRPr lang="en-US"/>
          </a:p>
        </p:txBody>
      </p:sp>
      <p:sp>
        <p:nvSpPr>
          <p:cNvPr id="3" name="TextBox 2">
            <a:extLst>
              <a:ext uri="{FF2B5EF4-FFF2-40B4-BE49-F238E27FC236}">
                <a16:creationId xmlns:a16="http://schemas.microsoft.com/office/drawing/2014/main" id="{015450AE-7E0D-A38D-0AC3-F865B0925B50}"/>
              </a:ext>
            </a:extLst>
          </p:cNvPr>
          <p:cNvSpPr txBox="1"/>
          <p:nvPr/>
        </p:nvSpPr>
        <p:spPr>
          <a:xfrm>
            <a:off x="753470" y="2392948"/>
            <a:ext cx="2465980" cy="2308324"/>
          </a:xfrm>
          <a:prstGeom prst="rect">
            <a:avLst/>
          </a:prstGeom>
          <a:noFill/>
        </p:spPr>
        <p:txBody>
          <a:bodyPr wrap="square" rtlCol="0">
            <a:spAutoFit/>
          </a:bodyPr>
          <a:lstStyle/>
          <a:p>
            <a:pPr algn="ctr"/>
            <a:r>
              <a:rPr lang="en-US" sz="4800">
                <a:solidFill>
                  <a:srgbClr val="ED7D31"/>
                </a:solidFill>
                <a:latin typeface="Arial Black" panose="020B0A04020102020204" pitchFamily="34" charset="0"/>
                <a:cs typeface="Arial" panose="020B0604020202020204" pitchFamily="34" charset="0"/>
              </a:rPr>
              <a:t>70%</a:t>
            </a:r>
          </a:p>
          <a:p>
            <a:pPr algn="ctr"/>
            <a:r>
              <a:rPr lang="en-US" sz="2400">
                <a:cs typeface="Arial" panose="020B0604020202020204" pitchFamily="34" charset="0"/>
              </a:rPr>
              <a:t>Of all workplace injuries happen during reactive maintenance</a:t>
            </a:r>
            <a:endParaRPr lang="en-US" sz="700">
              <a:cs typeface="Arial" panose="020B0604020202020204" pitchFamily="34" charset="0"/>
            </a:endParaRPr>
          </a:p>
        </p:txBody>
      </p:sp>
      <p:sp>
        <p:nvSpPr>
          <p:cNvPr id="9" name="TextBox 8">
            <a:extLst>
              <a:ext uri="{FF2B5EF4-FFF2-40B4-BE49-F238E27FC236}">
                <a16:creationId xmlns:a16="http://schemas.microsoft.com/office/drawing/2014/main" id="{5374B23F-363D-6C47-F7FE-9981198AFA04}"/>
              </a:ext>
            </a:extLst>
          </p:cNvPr>
          <p:cNvSpPr txBox="1"/>
          <p:nvPr/>
        </p:nvSpPr>
        <p:spPr>
          <a:xfrm>
            <a:off x="5105400" y="2392948"/>
            <a:ext cx="2933700" cy="2585323"/>
          </a:xfrm>
          <a:prstGeom prst="rect">
            <a:avLst/>
          </a:prstGeom>
          <a:noFill/>
        </p:spPr>
        <p:txBody>
          <a:bodyPr wrap="square" rtlCol="0">
            <a:spAutoFit/>
          </a:bodyPr>
          <a:lstStyle/>
          <a:p>
            <a:r>
              <a:rPr lang="en-US" sz="1800"/>
              <a:t>Due to direct contact with wiring, transformers or other electrical components</a:t>
            </a:r>
          </a:p>
          <a:p>
            <a:endParaRPr lang="en-US" sz="3600"/>
          </a:p>
          <a:p>
            <a:r>
              <a:rPr lang="en-US" sz="1800"/>
              <a:t>Occurred on 3-phase low voltage systems</a:t>
            </a:r>
          </a:p>
          <a:p>
            <a:endParaRPr lang="en-US" sz="1800"/>
          </a:p>
          <a:p>
            <a:endParaRPr lang="en-US"/>
          </a:p>
        </p:txBody>
      </p:sp>
      <p:sp>
        <p:nvSpPr>
          <p:cNvPr id="12" name="TextBox 11">
            <a:extLst>
              <a:ext uri="{FF2B5EF4-FFF2-40B4-BE49-F238E27FC236}">
                <a16:creationId xmlns:a16="http://schemas.microsoft.com/office/drawing/2014/main" id="{F6CC9D78-FD82-4FAF-88EE-0B71731AAABF}"/>
              </a:ext>
            </a:extLst>
          </p:cNvPr>
          <p:cNvSpPr txBox="1"/>
          <p:nvPr/>
        </p:nvSpPr>
        <p:spPr>
          <a:xfrm>
            <a:off x="8581030" y="4295191"/>
            <a:ext cx="3009900" cy="646331"/>
          </a:xfrm>
          <a:prstGeom prst="rect">
            <a:avLst/>
          </a:prstGeom>
          <a:noFill/>
        </p:spPr>
        <p:txBody>
          <a:bodyPr wrap="square" rtlCol="0">
            <a:spAutoFit/>
          </a:bodyPr>
          <a:lstStyle/>
          <a:p>
            <a:pPr algn="ctr">
              <a:spcBef>
                <a:spcPts val="0"/>
              </a:spcBef>
            </a:pPr>
            <a:r>
              <a:rPr lang="en-US" sz="1800"/>
              <a:t>Open Door Testing with Meter is a leading cause of Arc Flash</a:t>
            </a:r>
          </a:p>
        </p:txBody>
      </p:sp>
      <p:sp>
        <p:nvSpPr>
          <p:cNvPr id="13" name="TextBox 12">
            <a:extLst>
              <a:ext uri="{FF2B5EF4-FFF2-40B4-BE49-F238E27FC236}">
                <a16:creationId xmlns:a16="http://schemas.microsoft.com/office/drawing/2014/main" id="{A79403A5-6FCE-98E1-B42D-0907909A2012}"/>
              </a:ext>
            </a:extLst>
          </p:cNvPr>
          <p:cNvSpPr txBox="1"/>
          <p:nvPr/>
        </p:nvSpPr>
        <p:spPr>
          <a:xfrm>
            <a:off x="3857623" y="2484536"/>
            <a:ext cx="2158197" cy="707886"/>
          </a:xfrm>
          <a:prstGeom prst="rect">
            <a:avLst/>
          </a:prstGeom>
          <a:noFill/>
        </p:spPr>
        <p:txBody>
          <a:bodyPr wrap="square" rtlCol="0">
            <a:spAutoFit/>
          </a:bodyPr>
          <a:lstStyle/>
          <a:p>
            <a:r>
              <a:rPr lang="en-US" sz="4000">
                <a:solidFill>
                  <a:schemeClr val="accent2"/>
                </a:solidFill>
                <a:latin typeface="Arial Black" panose="020B0A04020102020204" pitchFamily="34" charset="0"/>
              </a:rPr>
              <a:t>35%</a:t>
            </a:r>
            <a:endParaRPr lang="en-US" sz="4000">
              <a:solidFill>
                <a:schemeClr val="accent2"/>
              </a:solidFill>
            </a:endParaRPr>
          </a:p>
        </p:txBody>
      </p:sp>
      <p:sp>
        <p:nvSpPr>
          <p:cNvPr id="14" name="TextBox 13">
            <a:extLst>
              <a:ext uri="{FF2B5EF4-FFF2-40B4-BE49-F238E27FC236}">
                <a16:creationId xmlns:a16="http://schemas.microsoft.com/office/drawing/2014/main" id="{E399BE6E-FBDD-0FB1-26D8-518382152163}"/>
              </a:ext>
            </a:extLst>
          </p:cNvPr>
          <p:cNvSpPr txBox="1"/>
          <p:nvPr/>
        </p:nvSpPr>
        <p:spPr>
          <a:xfrm>
            <a:off x="3857624" y="3746627"/>
            <a:ext cx="2158197" cy="707886"/>
          </a:xfrm>
          <a:prstGeom prst="rect">
            <a:avLst/>
          </a:prstGeom>
          <a:noFill/>
        </p:spPr>
        <p:txBody>
          <a:bodyPr wrap="square" rtlCol="0">
            <a:spAutoFit/>
          </a:bodyPr>
          <a:lstStyle/>
          <a:p>
            <a:r>
              <a:rPr lang="en-US" sz="4000">
                <a:solidFill>
                  <a:schemeClr val="accent2"/>
                </a:solidFill>
                <a:latin typeface="Arial Black" panose="020B0A04020102020204" pitchFamily="34" charset="0"/>
              </a:rPr>
              <a:t>60%</a:t>
            </a:r>
            <a:endParaRPr lang="en-US" sz="4000">
              <a:solidFill>
                <a:schemeClr val="accent2"/>
              </a:solidFill>
            </a:endParaRPr>
          </a:p>
        </p:txBody>
      </p:sp>
      <p:cxnSp>
        <p:nvCxnSpPr>
          <p:cNvPr id="16" name="Straight Connector 15">
            <a:extLst>
              <a:ext uri="{FF2B5EF4-FFF2-40B4-BE49-F238E27FC236}">
                <a16:creationId xmlns:a16="http://schemas.microsoft.com/office/drawing/2014/main" id="{4F111CBC-C44C-ED38-2D0B-C13E1207BB51}"/>
              </a:ext>
            </a:extLst>
          </p:cNvPr>
          <p:cNvCxnSpPr>
            <a:cxnSpLocks/>
          </p:cNvCxnSpPr>
          <p:nvPr/>
        </p:nvCxnSpPr>
        <p:spPr>
          <a:xfrm>
            <a:off x="3381375" y="1944857"/>
            <a:ext cx="0" cy="2959414"/>
          </a:xfrm>
          <a:prstGeom prst="line">
            <a:avLst/>
          </a:prstGeom>
        </p:spPr>
        <p:style>
          <a:lnRef idx="1">
            <a:schemeClr val="accent3"/>
          </a:lnRef>
          <a:fillRef idx="0">
            <a:schemeClr val="accent3"/>
          </a:fillRef>
          <a:effectRef idx="0">
            <a:schemeClr val="accent3"/>
          </a:effectRef>
          <a:fontRef idx="minor">
            <a:schemeClr val="tx1"/>
          </a:fontRef>
        </p:style>
      </p:cxnSp>
      <p:cxnSp>
        <p:nvCxnSpPr>
          <p:cNvPr id="17" name="Straight Connector 16">
            <a:extLst>
              <a:ext uri="{FF2B5EF4-FFF2-40B4-BE49-F238E27FC236}">
                <a16:creationId xmlns:a16="http://schemas.microsoft.com/office/drawing/2014/main" id="{E79D87F0-9A27-4633-E7F0-F308FE273460}"/>
              </a:ext>
            </a:extLst>
          </p:cNvPr>
          <p:cNvCxnSpPr>
            <a:cxnSpLocks/>
          </p:cNvCxnSpPr>
          <p:nvPr/>
        </p:nvCxnSpPr>
        <p:spPr>
          <a:xfrm>
            <a:off x="8420100" y="2012665"/>
            <a:ext cx="0" cy="2891606"/>
          </a:xfrm>
          <a:prstGeom prst="line">
            <a:avLst/>
          </a:prstGeom>
        </p:spPr>
        <p:style>
          <a:lnRef idx="1">
            <a:schemeClr val="accent3"/>
          </a:lnRef>
          <a:fillRef idx="0">
            <a:schemeClr val="accent3"/>
          </a:fillRef>
          <a:effectRef idx="0">
            <a:schemeClr val="accent3"/>
          </a:effectRef>
          <a:fontRef idx="minor">
            <a:schemeClr val="tx1"/>
          </a:fontRef>
        </p:style>
      </p:cxnSp>
      <p:pic>
        <p:nvPicPr>
          <p:cNvPr id="21" name="Picture 20">
            <a:extLst>
              <a:ext uri="{FF2B5EF4-FFF2-40B4-BE49-F238E27FC236}">
                <a16:creationId xmlns:a16="http://schemas.microsoft.com/office/drawing/2014/main" id="{CED2BF8C-CA87-392C-93BB-53BCA9C3B3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62031" y="2062789"/>
            <a:ext cx="2219324" cy="2219324"/>
          </a:xfrm>
          <a:prstGeom prst="rect">
            <a:avLst/>
          </a:prstGeom>
        </p:spPr>
      </p:pic>
    </p:spTree>
    <p:extLst>
      <p:ext uri="{BB962C8B-B14F-4D97-AF65-F5344CB8AC3E}">
        <p14:creationId xmlns:p14="http://schemas.microsoft.com/office/powerpoint/2010/main" val="1647863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orange, design&#10;&#10;Description automatically generated">
            <a:extLst>
              <a:ext uri="{FF2B5EF4-FFF2-40B4-BE49-F238E27FC236}">
                <a16:creationId xmlns:a16="http://schemas.microsoft.com/office/drawing/2014/main" id="{0FFAABC1-5E59-73DC-D264-A90D5B0D73E5}"/>
              </a:ext>
            </a:extLst>
          </p:cNvPr>
          <p:cNvPicPr>
            <a:picLocks noChangeAspect="1"/>
          </p:cNvPicPr>
          <p:nvPr/>
        </p:nvPicPr>
        <p:blipFill rotWithShape="1">
          <a:blip r:embed="rId4">
            <a:extLst>
              <a:ext uri="{28A0092B-C50C-407E-A947-70E740481C1C}">
                <a14:useLocalDpi xmlns:a14="http://schemas.microsoft.com/office/drawing/2010/main" val="0"/>
              </a:ext>
            </a:extLst>
          </a:blip>
          <a:srcRect t="5314" r="15055" b="2630"/>
          <a:stretch/>
        </p:blipFill>
        <p:spPr>
          <a:xfrm>
            <a:off x="6420597" y="619432"/>
            <a:ext cx="5793180" cy="5706857"/>
          </a:xfrm>
          <a:prstGeom prst="rect">
            <a:avLst/>
          </a:prstGeom>
        </p:spPr>
      </p:pic>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649878" y="691996"/>
            <a:ext cx="10515600" cy="1009651"/>
          </a:xfrm>
        </p:spPr>
        <p:txBody>
          <a:bodyPr>
            <a:normAutofit/>
          </a:bodyPr>
          <a:lstStyle/>
          <a:p>
            <a:r>
              <a:rPr lang="en-US" sz="4000">
                <a:latin typeface="Arial Black" panose="020B0A04020102020204" pitchFamily="34" charset="0"/>
              </a:rPr>
              <a:t>Advantages</a:t>
            </a:r>
            <a:r>
              <a:rPr lang="en-US" sz="4000"/>
              <a:t> of </a:t>
            </a:r>
            <a:r>
              <a:rPr lang="en-US" sz="4000">
                <a:latin typeface="Arial Black" panose="020B0A04020102020204" pitchFamily="34" charset="0"/>
              </a:rPr>
              <a:t>PESDs</a:t>
            </a:r>
            <a:r>
              <a:rPr lang="en-US" sz="4000"/>
              <a:t>®</a:t>
            </a:r>
            <a:endParaRPr lang="en-US" sz="4000">
              <a:latin typeface="Arial Black" panose="020B0A04020102020204" pitchFamily="34" charset="0"/>
            </a:endParaRPr>
          </a:p>
        </p:txBody>
      </p:sp>
      <p:sp>
        <p:nvSpPr>
          <p:cNvPr id="3" name="Content Placeholder 2">
            <a:extLst>
              <a:ext uri="{FF2B5EF4-FFF2-40B4-BE49-F238E27FC236}">
                <a16:creationId xmlns:a16="http://schemas.microsoft.com/office/drawing/2014/main" id="{BE42A891-3A97-CA65-FC46-80D6E180D6C3}"/>
              </a:ext>
            </a:extLst>
          </p:cNvPr>
          <p:cNvSpPr>
            <a:spLocks noGrp="1"/>
          </p:cNvSpPr>
          <p:nvPr>
            <p:ph idx="1"/>
          </p:nvPr>
        </p:nvSpPr>
        <p:spPr>
          <a:xfrm>
            <a:off x="705801" y="1854059"/>
            <a:ext cx="4907299" cy="4211686"/>
          </a:xfrm>
        </p:spPr>
        <p:txBody>
          <a:bodyPr vert="horz" lIns="91440" tIns="45720" rIns="91440" bIns="45720" rtlCol="0" anchor="t">
            <a:normAutofit/>
          </a:bodyPr>
          <a:lstStyle/>
          <a:p>
            <a:r>
              <a:rPr lang="en-US" sz="1800">
                <a:effectLst/>
                <a:latin typeface="Arial"/>
                <a:cs typeface="Arial"/>
              </a:rPr>
              <a:t>For electrical and mechanical LOTO,</a:t>
            </a:r>
            <a:r>
              <a:rPr lang="en-US" sz="1800">
                <a:latin typeface="Arial"/>
                <a:cs typeface="Arial"/>
              </a:rPr>
              <a:t> cost effective, high impact risk reduction</a:t>
            </a:r>
          </a:p>
          <a:p>
            <a:endParaRPr lang="en-US" sz="18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1DAE6EF-726E-45C3-20F3-984264642DF8}"/>
              </a:ext>
            </a:extLst>
          </p:cNvPr>
          <p:cNvSpPr txBox="1"/>
          <p:nvPr/>
        </p:nvSpPr>
        <p:spPr>
          <a:xfrm>
            <a:off x="7311449" y="1015965"/>
            <a:ext cx="4880551" cy="461665"/>
          </a:xfrm>
          <a:prstGeom prst="rect">
            <a:avLst/>
          </a:prstGeom>
          <a:noFill/>
        </p:spPr>
        <p:txBody>
          <a:bodyPr wrap="square" rtlCol="0">
            <a:spAutoFit/>
          </a:bodyPr>
          <a:lstStyle/>
          <a:p>
            <a:pPr algn="ctr"/>
            <a:r>
              <a:rPr lang="en-US" sz="2400" b="1">
                <a:solidFill>
                  <a:schemeClr val="bg1"/>
                </a:solidFill>
              </a:rPr>
              <a:t>Elimination</a:t>
            </a:r>
          </a:p>
        </p:txBody>
      </p:sp>
      <p:sp>
        <p:nvSpPr>
          <p:cNvPr id="6" name="TextBox 5">
            <a:extLst>
              <a:ext uri="{FF2B5EF4-FFF2-40B4-BE49-F238E27FC236}">
                <a16:creationId xmlns:a16="http://schemas.microsoft.com/office/drawing/2014/main" id="{7DFB5165-4549-B98C-D264-60B48ECF4294}"/>
              </a:ext>
            </a:extLst>
          </p:cNvPr>
          <p:cNvSpPr txBox="1"/>
          <p:nvPr/>
        </p:nvSpPr>
        <p:spPr>
          <a:xfrm>
            <a:off x="7311449" y="1896406"/>
            <a:ext cx="4880551" cy="461665"/>
          </a:xfrm>
          <a:prstGeom prst="rect">
            <a:avLst/>
          </a:prstGeom>
          <a:noFill/>
        </p:spPr>
        <p:txBody>
          <a:bodyPr wrap="square" rtlCol="0">
            <a:spAutoFit/>
          </a:bodyPr>
          <a:lstStyle/>
          <a:p>
            <a:pPr algn="ctr"/>
            <a:r>
              <a:rPr lang="en-US" sz="2400" b="1">
                <a:solidFill>
                  <a:schemeClr val="bg1"/>
                </a:solidFill>
              </a:rPr>
              <a:t>Substitution</a:t>
            </a:r>
          </a:p>
        </p:txBody>
      </p:sp>
      <p:sp>
        <p:nvSpPr>
          <p:cNvPr id="7" name="TextBox 6">
            <a:extLst>
              <a:ext uri="{FF2B5EF4-FFF2-40B4-BE49-F238E27FC236}">
                <a16:creationId xmlns:a16="http://schemas.microsoft.com/office/drawing/2014/main" id="{362B17CA-8898-31FB-C54C-A645F7B944F1}"/>
              </a:ext>
            </a:extLst>
          </p:cNvPr>
          <p:cNvSpPr txBox="1"/>
          <p:nvPr/>
        </p:nvSpPr>
        <p:spPr>
          <a:xfrm>
            <a:off x="7311449" y="2740233"/>
            <a:ext cx="4880551" cy="461665"/>
          </a:xfrm>
          <a:prstGeom prst="rect">
            <a:avLst/>
          </a:prstGeom>
          <a:noFill/>
        </p:spPr>
        <p:txBody>
          <a:bodyPr wrap="square" rtlCol="0">
            <a:spAutoFit/>
          </a:bodyPr>
          <a:lstStyle/>
          <a:p>
            <a:pPr algn="ctr"/>
            <a:r>
              <a:rPr lang="en-US" sz="2400" b="1">
                <a:solidFill>
                  <a:schemeClr val="bg1"/>
                </a:solidFill>
              </a:rPr>
              <a:t>Engineering Controls</a:t>
            </a:r>
          </a:p>
        </p:txBody>
      </p:sp>
      <p:sp>
        <p:nvSpPr>
          <p:cNvPr id="8" name="TextBox 7">
            <a:extLst>
              <a:ext uri="{FF2B5EF4-FFF2-40B4-BE49-F238E27FC236}">
                <a16:creationId xmlns:a16="http://schemas.microsoft.com/office/drawing/2014/main" id="{F6BD3D93-FC2B-F3FD-159E-64E81E397A19}"/>
              </a:ext>
            </a:extLst>
          </p:cNvPr>
          <p:cNvSpPr txBox="1"/>
          <p:nvPr/>
        </p:nvSpPr>
        <p:spPr>
          <a:xfrm>
            <a:off x="7325096" y="4231304"/>
            <a:ext cx="4880551" cy="769441"/>
          </a:xfrm>
          <a:prstGeom prst="rect">
            <a:avLst/>
          </a:prstGeom>
          <a:noFill/>
        </p:spPr>
        <p:txBody>
          <a:bodyPr wrap="square" rtlCol="0">
            <a:spAutoFit/>
          </a:bodyPr>
          <a:lstStyle/>
          <a:p>
            <a:pPr algn="ctr"/>
            <a:r>
              <a:rPr lang="en-US" sz="2200" b="1">
                <a:solidFill>
                  <a:schemeClr val="bg1"/>
                </a:solidFill>
              </a:rPr>
              <a:t>Administrative </a:t>
            </a:r>
          </a:p>
          <a:p>
            <a:pPr algn="ctr"/>
            <a:r>
              <a:rPr lang="en-US" sz="2200" b="1">
                <a:solidFill>
                  <a:schemeClr val="bg1"/>
                </a:solidFill>
              </a:rPr>
              <a:t>Controls</a:t>
            </a:r>
          </a:p>
        </p:txBody>
      </p:sp>
      <p:sp>
        <p:nvSpPr>
          <p:cNvPr id="9" name="TextBox 8">
            <a:extLst>
              <a:ext uri="{FF2B5EF4-FFF2-40B4-BE49-F238E27FC236}">
                <a16:creationId xmlns:a16="http://schemas.microsoft.com/office/drawing/2014/main" id="{4B0C2DEC-44CA-1457-CDF8-F54018F8A8DE}"/>
              </a:ext>
            </a:extLst>
          </p:cNvPr>
          <p:cNvSpPr txBox="1"/>
          <p:nvPr/>
        </p:nvSpPr>
        <p:spPr>
          <a:xfrm>
            <a:off x="7311449" y="3521947"/>
            <a:ext cx="4880551" cy="461665"/>
          </a:xfrm>
          <a:prstGeom prst="rect">
            <a:avLst/>
          </a:prstGeom>
          <a:noFill/>
        </p:spPr>
        <p:txBody>
          <a:bodyPr wrap="square" rtlCol="0">
            <a:spAutoFit/>
          </a:bodyPr>
          <a:lstStyle/>
          <a:p>
            <a:pPr algn="ctr"/>
            <a:r>
              <a:rPr lang="en-US" sz="2400" b="1">
                <a:solidFill>
                  <a:schemeClr val="bg1"/>
                </a:solidFill>
              </a:rPr>
              <a:t>Awareness</a:t>
            </a:r>
          </a:p>
        </p:txBody>
      </p:sp>
      <p:sp>
        <p:nvSpPr>
          <p:cNvPr id="10" name="TextBox 9">
            <a:extLst>
              <a:ext uri="{FF2B5EF4-FFF2-40B4-BE49-F238E27FC236}">
                <a16:creationId xmlns:a16="http://schemas.microsoft.com/office/drawing/2014/main" id="{399F4A17-6E9C-2D7F-4F29-56BE7D248421}"/>
              </a:ext>
            </a:extLst>
          </p:cNvPr>
          <p:cNvSpPr txBox="1"/>
          <p:nvPr/>
        </p:nvSpPr>
        <p:spPr>
          <a:xfrm>
            <a:off x="7325097" y="5145694"/>
            <a:ext cx="4880551" cy="461665"/>
          </a:xfrm>
          <a:prstGeom prst="rect">
            <a:avLst/>
          </a:prstGeom>
          <a:noFill/>
        </p:spPr>
        <p:txBody>
          <a:bodyPr wrap="square" rtlCol="0">
            <a:spAutoFit/>
          </a:bodyPr>
          <a:lstStyle/>
          <a:p>
            <a:pPr algn="ctr"/>
            <a:r>
              <a:rPr lang="en-US" sz="2400" b="1">
                <a:solidFill>
                  <a:schemeClr val="bg1"/>
                </a:solidFill>
              </a:rPr>
              <a:t>PPE</a:t>
            </a:r>
          </a:p>
        </p:txBody>
      </p:sp>
      <p:sp>
        <p:nvSpPr>
          <p:cNvPr id="11" name="TextBox 10">
            <a:extLst>
              <a:ext uri="{FF2B5EF4-FFF2-40B4-BE49-F238E27FC236}">
                <a16:creationId xmlns:a16="http://schemas.microsoft.com/office/drawing/2014/main" id="{DD3B0564-952A-9DB8-371A-F9EAFE6317DA}"/>
              </a:ext>
            </a:extLst>
          </p:cNvPr>
          <p:cNvSpPr txBox="1"/>
          <p:nvPr/>
        </p:nvSpPr>
        <p:spPr>
          <a:xfrm>
            <a:off x="816283" y="3634851"/>
            <a:ext cx="4238826" cy="1097736"/>
          </a:xfrm>
          <a:prstGeom prst="rect">
            <a:avLst/>
          </a:prstGeom>
          <a:noFill/>
        </p:spPr>
        <p:txBody>
          <a:bodyPr wrap="square" lIns="0" tIns="0" rIns="0" bIns="0" rtlCol="0">
            <a:noAutofit/>
          </a:bodyPr>
          <a:lstStyle/>
          <a:p>
            <a:r>
              <a:rPr lang="en-US" sz="3200" b="0" i="0" u="none" strike="noStrike" baseline="30000" err="1">
                <a:latin typeface="Arial" panose="020B0604020202020204" pitchFamily="34" charset="0"/>
                <a:cs typeface="Arial" panose="020B0604020202020204" pitchFamily="34" charset="0"/>
              </a:rPr>
              <a:t>ChekVolt</a:t>
            </a:r>
            <a:r>
              <a:rPr lang="en-US" sz="3200" baseline="30000">
                <a:latin typeface="Arial" panose="020B0604020202020204" pitchFamily="34" charset="0"/>
                <a:cs typeface="Arial" panose="020B0604020202020204" pitchFamily="34" charset="0"/>
              </a:rPr>
              <a:t>, Safe-Test Point, and Voltage Test Station PESDs</a:t>
            </a:r>
          </a:p>
          <a:p>
            <a:r>
              <a:rPr lang="en-US" sz="3200" baseline="30000">
                <a:solidFill>
                  <a:schemeClr val="accent2"/>
                </a:solidFill>
                <a:latin typeface="Arial Black" panose="020B0A04020102020204" pitchFamily="34" charset="0"/>
              </a:rPr>
              <a:t>pay for themselves after 2-3 LOTO Procedures</a:t>
            </a:r>
            <a:endParaRPr lang="en-US" sz="3200" b="0" i="0" u="none" strike="noStrike" baseline="30000">
              <a:solidFill>
                <a:schemeClr val="accent2"/>
              </a:solidFill>
              <a:latin typeface="Arial" panose="020B0604020202020204" pitchFamily="34" charset="0"/>
            </a:endParaRPr>
          </a:p>
          <a:p>
            <a:endParaRPr lang="en-US" sz="2800"/>
          </a:p>
        </p:txBody>
      </p:sp>
      <p:sp>
        <p:nvSpPr>
          <p:cNvPr id="24" name="Connector: Elbow 23">
            <a:extLst>
              <a:ext uri="{FF2B5EF4-FFF2-40B4-BE49-F238E27FC236}">
                <a16:creationId xmlns:a16="http://schemas.microsoft.com/office/drawing/2014/main" id="{52214CC8-DF31-4747-839B-71228F4ADBC9}"/>
              </a:ext>
            </a:extLst>
          </p:cNvPr>
          <p:cNvSpPr/>
          <p:nvPr/>
        </p:nvSpPr>
        <p:spPr>
          <a:xfrm rot="10800000" flipV="1">
            <a:off x="6790868" y="1306687"/>
            <a:ext cx="624832" cy="765148"/>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2" name="Picture 11">
            <a:extLst>
              <a:ext uri="{FF2B5EF4-FFF2-40B4-BE49-F238E27FC236}">
                <a16:creationId xmlns:a16="http://schemas.microsoft.com/office/drawing/2014/main" id="{BCAC2D1A-8019-2659-9E0B-D8B87D24CEE9}"/>
              </a:ext>
            </a:extLst>
          </p:cNvPr>
          <p:cNvPicPr>
            <a:picLocks noChangeAspect="1"/>
          </p:cNvPicPr>
          <p:nvPr/>
        </p:nvPicPr>
        <p:blipFill>
          <a:blip r:embed="rId5">
            <a:extLst>
              <a:ext uri="{28A0092B-C50C-407E-A947-70E740481C1C}">
                <a14:useLocalDpi xmlns:a14="http://schemas.microsoft.com/office/drawing/2010/main" val="0"/>
              </a:ext>
            </a:extLst>
          </a:blip>
          <a:srcRect t="12412" b="12412"/>
          <a:stretch/>
        </p:blipFill>
        <p:spPr>
          <a:xfrm>
            <a:off x="5945134" y="1698680"/>
            <a:ext cx="1509632" cy="1702305"/>
          </a:xfrm>
          <a:prstGeom prst="rect">
            <a:avLst/>
          </a:prstGeom>
        </p:spPr>
      </p:pic>
      <p:pic>
        <p:nvPicPr>
          <p:cNvPr id="17" name="Picture 16">
            <a:extLst>
              <a:ext uri="{FF2B5EF4-FFF2-40B4-BE49-F238E27FC236}">
                <a16:creationId xmlns:a16="http://schemas.microsoft.com/office/drawing/2014/main" id="{6FC11404-914D-616B-CA57-2A3942446B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452176" y="3802450"/>
            <a:ext cx="652995" cy="1097737"/>
          </a:xfrm>
          <a:prstGeom prst="rect">
            <a:avLst/>
          </a:prstGeom>
        </p:spPr>
      </p:pic>
      <p:cxnSp>
        <p:nvCxnSpPr>
          <p:cNvPr id="20" name="Straight Connector 19">
            <a:extLst>
              <a:ext uri="{FF2B5EF4-FFF2-40B4-BE49-F238E27FC236}">
                <a16:creationId xmlns:a16="http://schemas.microsoft.com/office/drawing/2014/main" id="{D00BBC2F-0A3E-BCAB-7F64-04C3C7603432}"/>
              </a:ext>
            </a:extLst>
          </p:cNvPr>
          <p:cNvCxnSpPr>
            <a:cxnSpLocks/>
          </p:cNvCxnSpPr>
          <p:nvPr/>
        </p:nvCxnSpPr>
        <p:spPr>
          <a:xfrm flipH="1">
            <a:off x="7163916" y="3107540"/>
            <a:ext cx="1128152" cy="1616"/>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2A2EEAE9-5A15-CC76-92F1-12CF275DFC0F}"/>
              </a:ext>
            </a:extLst>
          </p:cNvPr>
          <p:cNvCxnSpPr>
            <a:cxnSpLocks/>
          </p:cNvCxnSpPr>
          <p:nvPr/>
        </p:nvCxnSpPr>
        <p:spPr>
          <a:xfrm>
            <a:off x="7163916" y="3107540"/>
            <a:ext cx="0" cy="991534"/>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E932AAE-3C52-B767-1115-6522327DE07F}"/>
              </a:ext>
            </a:extLst>
          </p:cNvPr>
          <p:cNvCxnSpPr>
            <a:cxnSpLocks/>
          </p:cNvCxnSpPr>
          <p:nvPr/>
        </p:nvCxnSpPr>
        <p:spPr>
          <a:xfrm flipH="1" flipV="1">
            <a:off x="7907236" y="4725014"/>
            <a:ext cx="1052402" cy="7573"/>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sp>
        <p:nvSpPr>
          <p:cNvPr id="46" name="Connector: Elbow 45">
            <a:extLst>
              <a:ext uri="{FF2B5EF4-FFF2-40B4-BE49-F238E27FC236}">
                <a16:creationId xmlns:a16="http://schemas.microsoft.com/office/drawing/2014/main" id="{BD190306-D108-43B1-AE08-F1E27EEEC82A}"/>
              </a:ext>
            </a:extLst>
          </p:cNvPr>
          <p:cNvSpPr/>
          <p:nvPr/>
        </p:nvSpPr>
        <p:spPr>
          <a:xfrm rot="10800000" flipV="1">
            <a:off x="7110718" y="2025617"/>
            <a:ext cx="624833" cy="75922"/>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6" name="Picture 15">
            <a:extLst>
              <a:ext uri="{FF2B5EF4-FFF2-40B4-BE49-F238E27FC236}">
                <a16:creationId xmlns:a16="http://schemas.microsoft.com/office/drawing/2014/main" id="{7720DC10-D6D6-3B2F-13BB-E3CCA96876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5350" y="4107307"/>
            <a:ext cx="883178" cy="882395"/>
          </a:xfrm>
          <a:prstGeom prst="flowChartConnector">
            <a:avLst/>
          </a:prstGeom>
        </p:spPr>
      </p:pic>
      <p:sp>
        <p:nvSpPr>
          <p:cNvPr id="4" name="TextBox 3">
            <a:extLst>
              <a:ext uri="{FF2B5EF4-FFF2-40B4-BE49-F238E27FC236}">
                <a16:creationId xmlns:a16="http://schemas.microsoft.com/office/drawing/2014/main" id="{7002314A-49EC-DCDA-3EA3-3075307E0D65}"/>
              </a:ext>
            </a:extLst>
          </p:cNvPr>
          <p:cNvSpPr txBox="1"/>
          <p:nvPr/>
        </p:nvSpPr>
        <p:spPr>
          <a:xfrm>
            <a:off x="7526854" y="4929720"/>
            <a:ext cx="51809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R-3D2</a:t>
            </a:r>
          </a:p>
        </p:txBody>
      </p:sp>
      <p:sp>
        <p:nvSpPr>
          <p:cNvPr id="13" name="TextBox 12">
            <a:extLst>
              <a:ext uri="{FF2B5EF4-FFF2-40B4-BE49-F238E27FC236}">
                <a16:creationId xmlns:a16="http://schemas.microsoft.com/office/drawing/2014/main" id="{982FB17C-9E9B-D496-9A5C-3BA88A341759}"/>
              </a:ext>
            </a:extLst>
          </p:cNvPr>
          <p:cNvSpPr txBox="1"/>
          <p:nvPr/>
        </p:nvSpPr>
        <p:spPr>
          <a:xfrm>
            <a:off x="6353452" y="3345290"/>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sp>
        <p:nvSpPr>
          <p:cNvPr id="15" name="TextBox 14">
            <a:extLst>
              <a:ext uri="{FF2B5EF4-FFF2-40B4-BE49-F238E27FC236}">
                <a16:creationId xmlns:a16="http://schemas.microsoft.com/office/drawing/2014/main" id="{369C3858-0993-C72B-E64F-C4F6DE787D49}"/>
              </a:ext>
            </a:extLst>
          </p:cNvPr>
          <p:cNvSpPr txBox="1"/>
          <p:nvPr/>
        </p:nvSpPr>
        <p:spPr>
          <a:xfrm>
            <a:off x="6065350" y="5227968"/>
            <a:ext cx="80021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R-3W-L-KIT</a:t>
            </a:r>
          </a:p>
        </p:txBody>
      </p:sp>
      <p:pic>
        <p:nvPicPr>
          <p:cNvPr id="29" name="Picture 28" descr="A yellow square with black text&#10;&#10;Description automatically generated">
            <a:extLst>
              <a:ext uri="{FF2B5EF4-FFF2-40B4-BE49-F238E27FC236}">
                <a16:creationId xmlns:a16="http://schemas.microsoft.com/office/drawing/2014/main" id="{811B7873-1BCA-12C9-36EF-B04D4DE8B277}"/>
              </a:ext>
            </a:extLst>
          </p:cNvPr>
          <p:cNvPicPr>
            <a:picLocks noChangeAspect="1"/>
          </p:cNvPicPr>
          <p:nvPr/>
        </p:nvPicPr>
        <p:blipFill rotWithShape="1">
          <a:blip r:embed="rId8">
            <a:extLst>
              <a:ext uri="{28A0092B-C50C-407E-A947-70E740481C1C}">
                <a14:useLocalDpi xmlns:a14="http://schemas.microsoft.com/office/drawing/2010/main" val="0"/>
              </a:ext>
            </a:extLst>
          </a:blip>
          <a:srcRect l="38975" t="36645" r="39087" b="36382"/>
          <a:stretch/>
        </p:blipFill>
        <p:spPr>
          <a:xfrm>
            <a:off x="5505344" y="3694712"/>
            <a:ext cx="1920230" cy="1527654"/>
          </a:xfrm>
          <a:prstGeom prst="rect">
            <a:avLst/>
          </a:prstGeom>
        </p:spPr>
      </p:pic>
    </p:spTree>
    <p:extLst>
      <p:ext uri="{BB962C8B-B14F-4D97-AF65-F5344CB8AC3E}">
        <p14:creationId xmlns:p14="http://schemas.microsoft.com/office/powerpoint/2010/main" val="207663344"/>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4" descr="Diagram&#10;&#10;Description automatically generated with medium confidence">
            <a:extLst>
              <a:ext uri="{FF2B5EF4-FFF2-40B4-BE49-F238E27FC236}">
                <a16:creationId xmlns:a16="http://schemas.microsoft.com/office/drawing/2014/main" id="{9D39B6FE-A6DF-0A70-6798-35200E1C46C1}"/>
              </a:ext>
            </a:extLst>
          </p:cNvPr>
          <p:cNvPicPr>
            <a:picLocks noChangeAspect="1"/>
          </p:cNvPicPr>
          <p:nvPr/>
        </p:nvPicPr>
        <p:blipFill rotWithShape="1">
          <a:blip r:embed="rId3">
            <a:extLst>
              <a:ext uri="{28A0092B-C50C-407E-A947-70E740481C1C}">
                <a14:useLocalDpi xmlns:a14="http://schemas.microsoft.com/office/drawing/2010/main" val="0"/>
              </a:ext>
            </a:extLst>
          </a:blip>
          <a:srcRect t="7969" r="41751" b="14288"/>
          <a:stretch/>
        </p:blipFill>
        <p:spPr>
          <a:xfrm>
            <a:off x="6503434" y="0"/>
            <a:ext cx="5688567" cy="6858000"/>
          </a:xfrm>
          <a:prstGeom prst="rect">
            <a:avLst/>
          </a:prstGeom>
          <a:noFill/>
          <a:ln>
            <a:noFill/>
          </a:ln>
        </p:spPr>
      </p:pic>
      <p:sp>
        <p:nvSpPr>
          <p:cNvPr id="3" name="Oval 2">
            <a:extLst>
              <a:ext uri="{FF2B5EF4-FFF2-40B4-BE49-F238E27FC236}">
                <a16:creationId xmlns:a16="http://schemas.microsoft.com/office/drawing/2014/main" id="{75D0E24D-4E66-160A-D1FA-0488F3E1AE38}"/>
              </a:ext>
            </a:extLst>
          </p:cNvPr>
          <p:cNvSpPr/>
          <p:nvPr/>
        </p:nvSpPr>
        <p:spPr>
          <a:xfrm>
            <a:off x="10688938" y="2292570"/>
            <a:ext cx="91065" cy="91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a:extLst>
              <a:ext uri="{FF2B5EF4-FFF2-40B4-BE49-F238E27FC236}">
                <a16:creationId xmlns:a16="http://schemas.microsoft.com/office/drawing/2014/main" id="{65E7F73F-4C7F-F969-29E9-8CD038D8C822}"/>
              </a:ext>
            </a:extLst>
          </p:cNvPr>
          <p:cNvPicPr>
            <a:picLocks noChangeAspect="1"/>
          </p:cNvPicPr>
          <p:nvPr/>
        </p:nvPicPr>
        <p:blipFill rotWithShape="1">
          <a:blip r:embed="rId4"/>
          <a:srcRect l="14603" r="2501" b="12544"/>
          <a:stretch/>
        </p:blipFill>
        <p:spPr>
          <a:xfrm>
            <a:off x="-11643" y="4380959"/>
            <a:ext cx="1878305" cy="2477043"/>
          </a:xfrm>
          <a:prstGeom prst="rect">
            <a:avLst/>
          </a:prstGeom>
        </p:spPr>
      </p:pic>
      <p:sp>
        <p:nvSpPr>
          <p:cNvPr id="6" name="TextBox 5">
            <a:extLst>
              <a:ext uri="{FF2B5EF4-FFF2-40B4-BE49-F238E27FC236}">
                <a16:creationId xmlns:a16="http://schemas.microsoft.com/office/drawing/2014/main" id="{7676A744-A4BE-A4C0-D4F7-FF3FED5D7955}"/>
              </a:ext>
            </a:extLst>
          </p:cNvPr>
          <p:cNvSpPr txBox="1"/>
          <p:nvPr/>
        </p:nvSpPr>
        <p:spPr>
          <a:xfrm>
            <a:off x="9300870" y="4230650"/>
            <a:ext cx="1913167" cy="769634"/>
          </a:xfrm>
          <a:prstGeom prst="rect">
            <a:avLst/>
          </a:prstGeom>
          <a:noFill/>
        </p:spPr>
        <p:txBody>
          <a:bodyPr wrap="square" rtlCol="0">
            <a:spAutoFit/>
          </a:bodyPr>
          <a:lstStyle/>
          <a:p>
            <a:pPr algn="ctr"/>
            <a:r>
              <a:rPr lang="en-US" sz="1467">
                <a:solidFill>
                  <a:srgbClr val="FF0000"/>
                </a:solidFill>
                <a:latin typeface="ArialMT"/>
              </a:rPr>
              <a:t>Sales presence in </a:t>
            </a:r>
          </a:p>
          <a:p>
            <a:pPr algn="ctr"/>
            <a:r>
              <a:rPr lang="en-US" sz="1467">
                <a:solidFill>
                  <a:srgbClr val="FF0000"/>
                </a:solidFill>
                <a:latin typeface="Arial Black" panose="020B0A04020102020204" pitchFamily="34" charset="0"/>
              </a:rPr>
              <a:t>60+ countries </a:t>
            </a:r>
            <a:r>
              <a:rPr lang="en-US" sz="1467">
                <a:solidFill>
                  <a:srgbClr val="FF0000"/>
                </a:solidFill>
                <a:latin typeface="ArialMT"/>
              </a:rPr>
              <a:t>around the world</a:t>
            </a:r>
            <a:endParaRPr lang="en-US" sz="1467">
              <a:solidFill>
                <a:srgbClr val="FF0000"/>
              </a:solidFill>
            </a:endParaRPr>
          </a:p>
        </p:txBody>
      </p:sp>
      <p:sp>
        <p:nvSpPr>
          <p:cNvPr id="8" name="Speech Bubble: Rectangle 7">
            <a:extLst>
              <a:ext uri="{FF2B5EF4-FFF2-40B4-BE49-F238E27FC236}">
                <a16:creationId xmlns:a16="http://schemas.microsoft.com/office/drawing/2014/main" id="{E8BF2AAF-6890-2EB4-C3CE-C698DA261BFD}"/>
              </a:ext>
            </a:extLst>
          </p:cNvPr>
          <p:cNvSpPr/>
          <p:nvPr/>
        </p:nvSpPr>
        <p:spPr>
          <a:xfrm flipH="1">
            <a:off x="9101286" y="1477235"/>
            <a:ext cx="2363741" cy="482907"/>
          </a:xfrm>
          <a:prstGeom prst="wedgeRectCallout">
            <a:avLst>
              <a:gd name="adj1" fmla="val -20833"/>
              <a:gd name="adj2" fmla="val 9841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D2B1BA0F-B264-E220-8EA7-1AB6CA6A5873}"/>
              </a:ext>
            </a:extLst>
          </p:cNvPr>
          <p:cNvSpPr txBox="1"/>
          <p:nvPr/>
        </p:nvSpPr>
        <p:spPr>
          <a:xfrm>
            <a:off x="7638518" y="1577038"/>
            <a:ext cx="5289276" cy="276999"/>
          </a:xfrm>
          <a:prstGeom prst="rect">
            <a:avLst/>
          </a:prstGeom>
          <a:noFill/>
        </p:spPr>
        <p:txBody>
          <a:bodyPr wrap="square" rtlCol="0">
            <a:spAutoFit/>
          </a:bodyPr>
          <a:lstStyle/>
          <a:p>
            <a:pPr algn="ctr"/>
            <a:r>
              <a:rPr lang="en-US" sz="1200" spc="400">
                <a:latin typeface="Arial" panose="020B0604020202020204" pitchFamily="34" charset="0"/>
                <a:cs typeface="Arial" panose="020B0604020202020204" pitchFamily="34" charset="0"/>
              </a:rPr>
              <a:t>DAVENPORT, IOWA</a:t>
            </a:r>
          </a:p>
        </p:txBody>
      </p:sp>
      <p:pic>
        <p:nvPicPr>
          <p:cNvPr id="12" name="Picture 11">
            <a:extLst>
              <a:ext uri="{FF2B5EF4-FFF2-40B4-BE49-F238E27FC236}">
                <a16:creationId xmlns:a16="http://schemas.microsoft.com/office/drawing/2014/main" id="{DF5CBAD8-ED97-3DE7-3C76-DF4245C575DD}"/>
              </a:ext>
            </a:extLst>
          </p:cNvPr>
          <p:cNvPicPr>
            <a:picLocks noChangeAspect="1"/>
          </p:cNvPicPr>
          <p:nvPr/>
        </p:nvPicPr>
        <p:blipFill>
          <a:blip r:embed="rId5"/>
          <a:stretch>
            <a:fillRect/>
          </a:stretch>
        </p:blipFill>
        <p:spPr>
          <a:xfrm>
            <a:off x="1861778" y="6140686"/>
            <a:ext cx="2968925" cy="657977"/>
          </a:xfrm>
          <a:prstGeom prst="rect">
            <a:avLst/>
          </a:prstGeom>
        </p:spPr>
      </p:pic>
      <p:pic>
        <p:nvPicPr>
          <p:cNvPr id="13" name="Picture 12" descr="A picture containing graphics, symbol, design&#10;&#10;Description automatically generated">
            <a:extLst>
              <a:ext uri="{FF2B5EF4-FFF2-40B4-BE49-F238E27FC236}">
                <a16:creationId xmlns:a16="http://schemas.microsoft.com/office/drawing/2014/main" id="{79E04A90-7DEE-6CC4-8256-6AF88C5FD7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8601" y="5859789"/>
            <a:ext cx="2132159" cy="854291"/>
          </a:xfrm>
          <a:prstGeom prst="rect">
            <a:avLst/>
          </a:prstGeom>
          <a:effectLst>
            <a:glow rad="228600">
              <a:schemeClr val="bg1">
                <a:alpha val="79000"/>
              </a:schemeClr>
            </a:glow>
          </a:effectLst>
        </p:spPr>
      </p:pic>
      <p:pic>
        <p:nvPicPr>
          <p:cNvPr id="14" name="Picture 13">
            <a:extLst>
              <a:ext uri="{FF2B5EF4-FFF2-40B4-BE49-F238E27FC236}">
                <a16:creationId xmlns:a16="http://schemas.microsoft.com/office/drawing/2014/main" id="{A8A09508-114A-3383-8C07-52B97A3F616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269521" y="5044277"/>
            <a:ext cx="1366367" cy="1707959"/>
          </a:xfrm>
          <a:prstGeom prst="rect">
            <a:avLst/>
          </a:prstGeom>
        </p:spPr>
      </p:pic>
      <p:pic>
        <p:nvPicPr>
          <p:cNvPr id="15" name="Picture 2" descr="ahtd logo">
            <a:extLst>
              <a:ext uri="{FF2B5EF4-FFF2-40B4-BE49-F238E27FC236}">
                <a16:creationId xmlns:a16="http://schemas.microsoft.com/office/drawing/2014/main" id="{191349E3-9B76-ADA0-2B0B-E095BAE485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4129" y="6206372"/>
            <a:ext cx="1539721" cy="32578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red and white diamond with white text&#10;&#10;Description automatically generated">
            <a:extLst>
              <a:ext uri="{FF2B5EF4-FFF2-40B4-BE49-F238E27FC236}">
                <a16:creationId xmlns:a16="http://schemas.microsoft.com/office/drawing/2014/main" id="{401FD36A-62F6-349B-46A3-438949ECED6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4061" y="5968130"/>
            <a:ext cx="1149512" cy="817943"/>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69EC4019-6C37-1480-D33F-02B630F5761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65447" y="377700"/>
            <a:ext cx="4607220" cy="840691"/>
          </a:xfrm>
          <a:prstGeom prst="rect">
            <a:avLst/>
          </a:prstGeom>
        </p:spPr>
      </p:pic>
      <p:grpSp>
        <p:nvGrpSpPr>
          <p:cNvPr id="31" name="Group 30">
            <a:extLst>
              <a:ext uri="{FF2B5EF4-FFF2-40B4-BE49-F238E27FC236}">
                <a16:creationId xmlns:a16="http://schemas.microsoft.com/office/drawing/2014/main" id="{B2DEADC8-DAFD-28D3-BE59-C2FA17E45453}"/>
              </a:ext>
            </a:extLst>
          </p:cNvPr>
          <p:cNvGrpSpPr/>
          <p:nvPr/>
        </p:nvGrpSpPr>
        <p:grpSpPr>
          <a:xfrm>
            <a:off x="1901104" y="4238900"/>
            <a:ext cx="5544714" cy="325785"/>
            <a:chOff x="1419476" y="3428653"/>
            <a:chExt cx="4769640" cy="343304"/>
          </a:xfrm>
        </p:grpSpPr>
        <p:pic>
          <p:nvPicPr>
            <p:cNvPr id="22" name="Picture 21" descr="A black background with a black square&#10;&#10;Description automatically generated with medium confidence">
              <a:extLst>
                <a:ext uri="{FF2B5EF4-FFF2-40B4-BE49-F238E27FC236}">
                  <a16:creationId xmlns:a16="http://schemas.microsoft.com/office/drawing/2014/main" id="{1CCC36A3-0045-547B-FB25-0C6283CF381C}"/>
                </a:ext>
              </a:extLst>
            </p:cNvPr>
            <p:cNvPicPr>
              <a:picLocks noChangeAspect="1"/>
            </p:cNvPicPr>
            <p:nvPr/>
          </p:nvPicPr>
          <p:blipFill>
            <a:blip r:embed="rId11"/>
            <a:stretch>
              <a:fillRect/>
            </a:stretch>
          </p:blipFill>
          <p:spPr>
            <a:xfrm>
              <a:off x="1419476" y="3457439"/>
              <a:ext cx="1426521" cy="314518"/>
            </a:xfrm>
            <a:prstGeom prst="rect">
              <a:avLst/>
            </a:prstGeom>
          </p:spPr>
        </p:pic>
        <p:pic>
          <p:nvPicPr>
            <p:cNvPr id="23" name="Picture 22">
              <a:extLst>
                <a:ext uri="{FF2B5EF4-FFF2-40B4-BE49-F238E27FC236}">
                  <a16:creationId xmlns:a16="http://schemas.microsoft.com/office/drawing/2014/main" id="{7579139A-904E-283F-A0CB-4F66EC62AED3}"/>
                </a:ext>
              </a:extLst>
            </p:cNvPr>
            <p:cNvPicPr>
              <a:picLocks noChangeAspect="1"/>
            </p:cNvPicPr>
            <p:nvPr/>
          </p:nvPicPr>
          <p:blipFill>
            <a:blip r:embed="rId12"/>
            <a:srcRect/>
            <a:stretch/>
          </p:blipFill>
          <p:spPr>
            <a:xfrm>
              <a:off x="3074514" y="3439147"/>
              <a:ext cx="1424107" cy="314518"/>
            </a:xfrm>
            <a:prstGeom prst="rect">
              <a:avLst/>
            </a:prstGeom>
          </p:spPr>
        </p:pic>
        <p:pic>
          <p:nvPicPr>
            <p:cNvPr id="24" name="Picture 23">
              <a:extLst>
                <a:ext uri="{FF2B5EF4-FFF2-40B4-BE49-F238E27FC236}">
                  <a16:creationId xmlns:a16="http://schemas.microsoft.com/office/drawing/2014/main" id="{7AFA6408-C2E3-CE84-40E0-5E6A9F4389B4}"/>
                </a:ext>
              </a:extLst>
            </p:cNvPr>
            <p:cNvPicPr>
              <a:picLocks noChangeAspect="1"/>
            </p:cNvPicPr>
            <p:nvPr/>
          </p:nvPicPr>
          <p:blipFill>
            <a:blip r:embed="rId13"/>
            <a:srcRect/>
            <a:stretch/>
          </p:blipFill>
          <p:spPr>
            <a:xfrm>
              <a:off x="4758649" y="3428653"/>
              <a:ext cx="1430467" cy="315910"/>
            </a:xfrm>
            <a:prstGeom prst="rect">
              <a:avLst/>
            </a:prstGeom>
          </p:spPr>
        </p:pic>
      </p:grpSp>
      <p:grpSp>
        <p:nvGrpSpPr>
          <p:cNvPr id="32" name="Group 31">
            <a:extLst>
              <a:ext uri="{FF2B5EF4-FFF2-40B4-BE49-F238E27FC236}">
                <a16:creationId xmlns:a16="http://schemas.microsoft.com/office/drawing/2014/main" id="{A394026C-5B71-3732-A237-EA747F257430}"/>
              </a:ext>
            </a:extLst>
          </p:cNvPr>
          <p:cNvGrpSpPr/>
          <p:nvPr/>
        </p:nvGrpSpPr>
        <p:grpSpPr>
          <a:xfrm>
            <a:off x="1310705" y="4838705"/>
            <a:ext cx="6457382" cy="483395"/>
            <a:chOff x="1016785" y="3877946"/>
            <a:chExt cx="5554734" cy="509389"/>
          </a:xfrm>
        </p:grpSpPr>
        <p:pic>
          <p:nvPicPr>
            <p:cNvPr id="25" name="Picture 24">
              <a:extLst>
                <a:ext uri="{FF2B5EF4-FFF2-40B4-BE49-F238E27FC236}">
                  <a16:creationId xmlns:a16="http://schemas.microsoft.com/office/drawing/2014/main" id="{EAFB9060-D978-7AC7-257F-FE3CA11C1B59}"/>
                </a:ext>
              </a:extLst>
            </p:cNvPr>
            <p:cNvPicPr>
              <a:picLocks noChangeAspect="1"/>
            </p:cNvPicPr>
            <p:nvPr/>
          </p:nvPicPr>
          <p:blipFill>
            <a:blip r:embed="rId14"/>
            <a:srcRect/>
            <a:stretch/>
          </p:blipFill>
          <p:spPr>
            <a:xfrm>
              <a:off x="1016785" y="3877946"/>
              <a:ext cx="2181749" cy="509389"/>
            </a:xfrm>
            <a:prstGeom prst="rect">
              <a:avLst/>
            </a:prstGeom>
          </p:spPr>
        </p:pic>
        <p:pic>
          <p:nvPicPr>
            <p:cNvPr id="26" name="Picture 25">
              <a:extLst>
                <a:ext uri="{FF2B5EF4-FFF2-40B4-BE49-F238E27FC236}">
                  <a16:creationId xmlns:a16="http://schemas.microsoft.com/office/drawing/2014/main" id="{C3967E15-AF8F-8D54-A3BA-3D5746919EFD}"/>
                </a:ext>
              </a:extLst>
            </p:cNvPr>
            <p:cNvPicPr>
              <a:picLocks noChangeAspect="1"/>
            </p:cNvPicPr>
            <p:nvPr/>
          </p:nvPicPr>
          <p:blipFill>
            <a:blip r:embed="rId15"/>
            <a:srcRect/>
            <a:stretch/>
          </p:blipFill>
          <p:spPr>
            <a:xfrm>
              <a:off x="3304593" y="3961630"/>
              <a:ext cx="1573943" cy="314518"/>
            </a:xfrm>
            <a:prstGeom prst="rect">
              <a:avLst/>
            </a:prstGeom>
          </p:spPr>
        </p:pic>
        <p:pic>
          <p:nvPicPr>
            <p:cNvPr id="27" name="Picture 26">
              <a:extLst>
                <a:ext uri="{FF2B5EF4-FFF2-40B4-BE49-F238E27FC236}">
                  <a16:creationId xmlns:a16="http://schemas.microsoft.com/office/drawing/2014/main" id="{5D66924D-9C14-D1F3-B98C-A24B005FAD35}"/>
                </a:ext>
              </a:extLst>
            </p:cNvPr>
            <p:cNvPicPr>
              <a:picLocks noChangeAspect="1"/>
            </p:cNvPicPr>
            <p:nvPr/>
          </p:nvPicPr>
          <p:blipFill>
            <a:blip r:embed="rId16"/>
            <a:srcRect/>
            <a:stretch/>
          </p:blipFill>
          <p:spPr>
            <a:xfrm>
              <a:off x="5080239" y="3961630"/>
              <a:ext cx="1491280" cy="315910"/>
            </a:xfrm>
            <a:prstGeom prst="rect">
              <a:avLst/>
            </a:prstGeom>
          </p:spPr>
        </p:pic>
      </p:grpSp>
      <p:sp>
        <p:nvSpPr>
          <p:cNvPr id="34" name="TextBox 33">
            <a:extLst>
              <a:ext uri="{FF2B5EF4-FFF2-40B4-BE49-F238E27FC236}">
                <a16:creationId xmlns:a16="http://schemas.microsoft.com/office/drawing/2014/main" id="{D38ACFC4-F722-7F6F-24C5-5FFD2D98F9AE}"/>
              </a:ext>
            </a:extLst>
          </p:cNvPr>
          <p:cNvSpPr txBox="1"/>
          <p:nvPr/>
        </p:nvSpPr>
        <p:spPr>
          <a:xfrm>
            <a:off x="233399" y="1477235"/>
            <a:ext cx="7455889" cy="2352952"/>
          </a:xfrm>
          <a:prstGeom prst="rect">
            <a:avLst/>
          </a:prstGeom>
          <a:noFill/>
        </p:spPr>
        <p:txBody>
          <a:bodyPr wrap="square" rtlCol="0">
            <a:spAutoFit/>
          </a:bodyPr>
          <a:lstStyle/>
          <a:p>
            <a:pPr algn="just">
              <a:lnSpc>
                <a:spcPct val="150000"/>
              </a:lnSpc>
            </a:pPr>
            <a:r>
              <a:rPr lang="en-US" sz="2000"/>
              <a:t>We develop intuitive solutions for a wide variety of application challenges that industries face today. From GracePort panel interface connectors and </a:t>
            </a:r>
            <a:r>
              <a:rPr lang="en-US" sz="2000" err="1"/>
              <a:t>GracePESD</a:t>
            </a:r>
            <a:r>
              <a:rPr lang="en-US" sz="2000"/>
              <a:t> voltage indicators/portals to GraceSense asset health monitoring, Grace is contributing each day to a safer, more productive, and brighter future.</a:t>
            </a:r>
          </a:p>
        </p:txBody>
      </p:sp>
    </p:spTree>
    <p:extLst>
      <p:ext uri="{BB962C8B-B14F-4D97-AF65-F5344CB8AC3E}">
        <p14:creationId xmlns:p14="http://schemas.microsoft.com/office/powerpoint/2010/main" val="34213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942EFDF-0794-91BB-FF82-96E670806D42}"/>
              </a:ext>
            </a:extLst>
          </p:cNvPr>
          <p:cNvGrpSpPr/>
          <p:nvPr/>
        </p:nvGrpSpPr>
        <p:grpSpPr>
          <a:xfrm>
            <a:off x="483960" y="2487925"/>
            <a:ext cx="4344309" cy="3080987"/>
            <a:chOff x="926486" y="2389168"/>
            <a:chExt cx="3349036" cy="2375139"/>
          </a:xfrm>
        </p:grpSpPr>
        <p:pic>
          <p:nvPicPr>
            <p:cNvPr id="14" name="Picture 13" descr="A picture containing indoor, black, metalware, dark&#10;&#10;Description automatically generated">
              <a:extLst>
                <a:ext uri="{FF2B5EF4-FFF2-40B4-BE49-F238E27FC236}">
                  <a16:creationId xmlns:a16="http://schemas.microsoft.com/office/drawing/2014/main" id="{CC866C90-EE70-A937-F0B9-203620AD9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486" y="2389168"/>
              <a:ext cx="1096915" cy="2337352"/>
            </a:xfrm>
            <a:prstGeom prst="rect">
              <a:avLst/>
            </a:prstGeom>
          </p:spPr>
        </p:pic>
        <p:pic>
          <p:nvPicPr>
            <p:cNvPr id="18" name="Picture 17">
              <a:extLst>
                <a:ext uri="{FF2B5EF4-FFF2-40B4-BE49-F238E27FC236}">
                  <a16:creationId xmlns:a16="http://schemas.microsoft.com/office/drawing/2014/main" id="{78A43B8A-7D5A-EEF4-D283-DBD5B96E88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0157" y="2907397"/>
              <a:ext cx="2785365" cy="1856910"/>
            </a:xfrm>
            <a:prstGeom prst="rect">
              <a:avLst/>
            </a:prstGeom>
          </p:spPr>
        </p:pic>
      </p:grpSp>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A</a:t>
            </a:r>
            <a:r>
              <a:rPr lang="en-US">
                <a:latin typeface="Arial Black" panose="020B0A04020102020204" pitchFamily="34" charset="0"/>
              </a:rPr>
              <a:t> PESD </a:t>
            </a:r>
            <a:r>
              <a:rPr lang="en-US">
                <a:latin typeface="Arial" panose="020B0604020202020204" pitchFamily="34" charset="0"/>
                <a:cs typeface="Arial" panose="020B0604020202020204" pitchFamily="34" charset="0"/>
              </a:rPr>
              <a:t>for</a:t>
            </a:r>
            <a:r>
              <a:rPr lang="en-US">
                <a:latin typeface="Arial Black" panose="020B0A04020102020204" pitchFamily="34" charset="0"/>
              </a:rPr>
              <a:t> Every Application</a:t>
            </a:r>
          </a:p>
        </p:txBody>
      </p:sp>
      <p:sp>
        <p:nvSpPr>
          <p:cNvPr id="15" name="TextBox 14">
            <a:extLst>
              <a:ext uri="{FF2B5EF4-FFF2-40B4-BE49-F238E27FC236}">
                <a16:creationId xmlns:a16="http://schemas.microsoft.com/office/drawing/2014/main" id="{1A21E259-CEC9-359A-4449-543BBAD19ADA}"/>
              </a:ext>
            </a:extLst>
          </p:cNvPr>
          <p:cNvSpPr txBox="1"/>
          <p:nvPr/>
        </p:nvSpPr>
        <p:spPr>
          <a:xfrm>
            <a:off x="483960" y="5595964"/>
            <a:ext cx="3436749" cy="338554"/>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Safe-Test Point</a:t>
            </a:r>
          </a:p>
        </p:txBody>
      </p:sp>
      <p:sp>
        <p:nvSpPr>
          <p:cNvPr id="16" name="TextBox 15">
            <a:extLst>
              <a:ext uri="{FF2B5EF4-FFF2-40B4-BE49-F238E27FC236}">
                <a16:creationId xmlns:a16="http://schemas.microsoft.com/office/drawing/2014/main" id="{357340FD-7A45-D072-260E-AC76D8986FB5}"/>
              </a:ext>
            </a:extLst>
          </p:cNvPr>
          <p:cNvSpPr txBox="1"/>
          <p:nvPr/>
        </p:nvSpPr>
        <p:spPr>
          <a:xfrm>
            <a:off x="5891637" y="5379309"/>
            <a:ext cx="1201067"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Portals</a:t>
            </a:r>
            <a:endParaRPr lang="en-US" sz="160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D7EDFB0-EED0-4038-2492-0269E00B708F}"/>
              </a:ext>
            </a:extLst>
          </p:cNvPr>
          <p:cNvSpPr txBox="1"/>
          <p:nvPr/>
        </p:nvSpPr>
        <p:spPr>
          <a:xfrm>
            <a:off x="8323247" y="5394442"/>
            <a:ext cx="1343843"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Test Station</a:t>
            </a:r>
          </a:p>
        </p:txBody>
      </p:sp>
      <p:sp>
        <p:nvSpPr>
          <p:cNvPr id="3" name="TextBox 2">
            <a:extLst>
              <a:ext uri="{FF2B5EF4-FFF2-40B4-BE49-F238E27FC236}">
                <a16:creationId xmlns:a16="http://schemas.microsoft.com/office/drawing/2014/main" id="{4B54C14C-9AFC-2245-225A-B06131E03067}"/>
              </a:ext>
            </a:extLst>
          </p:cNvPr>
          <p:cNvSpPr txBox="1"/>
          <p:nvPr/>
        </p:nvSpPr>
        <p:spPr>
          <a:xfrm>
            <a:off x="4473945" y="5412194"/>
            <a:ext cx="1201067"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Indicators</a:t>
            </a:r>
            <a:endParaRPr lang="en-US" sz="16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2368A54-6CEF-8C65-DDC6-B298E6BCEF5F}"/>
              </a:ext>
            </a:extLst>
          </p:cNvPr>
          <p:cNvSpPr txBox="1"/>
          <p:nvPr/>
        </p:nvSpPr>
        <p:spPr>
          <a:xfrm>
            <a:off x="10314072" y="5480548"/>
            <a:ext cx="1343843" cy="338554"/>
          </a:xfrm>
          <a:prstGeom prst="rect">
            <a:avLst/>
          </a:prstGeom>
          <a:noFill/>
        </p:spPr>
        <p:txBody>
          <a:bodyPr wrap="square" rtlCol="0">
            <a:spAutoFit/>
          </a:bodyPr>
          <a:lstStyle/>
          <a:p>
            <a:pPr algn="ctr"/>
            <a:r>
              <a:rPr lang="en-US" sz="1600" b="1" err="1">
                <a:latin typeface="Arial" panose="020B0604020202020204" pitchFamily="34" charset="0"/>
                <a:cs typeface="Arial" panose="020B0604020202020204" pitchFamily="34" charset="0"/>
              </a:rPr>
              <a:t>ChekVolt</a:t>
            </a:r>
            <a:endParaRPr lang="en-US" sz="1600" b="1">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73B27DBF-6FDF-20FA-8BB9-A2998292B4E0}"/>
              </a:ext>
            </a:extLst>
          </p:cNvPr>
          <p:cNvPicPr>
            <a:picLocks noChangeAspect="1"/>
          </p:cNvPicPr>
          <p:nvPr/>
        </p:nvPicPr>
        <p:blipFill rotWithShape="1">
          <a:blip r:embed="rId5">
            <a:extLst>
              <a:ext uri="{28A0092B-C50C-407E-A947-70E740481C1C}">
                <a14:useLocalDpi xmlns:a14="http://schemas.microsoft.com/office/drawing/2010/main" val="0"/>
              </a:ext>
            </a:extLst>
          </a:blip>
          <a:srcRect b="19994"/>
          <a:stretch/>
        </p:blipFill>
        <p:spPr>
          <a:xfrm>
            <a:off x="253818" y="1695234"/>
            <a:ext cx="11740812" cy="792691"/>
          </a:xfrm>
          <a:prstGeom prst="rect">
            <a:avLst/>
          </a:prstGeom>
        </p:spPr>
      </p:pic>
      <p:pic>
        <p:nvPicPr>
          <p:cNvPr id="21" name="Picture 20">
            <a:extLst>
              <a:ext uri="{FF2B5EF4-FFF2-40B4-BE49-F238E27FC236}">
                <a16:creationId xmlns:a16="http://schemas.microsoft.com/office/drawing/2014/main" id="{900ACF77-6761-DC92-FDB2-D0D51E81E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84385" y="3521502"/>
            <a:ext cx="1131771" cy="1112589"/>
          </a:xfrm>
          <a:prstGeom prst="rect">
            <a:avLst/>
          </a:prstGeom>
        </p:spPr>
      </p:pic>
      <p:pic>
        <p:nvPicPr>
          <p:cNvPr id="24" name="Picture 23">
            <a:extLst>
              <a:ext uri="{FF2B5EF4-FFF2-40B4-BE49-F238E27FC236}">
                <a16:creationId xmlns:a16="http://schemas.microsoft.com/office/drawing/2014/main" id="{ED15053E-6555-7A0F-B978-1891EC6C88A2}"/>
              </a:ext>
            </a:extLst>
          </p:cNvPr>
          <p:cNvPicPr>
            <a:picLocks noChangeAspect="1"/>
          </p:cNvPicPr>
          <p:nvPr/>
        </p:nvPicPr>
        <p:blipFill rotWithShape="1">
          <a:blip r:embed="rId7">
            <a:extLst>
              <a:ext uri="{28A0092B-C50C-407E-A947-70E740481C1C}">
                <a14:useLocalDpi xmlns:a14="http://schemas.microsoft.com/office/drawing/2010/main" val="0"/>
              </a:ext>
            </a:extLst>
          </a:blip>
          <a:srcRect l="20162" t="16599" r="23695" b="12427"/>
          <a:stretch/>
        </p:blipFill>
        <p:spPr>
          <a:xfrm>
            <a:off x="5823973" y="3521502"/>
            <a:ext cx="1246753" cy="1182070"/>
          </a:xfrm>
          <a:prstGeom prst="rect">
            <a:avLst/>
          </a:prstGeom>
        </p:spPr>
      </p:pic>
      <p:pic>
        <p:nvPicPr>
          <p:cNvPr id="26" name="Picture 25">
            <a:extLst>
              <a:ext uri="{FF2B5EF4-FFF2-40B4-BE49-F238E27FC236}">
                <a16:creationId xmlns:a16="http://schemas.microsoft.com/office/drawing/2014/main" id="{350A6618-AE23-4ABC-0B7D-95828998B9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51" t="2852" r="3219"/>
          <a:stretch/>
        </p:blipFill>
        <p:spPr>
          <a:xfrm>
            <a:off x="7987835" y="3089922"/>
            <a:ext cx="2202004" cy="1817775"/>
          </a:xfrm>
          <a:prstGeom prst="rect">
            <a:avLst/>
          </a:prstGeom>
        </p:spPr>
      </p:pic>
      <p:pic>
        <p:nvPicPr>
          <p:cNvPr id="28" name="Picture 27">
            <a:extLst>
              <a:ext uri="{FF2B5EF4-FFF2-40B4-BE49-F238E27FC236}">
                <a16:creationId xmlns:a16="http://schemas.microsoft.com/office/drawing/2014/main" id="{22EAD379-81B3-711D-42B3-0C9C3691630C}"/>
              </a:ext>
            </a:extLst>
          </p:cNvPr>
          <p:cNvPicPr>
            <a:picLocks noChangeAspect="1"/>
          </p:cNvPicPr>
          <p:nvPr/>
        </p:nvPicPr>
        <p:blipFill>
          <a:blip r:embed="rId9">
            <a:extLst>
              <a:ext uri="{28A0092B-C50C-407E-A947-70E740481C1C}">
                <a14:useLocalDpi xmlns:a14="http://schemas.microsoft.com/office/drawing/2010/main" val="0"/>
              </a:ext>
            </a:extLst>
          </a:blip>
          <a:srcRect t="13896" b="13896"/>
          <a:stretch/>
        </p:blipFill>
        <p:spPr>
          <a:xfrm>
            <a:off x="10230292" y="3041721"/>
            <a:ext cx="1629196" cy="1764636"/>
          </a:xfrm>
          <a:prstGeom prst="rect">
            <a:avLst/>
          </a:prstGeom>
        </p:spPr>
      </p:pic>
      <p:sp>
        <p:nvSpPr>
          <p:cNvPr id="6" name="TextBox 5">
            <a:extLst>
              <a:ext uri="{FF2B5EF4-FFF2-40B4-BE49-F238E27FC236}">
                <a16:creationId xmlns:a16="http://schemas.microsoft.com/office/drawing/2014/main" id="{4285F44C-B9A3-9D45-8F60-DC55645FDA46}"/>
              </a:ext>
            </a:extLst>
          </p:cNvPr>
          <p:cNvSpPr txBox="1"/>
          <p:nvPr/>
        </p:nvSpPr>
        <p:spPr>
          <a:xfrm>
            <a:off x="856712" y="5365132"/>
            <a:ext cx="71686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R-3MT-1K</a:t>
            </a:r>
          </a:p>
        </p:txBody>
      </p:sp>
      <p:sp>
        <p:nvSpPr>
          <p:cNvPr id="7" name="TextBox 6">
            <a:extLst>
              <a:ext uri="{FF2B5EF4-FFF2-40B4-BE49-F238E27FC236}">
                <a16:creationId xmlns:a16="http://schemas.microsoft.com/office/drawing/2014/main" id="{6A07A3AE-EFB7-7D73-11DD-5F7ED4410A17}"/>
              </a:ext>
            </a:extLst>
          </p:cNvPr>
          <p:cNvSpPr txBox="1"/>
          <p:nvPr/>
        </p:nvSpPr>
        <p:spPr>
          <a:xfrm>
            <a:off x="2575524" y="5117698"/>
            <a:ext cx="53732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R-5MT</a:t>
            </a:r>
          </a:p>
        </p:txBody>
      </p:sp>
      <p:sp>
        <p:nvSpPr>
          <p:cNvPr id="8" name="TextBox 7">
            <a:extLst>
              <a:ext uri="{FF2B5EF4-FFF2-40B4-BE49-F238E27FC236}">
                <a16:creationId xmlns:a16="http://schemas.microsoft.com/office/drawing/2014/main" id="{BDBA17A7-463F-2FA9-A7BA-0B47086D4150}"/>
              </a:ext>
            </a:extLst>
          </p:cNvPr>
          <p:cNvSpPr txBox="1"/>
          <p:nvPr/>
        </p:nvSpPr>
        <p:spPr>
          <a:xfrm>
            <a:off x="4828269" y="4812680"/>
            <a:ext cx="54373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R-3W2</a:t>
            </a:r>
          </a:p>
        </p:txBody>
      </p:sp>
      <p:sp>
        <p:nvSpPr>
          <p:cNvPr id="9" name="TextBox 8">
            <a:extLst>
              <a:ext uri="{FF2B5EF4-FFF2-40B4-BE49-F238E27FC236}">
                <a16:creationId xmlns:a16="http://schemas.microsoft.com/office/drawing/2014/main" id="{1CAE4E41-005B-5B43-F193-01412FA80B12}"/>
              </a:ext>
            </a:extLst>
          </p:cNvPr>
          <p:cNvSpPr txBox="1"/>
          <p:nvPr/>
        </p:nvSpPr>
        <p:spPr>
          <a:xfrm>
            <a:off x="6268391" y="4806357"/>
            <a:ext cx="44755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R-3K</a:t>
            </a:r>
          </a:p>
        </p:txBody>
      </p:sp>
      <p:sp>
        <p:nvSpPr>
          <p:cNvPr id="10" name="TextBox 9">
            <a:extLst>
              <a:ext uri="{FF2B5EF4-FFF2-40B4-BE49-F238E27FC236}">
                <a16:creationId xmlns:a16="http://schemas.microsoft.com/office/drawing/2014/main" id="{FE003304-6D16-1D3D-274A-936465CECCB1}"/>
              </a:ext>
            </a:extLst>
          </p:cNvPr>
          <p:cNvSpPr txBox="1"/>
          <p:nvPr/>
        </p:nvSpPr>
        <p:spPr>
          <a:xfrm>
            <a:off x="8554075" y="4973898"/>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P-S10S21-M3RX</a:t>
            </a:r>
          </a:p>
        </p:txBody>
      </p:sp>
      <p:sp>
        <p:nvSpPr>
          <p:cNvPr id="11" name="TextBox 10">
            <a:extLst>
              <a:ext uri="{FF2B5EF4-FFF2-40B4-BE49-F238E27FC236}">
                <a16:creationId xmlns:a16="http://schemas.microsoft.com/office/drawing/2014/main" id="{4065B8AB-7F11-87E9-2049-08DA48EF45C9}"/>
              </a:ext>
            </a:extLst>
          </p:cNvPr>
          <p:cNvSpPr txBox="1"/>
          <p:nvPr/>
        </p:nvSpPr>
        <p:spPr>
          <a:xfrm>
            <a:off x="10672403" y="4973898"/>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spTree>
    <p:extLst>
      <p:ext uri="{BB962C8B-B14F-4D97-AF65-F5344CB8AC3E}">
        <p14:creationId xmlns:p14="http://schemas.microsoft.com/office/powerpoint/2010/main" val="1116269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371B0-3B36-FE04-79DF-4270C58A8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7B916-28A9-BBBC-109B-869EF18A578B}"/>
              </a:ext>
            </a:extLst>
          </p:cNvPr>
          <p:cNvSpPr>
            <a:spLocks noGrp="1"/>
          </p:cNvSpPr>
          <p:nvPr>
            <p:ph type="title"/>
          </p:nvPr>
        </p:nvSpPr>
        <p:spPr>
          <a:xfrm>
            <a:off x="838200" y="681037"/>
            <a:ext cx="7104797" cy="1448014"/>
          </a:xfrm>
        </p:spPr>
        <p:txBody>
          <a:bodyPr>
            <a:noAutofit/>
          </a:bodyPr>
          <a:lstStyle/>
          <a:p>
            <a:r>
              <a:rPr lang="en-US" sz="3200">
                <a:latin typeface="Arial Black" panose="020B0A04020102020204" pitchFamily="34" charset="0"/>
                <a:cs typeface="Arial" panose="020B0604020202020204" pitchFamily="34" charset="0"/>
              </a:rPr>
              <a:t>Electrical LOTO - ChekVolt</a:t>
            </a:r>
            <a:r>
              <a:rPr lang="en-US" sz="3600"/>
              <a:t>®</a:t>
            </a:r>
            <a:endParaRPr lang="en-US" sz="3200">
              <a:latin typeface="Arial Black" panose="020B0A04020102020204" pitchFamily="34" charset="0"/>
            </a:endParaRPr>
          </a:p>
        </p:txBody>
      </p:sp>
      <p:sp>
        <p:nvSpPr>
          <p:cNvPr id="9" name="Content Placeholder 5">
            <a:extLst>
              <a:ext uri="{FF2B5EF4-FFF2-40B4-BE49-F238E27FC236}">
                <a16:creationId xmlns:a16="http://schemas.microsoft.com/office/drawing/2014/main" id="{505CE6A0-88F7-D85C-B50F-F89848291B36}"/>
              </a:ext>
            </a:extLst>
          </p:cNvPr>
          <p:cNvSpPr txBox="1">
            <a:spLocks/>
          </p:cNvSpPr>
          <p:nvPr/>
        </p:nvSpPr>
        <p:spPr>
          <a:xfrm>
            <a:off x="831376" y="2112589"/>
            <a:ext cx="9830732" cy="7063505"/>
          </a:xfrm>
          <a:prstGeom prst="rect">
            <a:avLst/>
          </a:prstGeom>
        </p:spPr>
        <p:txBody>
          <a:bodyPr vert="horz" numCol="2">
            <a:noAutofit/>
          </a:bodyPr>
          <a:lstStyle/>
          <a:p>
            <a:pPr marL="233363" indent="-233363">
              <a:lnSpc>
                <a:spcPct val="150000"/>
              </a:lnSpc>
              <a:spcBef>
                <a:spcPts val="700"/>
              </a:spcBef>
              <a:buClr>
                <a:srgbClr val="595959"/>
              </a:buClr>
              <a:buSzPct val="100000"/>
              <a:buFont typeface="Arial" panose="020B0604020202020204" pitchFamily="34" charset="0"/>
              <a:buChar char="•"/>
              <a:defRPr/>
            </a:pPr>
            <a:r>
              <a:rPr lang="nb-NO" sz="1400" b="1"/>
              <a:t>Voltage Range:</a:t>
            </a:r>
            <a:r>
              <a:rPr lang="nb-NO" sz="1400"/>
              <a:t> 	0-1,000	</a:t>
            </a:r>
            <a:r>
              <a:rPr lang="nb-NO" sz="1400" b="1"/>
              <a:t>VAC</a:t>
            </a:r>
            <a:br>
              <a:rPr lang="nb-NO" sz="1400" b="1"/>
            </a:br>
            <a:r>
              <a:rPr lang="nb-NO" sz="1400" b="1"/>
              <a:t>		</a:t>
            </a:r>
            <a:r>
              <a:rPr lang="nb-NO" sz="1400"/>
              <a:t>0-1,000 (3K) </a:t>
            </a:r>
            <a:r>
              <a:rPr lang="nb-NO" sz="1400" b="1"/>
              <a:t>VDC </a:t>
            </a:r>
          </a:p>
          <a:p>
            <a:pPr marL="233363" indent="-233363">
              <a:lnSpc>
                <a:spcPct val="150000"/>
              </a:lnSpc>
              <a:spcBef>
                <a:spcPts val="600"/>
              </a:spcBef>
              <a:buSzPct val="100000"/>
              <a:buFont typeface="Arial" panose="020B0604020202020204" pitchFamily="34" charset="0"/>
              <a:buChar char="•"/>
            </a:pPr>
            <a:r>
              <a:rPr lang="en-US" sz="1400" b="1">
                <a:solidFill>
                  <a:srgbClr val="000000"/>
                </a:solidFill>
              </a:rPr>
              <a:t>High impedance protected test points (164KΩ)</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480V/√3/(164k * 2 *.95) = 1.5mA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600V/ √3/(164k * 2 *.95) =1.9mA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1000V/ √3/(164k * 2 *.95) =3.2mA (Phase-to-Phase)</a:t>
            </a:r>
            <a:endParaRPr lang="en-US" sz="1400">
              <a:solidFill>
                <a:srgbClr val="000000"/>
              </a:solidFill>
            </a:endParaRP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CAT III (to 1000 VAC) &amp; CAT IV (to 600 VAC)</a:t>
            </a: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Measures full voltage with -3.3% accuracy</a:t>
            </a:r>
          </a:p>
          <a:p>
            <a:pPr marL="228600" indent="-228600">
              <a:lnSpc>
                <a:spcPct val="150000"/>
              </a:lnSpc>
              <a:spcBef>
                <a:spcPts val="700"/>
              </a:spcBef>
              <a:buClr>
                <a:srgbClr val="595959"/>
              </a:buClr>
              <a:buSzPct val="100000"/>
              <a:buFont typeface="Arial" panose="020B0604020202020204" pitchFamily="34" charset="0"/>
              <a:buChar char="•"/>
              <a:defRPr/>
            </a:pPr>
            <a:r>
              <a:rPr lang="pl-PL" sz="1400">
                <a:solidFill>
                  <a:srgbClr val="000000"/>
                </a:solidFill>
              </a:rPr>
              <a:t>UL/IEC 61010, CE,</a:t>
            </a:r>
            <a:r>
              <a:rPr lang="en-US" sz="1400">
                <a:solidFill>
                  <a:srgbClr val="000000"/>
                </a:solidFill>
              </a:rPr>
              <a:t> UKCA</a:t>
            </a:r>
            <a:r>
              <a:rPr lang="pl-PL" sz="1400">
                <a:solidFill>
                  <a:srgbClr val="000000"/>
                </a:solidFill>
              </a:rPr>
              <a:t> &amp; CSA C22.2 No. 94.2/UL 50E</a:t>
            </a:r>
            <a:endParaRPr lang="nb-NO" sz="1400">
              <a:solidFill>
                <a:srgbClr val="000000"/>
              </a:solidFill>
            </a:endParaRPr>
          </a:p>
          <a:p>
            <a:pPr lvl="1">
              <a:lnSpc>
                <a:spcPct val="150000"/>
              </a:lnSpc>
              <a:spcBef>
                <a:spcPts val="700"/>
              </a:spcBef>
              <a:buClr>
                <a:srgbClr val="595959"/>
              </a:buClr>
              <a:buSzPct val="100000"/>
              <a:defRPr/>
            </a:pPr>
            <a:r>
              <a:rPr lang="en-US" sz="1100">
                <a:solidFill>
                  <a:srgbClr val="000000"/>
                </a:solidFill>
              </a:rPr>
              <a:t>UL Type 4, 4X, 12, and 13 &amp; IP66, IP69</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sp>
        <p:nvSpPr>
          <p:cNvPr id="7" name="TextBox 6">
            <a:extLst>
              <a:ext uri="{FF2B5EF4-FFF2-40B4-BE49-F238E27FC236}">
                <a16:creationId xmlns:a16="http://schemas.microsoft.com/office/drawing/2014/main" id="{39CCE204-A48B-A30F-DCB9-3D4391391779}"/>
              </a:ext>
            </a:extLst>
          </p:cNvPr>
          <p:cNvSpPr txBox="1"/>
          <p:nvPr/>
        </p:nvSpPr>
        <p:spPr>
          <a:xfrm>
            <a:off x="10749930" y="6089431"/>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pic>
        <p:nvPicPr>
          <p:cNvPr id="8" name="Picture 7" descr="A close up of a device&#10;&#10;Description automatically generated with medium confidence">
            <a:extLst>
              <a:ext uri="{FF2B5EF4-FFF2-40B4-BE49-F238E27FC236}">
                <a16:creationId xmlns:a16="http://schemas.microsoft.com/office/drawing/2014/main" id="{22968C40-5EC9-D810-B934-86C6634EC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2253" y="3821996"/>
            <a:ext cx="2078901" cy="3118352"/>
          </a:xfrm>
          <a:prstGeom prst="rect">
            <a:avLst/>
          </a:prstGeom>
        </p:spPr>
      </p:pic>
      <p:pic>
        <p:nvPicPr>
          <p:cNvPr id="5" name="Picture 4" descr="A close up of a device&#10;&#10;AI-generated content may be incorrect.">
            <a:extLst>
              <a:ext uri="{FF2B5EF4-FFF2-40B4-BE49-F238E27FC236}">
                <a16:creationId xmlns:a16="http://schemas.microsoft.com/office/drawing/2014/main" id="{9EB1B99E-714F-96AE-03CA-76C8AC4A73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2400" y="1048403"/>
            <a:ext cx="1935512" cy="2903268"/>
          </a:xfrm>
          <a:prstGeom prst="rect">
            <a:avLst/>
          </a:prstGeom>
        </p:spPr>
      </p:pic>
      <p:pic>
        <p:nvPicPr>
          <p:cNvPr id="13" name="Picture 12" descr="A close up of a device&#10;&#10;AI-generated content may be incorrect.">
            <a:extLst>
              <a:ext uri="{FF2B5EF4-FFF2-40B4-BE49-F238E27FC236}">
                <a16:creationId xmlns:a16="http://schemas.microsoft.com/office/drawing/2014/main" id="{DB649530-70F8-B849-DE7E-4F7352500E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06452" y="1048403"/>
            <a:ext cx="1906001" cy="2859001"/>
          </a:xfrm>
          <a:prstGeom prst="rect">
            <a:avLst/>
          </a:prstGeom>
        </p:spPr>
      </p:pic>
      <p:pic>
        <p:nvPicPr>
          <p:cNvPr id="15" name="Picture 14" descr="A close up of a device&#10;&#10;AI-generated content may be incorrect.">
            <a:extLst>
              <a:ext uri="{FF2B5EF4-FFF2-40B4-BE49-F238E27FC236}">
                <a16:creationId xmlns:a16="http://schemas.microsoft.com/office/drawing/2014/main" id="{9E2DFFCE-6BDD-BEFB-894C-B92F0F616F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1988" y="3560603"/>
            <a:ext cx="2078901" cy="3118352"/>
          </a:xfrm>
          <a:prstGeom prst="rect">
            <a:avLst/>
          </a:prstGeom>
        </p:spPr>
      </p:pic>
      <p:sp>
        <p:nvSpPr>
          <p:cNvPr id="16" name="TextBox 15">
            <a:extLst>
              <a:ext uri="{FF2B5EF4-FFF2-40B4-BE49-F238E27FC236}">
                <a16:creationId xmlns:a16="http://schemas.microsoft.com/office/drawing/2014/main" id="{9FBB9180-6F02-239B-D9D5-012C461E54DB}"/>
              </a:ext>
            </a:extLst>
          </p:cNvPr>
          <p:cNvSpPr txBox="1"/>
          <p:nvPr/>
        </p:nvSpPr>
        <p:spPr>
          <a:xfrm>
            <a:off x="6754161" y="6320263"/>
            <a:ext cx="132600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R-3MT-VI-3K10-DCLL</a:t>
            </a:r>
          </a:p>
        </p:txBody>
      </p:sp>
      <p:sp>
        <p:nvSpPr>
          <p:cNvPr id="17" name="TextBox 16">
            <a:extLst>
              <a:ext uri="{FF2B5EF4-FFF2-40B4-BE49-F238E27FC236}">
                <a16:creationId xmlns:a16="http://schemas.microsoft.com/office/drawing/2014/main" id="{755D17A1-5AD3-9585-11A2-F49F0747EEE2}"/>
              </a:ext>
            </a:extLst>
          </p:cNvPr>
          <p:cNvSpPr txBox="1"/>
          <p:nvPr/>
        </p:nvSpPr>
        <p:spPr>
          <a:xfrm>
            <a:off x="7568427" y="3591164"/>
            <a:ext cx="126188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R-3MT-VI-3K10-DC2</a:t>
            </a:r>
          </a:p>
        </p:txBody>
      </p:sp>
      <p:sp>
        <p:nvSpPr>
          <p:cNvPr id="18" name="TextBox 17">
            <a:extLst>
              <a:ext uri="{FF2B5EF4-FFF2-40B4-BE49-F238E27FC236}">
                <a16:creationId xmlns:a16="http://schemas.microsoft.com/office/drawing/2014/main" id="{2BBE3EF9-0483-61FF-4D1B-8328F8C76D8F}"/>
              </a:ext>
            </a:extLst>
          </p:cNvPr>
          <p:cNvSpPr txBox="1"/>
          <p:nvPr/>
        </p:nvSpPr>
        <p:spPr>
          <a:xfrm>
            <a:off x="10050310" y="3676572"/>
            <a:ext cx="126188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R-3MT-VI-3K10-DC3</a:t>
            </a:r>
          </a:p>
        </p:txBody>
      </p:sp>
    </p:spTree>
    <p:extLst>
      <p:ext uri="{BB962C8B-B14F-4D97-AF65-F5344CB8AC3E}">
        <p14:creationId xmlns:p14="http://schemas.microsoft.com/office/powerpoint/2010/main" val="537287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838200" y="681037"/>
            <a:ext cx="7104797" cy="1448014"/>
          </a:xfrm>
        </p:spPr>
        <p:txBody>
          <a:bodyPr>
            <a:noAutofit/>
          </a:bodyPr>
          <a:lstStyle/>
          <a:p>
            <a:r>
              <a:rPr lang="en-US" sz="3200">
                <a:latin typeface="Arial Black" panose="020B0A04020102020204" pitchFamily="34" charset="0"/>
                <a:cs typeface="Arial" panose="020B0604020202020204" pitchFamily="34" charset="0"/>
              </a:rPr>
              <a:t>Electrical LOTO - Voltage Test Stations</a:t>
            </a:r>
            <a:endParaRPr lang="en-US" sz="3200">
              <a:latin typeface="Arial Black" panose="020B0A04020102020204" pitchFamily="34" charset="0"/>
            </a:endParaRPr>
          </a:p>
        </p:txBody>
      </p:sp>
      <p:sp>
        <p:nvSpPr>
          <p:cNvPr id="9" name="Content Placeholder 5">
            <a:extLst>
              <a:ext uri="{FF2B5EF4-FFF2-40B4-BE49-F238E27FC236}">
                <a16:creationId xmlns:a16="http://schemas.microsoft.com/office/drawing/2014/main" id="{2E2301E3-57EF-6387-5D0E-E2E61B630777}"/>
              </a:ext>
            </a:extLst>
          </p:cNvPr>
          <p:cNvSpPr txBox="1">
            <a:spLocks/>
          </p:cNvSpPr>
          <p:nvPr/>
        </p:nvSpPr>
        <p:spPr>
          <a:xfrm>
            <a:off x="831376" y="2112589"/>
            <a:ext cx="9830732" cy="7063505"/>
          </a:xfrm>
          <a:prstGeom prst="rect">
            <a:avLst/>
          </a:prstGeom>
        </p:spPr>
        <p:txBody>
          <a:bodyPr vert="horz" numCol="2">
            <a:noAutofit/>
          </a:bodyPr>
          <a:lstStyle/>
          <a:p>
            <a:pPr marL="233363" indent="-233363">
              <a:lnSpc>
                <a:spcPct val="150000"/>
              </a:lnSpc>
              <a:spcBef>
                <a:spcPts val="700"/>
              </a:spcBef>
              <a:buClr>
                <a:srgbClr val="595959"/>
              </a:buClr>
              <a:buSzPct val="100000"/>
              <a:buFont typeface="Arial" panose="020B0604020202020204" pitchFamily="34" charset="0"/>
              <a:buChar char="•"/>
              <a:defRPr/>
            </a:pPr>
            <a:r>
              <a:rPr lang="nb-NO" sz="1400" b="1"/>
              <a:t>Voltage Range:</a:t>
            </a:r>
            <a:r>
              <a:rPr lang="nb-NO" sz="1400"/>
              <a:t> 	0-1,000	</a:t>
            </a:r>
            <a:r>
              <a:rPr lang="nb-NO" sz="1400" b="1"/>
              <a:t>VAC</a:t>
            </a:r>
            <a:br>
              <a:rPr lang="nb-NO" sz="1400" b="1"/>
            </a:br>
            <a:r>
              <a:rPr lang="nb-NO" sz="1400" b="1"/>
              <a:t>		</a:t>
            </a:r>
            <a:r>
              <a:rPr lang="nb-NO" sz="1400"/>
              <a:t>0-1,000 	</a:t>
            </a:r>
            <a:r>
              <a:rPr lang="nb-NO" sz="1400" b="1"/>
              <a:t>VDC </a:t>
            </a:r>
          </a:p>
          <a:p>
            <a:pPr marL="233363" indent="-233363">
              <a:lnSpc>
                <a:spcPct val="150000"/>
              </a:lnSpc>
              <a:spcBef>
                <a:spcPts val="600"/>
              </a:spcBef>
              <a:buSzPct val="100000"/>
              <a:buFont typeface="Arial" panose="020B0604020202020204" pitchFamily="34" charset="0"/>
              <a:buChar char="•"/>
            </a:pPr>
            <a:r>
              <a:rPr lang="en-US" sz="1400" b="1">
                <a:solidFill>
                  <a:srgbClr val="000000"/>
                </a:solidFill>
              </a:rPr>
              <a:t>High impedance protected test points (164KΩ)</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480V/√3/(164k * 2 *.95) = 1.5mA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600V/ √3/(164k * 2 *.95) =1.9mA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1000V/ √3/(164k * 2 *.95) =3.2mA (Phase-to-Phase)</a:t>
            </a:r>
            <a:endParaRPr lang="en-US" sz="1400">
              <a:solidFill>
                <a:srgbClr val="000000"/>
              </a:solidFill>
            </a:endParaRP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CAT III (to 1000 VAC) &amp; CAT IV (to 600 VAC)</a:t>
            </a: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Measures full voltage with -3.3% accuracy</a:t>
            </a:r>
          </a:p>
          <a:p>
            <a:pPr marL="228600" indent="-228600">
              <a:lnSpc>
                <a:spcPct val="150000"/>
              </a:lnSpc>
              <a:spcBef>
                <a:spcPts val="700"/>
              </a:spcBef>
              <a:buClr>
                <a:srgbClr val="595959"/>
              </a:buClr>
              <a:buSzPct val="100000"/>
              <a:buFont typeface="Arial" panose="020B0604020202020204" pitchFamily="34" charset="0"/>
              <a:buChar char="•"/>
              <a:defRPr/>
            </a:pPr>
            <a:r>
              <a:rPr lang="pl-PL" sz="1400">
                <a:solidFill>
                  <a:srgbClr val="000000"/>
                </a:solidFill>
              </a:rPr>
              <a:t>UL/IEC 61010, CE,</a:t>
            </a:r>
            <a:r>
              <a:rPr lang="en-US" sz="1400">
                <a:solidFill>
                  <a:srgbClr val="000000"/>
                </a:solidFill>
              </a:rPr>
              <a:t> UKCA</a:t>
            </a:r>
            <a:r>
              <a:rPr lang="pl-PL" sz="1400">
                <a:solidFill>
                  <a:srgbClr val="000000"/>
                </a:solidFill>
              </a:rPr>
              <a:t> &amp; CSA C22.2 No. 94.2/UL 50E</a:t>
            </a:r>
            <a:endParaRPr lang="nb-NO" sz="1400">
              <a:solidFill>
                <a:srgbClr val="000000"/>
              </a:solidFill>
            </a:endParaRPr>
          </a:p>
          <a:p>
            <a:pPr lvl="1">
              <a:lnSpc>
                <a:spcPct val="150000"/>
              </a:lnSpc>
              <a:spcBef>
                <a:spcPts val="700"/>
              </a:spcBef>
              <a:buClr>
                <a:srgbClr val="595959"/>
              </a:buClr>
              <a:buSzPct val="100000"/>
              <a:defRPr/>
            </a:pPr>
            <a:r>
              <a:rPr lang="en-US" sz="1100">
                <a:solidFill>
                  <a:srgbClr val="000000"/>
                </a:solidFill>
              </a:rPr>
              <a:t>UL Type 4, 4X, 12, and 13 &amp; IP66, IP69</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pic>
        <p:nvPicPr>
          <p:cNvPr id="3" name="Picture 2">
            <a:extLst>
              <a:ext uri="{FF2B5EF4-FFF2-40B4-BE49-F238E27FC236}">
                <a16:creationId xmlns:a16="http://schemas.microsoft.com/office/drawing/2014/main" id="{5A83AEC3-3208-6721-6667-E2DB855A67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2852" r="3219"/>
          <a:stretch/>
        </p:blipFill>
        <p:spPr>
          <a:xfrm>
            <a:off x="8507880" y="681037"/>
            <a:ext cx="2852744" cy="2354968"/>
          </a:xfrm>
          <a:prstGeom prst="rect">
            <a:avLst/>
          </a:prstGeom>
        </p:spPr>
      </p:pic>
      <p:pic>
        <p:nvPicPr>
          <p:cNvPr id="11" name="Picture 10" descr="A white particles in the sky&#10;&#10;Description automatically generated">
            <a:extLst>
              <a:ext uri="{FF2B5EF4-FFF2-40B4-BE49-F238E27FC236}">
                <a16:creationId xmlns:a16="http://schemas.microsoft.com/office/drawing/2014/main" id="{28A6156C-5C67-8BD5-4964-380EA4A605FE}"/>
              </a:ext>
            </a:extLst>
          </p:cNvPr>
          <p:cNvPicPr>
            <a:picLocks noChangeAspect="1"/>
          </p:cNvPicPr>
          <p:nvPr/>
        </p:nvPicPr>
        <p:blipFill rotWithShape="1">
          <a:blip r:embed="rId4">
            <a:extLst>
              <a:ext uri="{28A0092B-C50C-407E-A947-70E740481C1C}">
                <a14:useLocalDpi xmlns:a14="http://schemas.microsoft.com/office/drawing/2010/main" val="0"/>
              </a:ext>
            </a:extLst>
          </a:blip>
          <a:srcRect l="2242" t="19615" r="66495" b="18366"/>
          <a:stretch/>
        </p:blipFill>
        <p:spPr>
          <a:xfrm>
            <a:off x="6074519" y="2929869"/>
            <a:ext cx="3094803" cy="2404821"/>
          </a:xfrm>
          <a:prstGeom prst="rect">
            <a:avLst/>
          </a:prstGeom>
        </p:spPr>
      </p:pic>
      <p:sp>
        <p:nvSpPr>
          <p:cNvPr id="12" name="TextBox 11">
            <a:extLst>
              <a:ext uri="{FF2B5EF4-FFF2-40B4-BE49-F238E27FC236}">
                <a16:creationId xmlns:a16="http://schemas.microsoft.com/office/drawing/2014/main" id="{EBEFFF28-C36C-B7DE-6D29-5793ADAFDEDE}"/>
              </a:ext>
            </a:extLst>
          </p:cNvPr>
          <p:cNvSpPr txBox="1"/>
          <p:nvPr/>
        </p:nvSpPr>
        <p:spPr>
          <a:xfrm>
            <a:off x="6873473" y="5438123"/>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H-S10S21-M3RX</a:t>
            </a:r>
          </a:p>
        </p:txBody>
      </p:sp>
      <p:sp>
        <p:nvSpPr>
          <p:cNvPr id="10" name="TextBox 9">
            <a:extLst>
              <a:ext uri="{FF2B5EF4-FFF2-40B4-BE49-F238E27FC236}">
                <a16:creationId xmlns:a16="http://schemas.microsoft.com/office/drawing/2014/main" id="{0F9BEE4F-DA74-8509-7E40-6AEC81721FA3}"/>
              </a:ext>
            </a:extLst>
          </p:cNvPr>
          <p:cNvSpPr txBox="1"/>
          <p:nvPr/>
        </p:nvSpPr>
        <p:spPr>
          <a:xfrm>
            <a:off x="10340994" y="2805173"/>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P-S10S21-M3RX</a:t>
            </a:r>
          </a:p>
        </p:txBody>
      </p:sp>
    </p:spTree>
    <p:extLst>
      <p:ext uri="{BB962C8B-B14F-4D97-AF65-F5344CB8AC3E}">
        <p14:creationId xmlns:p14="http://schemas.microsoft.com/office/powerpoint/2010/main" val="4207694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583848" y="674726"/>
            <a:ext cx="10515600" cy="1009651"/>
          </a:xfrm>
        </p:spPr>
        <p:txBody>
          <a:bodyPr>
            <a:normAutofit/>
          </a:bodyPr>
          <a:lstStyle/>
          <a:p>
            <a:r>
              <a:rPr lang="en-US" sz="4000">
                <a:latin typeface="Arial Black" panose="020B0A04020102020204" pitchFamily="34" charset="0"/>
                <a:cs typeface="Arial" panose="020B0604020202020204" pitchFamily="34" charset="0"/>
              </a:rPr>
              <a:t>Voltage Indicators </a:t>
            </a:r>
            <a:r>
              <a:rPr lang="en-US" sz="4000">
                <a:latin typeface="Arial" panose="020B0604020202020204" pitchFamily="34" charset="0"/>
                <a:cs typeface="Arial" panose="020B0604020202020204" pitchFamily="34" charset="0"/>
              </a:rPr>
              <a:t>&amp; </a:t>
            </a:r>
            <a:r>
              <a:rPr lang="en-US" sz="4000">
                <a:latin typeface="Arial Black" panose="020B0A04020102020204" pitchFamily="34" charset="0"/>
                <a:cs typeface="Arial" panose="020B0604020202020204" pitchFamily="34" charset="0"/>
              </a:rPr>
              <a:t>Portals</a:t>
            </a:r>
            <a:endParaRPr lang="en-US" sz="4000">
              <a:latin typeface="Arial Black" panose="020B0A04020102020204" pitchFamily="34" charset="0"/>
            </a:endParaRPr>
          </a:p>
        </p:txBody>
      </p:sp>
      <p:pic>
        <p:nvPicPr>
          <p:cNvPr id="6" name="Content Placeholder 5">
            <a:extLst>
              <a:ext uri="{FF2B5EF4-FFF2-40B4-BE49-F238E27FC236}">
                <a16:creationId xmlns:a16="http://schemas.microsoft.com/office/drawing/2014/main" id="{ABF4C7CA-E78A-5F9F-2830-96979218021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531" t="27694" r="20163" b="22924"/>
          <a:stretch/>
        </p:blipFill>
        <p:spPr>
          <a:xfrm>
            <a:off x="8291244" y="3204411"/>
            <a:ext cx="2324100" cy="1404017"/>
          </a:xfrm>
        </p:spPr>
      </p:pic>
      <p:pic>
        <p:nvPicPr>
          <p:cNvPr id="37" name="Picture 36">
            <a:extLst>
              <a:ext uri="{FF2B5EF4-FFF2-40B4-BE49-F238E27FC236}">
                <a16:creationId xmlns:a16="http://schemas.microsoft.com/office/drawing/2014/main" id="{1991D64A-7039-7811-A49D-96790F75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6513" y="1468974"/>
            <a:ext cx="1252596" cy="1302259"/>
          </a:xfrm>
          <a:prstGeom prst="rect">
            <a:avLst/>
          </a:prstGeom>
        </p:spPr>
      </p:pic>
      <p:pic>
        <p:nvPicPr>
          <p:cNvPr id="38" name="Picture 37">
            <a:extLst>
              <a:ext uri="{FF2B5EF4-FFF2-40B4-BE49-F238E27FC236}">
                <a16:creationId xmlns:a16="http://schemas.microsoft.com/office/drawing/2014/main" id="{DBC28519-5AF3-503C-A9CC-EA1A1FA8A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2609" y="1468974"/>
            <a:ext cx="1302259" cy="1324330"/>
          </a:xfrm>
          <a:prstGeom prst="rect">
            <a:avLst/>
          </a:prstGeom>
        </p:spPr>
      </p:pic>
      <p:pic>
        <p:nvPicPr>
          <p:cNvPr id="40" name="Picture 39">
            <a:extLst>
              <a:ext uri="{FF2B5EF4-FFF2-40B4-BE49-F238E27FC236}">
                <a16:creationId xmlns:a16="http://schemas.microsoft.com/office/drawing/2014/main" id="{7D07FC73-025E-40CB-9F24-4215E5271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980" y="2944899"/>
            <a:ext cx="1020839" cy="1716112"/>
          </a:xfrm>
          <a:prstGeom prst="rect">
            <a:avLst/>
          </a:prstGeom>
        </p:spPr>
      </p:pic>
      <p:pic>
        <p:nvPicPr>
          <p:cNvPr id="41" name="Picture 40">
            <a:extLst>
              <a:ext uri="{FF2B5EF4-FFF2-40B4-BE49-F238E27FC236}">
                <a16:creationId xmlns:a16="http://schemas.microsoft.com/office/drawing/2014/main" id="{9BD96189-5D83-3230-6C64-3155E776DE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2693" y="1480009"/>
            <a:ext cx="1302259" cy="1280187"/>
          </a:xfrm>
          <a:prstGeom prst="rect">
            <a:avLst/>
          </a:prstGeom>
        </p:spPr>
      </p:pic>
      <p:pic>
        <p:nvPicPr>
          <p:cNvPr id="44" name="Picture 43">
            <a:extLst>
              <a:ext uri="{FF2B5EF4-FFF2-40B4-BE49-F238E27FC236}">
                <a16:creationId xmlns:a16="http://schemas.microsoft.com/office/drawing/2014/main" id="{6FF55988-B658-FB84-9120-3674D0C484B0}"/>
              </a:ext>
            </a:extLst>
          </p:cNvPr>
          <p:cNvPicPr>
            <a:picLocks noChangeAspect="1"/>
          </p:cNvPicPr>
          <p:nvPr/>
        </p:nvPicPr>
        <p:blipFill rotWithShape="1">
          <a:blip r:embed="rId7">
            <a:extLst>
              <a:ext uri="{28A0092B-C50C-407E-A947-70E740481C1C}">
                <a14:useLocalDpi xmlns:a14="http://schemas.microsoft.com/office/drawing/2010/main" val="0"/>
              </a:ext>
            </a:extLst>
          </a:blip>
          <a:srcRect l="20162" t="16599" r="23695" b="12427"/>
          <a:stretch/>
        </p:blipFill>
        <p:spPr>
          <a:xfrm>
            <a:off x="10399371" y="3215448"/>
            <a:ext cx="1480845" cy="1404017"/>
          </a:xfrm>
          <a:prstGeom prst="rect">
            <a:avLst/>
          </a:prstGeom>
        </p:spPr>
      </p:pic>
      <p:sp>
        <p:nvSpPr>
          <p:cNvPr id="7" name="Content Placeholder 5">
            <a:extLst>
              <a:ext uri="{FF2B5EF4-FFF2-40B4-BE49-F238E27FC236}">
                <a16:creationId xmlns:a16="http://schemas.microsoft.com/office/drawing/2014/main" id="{4FF2095F-2DBC-6CFB-F67B-03F0D614E16D}"/>
              </a:ext>
            </a:extLst>
          </p:cNvPr>
          <p:cNvSpPr txBox="1">
            <a:spLocks/>
          </p:cNvSpPr>
          <p:nvPr/>
        </p:nvSpPr>
        <p:spPr>
          <a:xfrm>
            <a:off x="532046" y="1684377"/>
            <a:ext cx="9830732" cy="7063505"/>
          </a:xfrm>
          <a:prstGeom prst="rect">
            <a:avLst/>
          </a:prstGeom>
        </p:spPr>
        <p:txBody>
          <a:bodyPr vert="horz" numCol="2">
            <a:noAutofit/>
          </a:bodyPr>
          <a:lstStyle/>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Different options for Voltage Indicators</a:t>
            </a:r>
          </a:p>
          <a:p>
            <a:pPr marL="685800" lvl="1"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Fiber Optic, Class I Div II, Medium and DC Voltages, etc.</a:t>
            </a:r>
          </a:p>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Mechanical LOTO</a:t>
            </a:r>
          </a:p>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Visual Indication of Presence of Voltage</a:t>
            </a:r>
          </a:p>
          <a:p>
            <a:pPr marL="228600" indent="-228600">
              <a:lnSpc>
                <a:spcPct val="150000"/>
              </a:lnSpc>
              <a:spcBef>
                <a:spcPts val="700"/>
              </a:spcBef>
              <a:buClr>
                <a:srgbClr val="595959"/>
              </a:buClr>
              <a:buSzPct val="100000"/>
              <a:buFont typeface="Arial" panose="020B0604020202020204" pitchFamily="34" charset="0"/>
              <a:buChar char="•"/>
              <a:defRPr/>
            </a:pPr>
            <a:r>
              <a:rPr lang="da-DK">
                <a:solidFill>
                  <a:srgbClr val="000000"/>
                </a:solidFill>
                <a:latin typeface="Arial" panose="020B0604020202020204" pitchFamily="34" charset="0"/>
                <a:cs typeface="Arial" panose="020B0604020202020204" pitchFamily="34" charset="0"/>
              </a:rPr>
              <a:t>Easily troubleshoot stuck blades, phase loss, or stray voltage running to the ground</a:t>
            </a:r>
          </a:p>
          <a:p>
            <a:pPr>
              <a:lnSpc>
                <a:spcPct val="150000"/>
              </a:lnSpc>
              <a:spcBef>
                <a:spcPts val="700"/>
              </a:spcBef>
              <a:buClr>
                <a:srgbClr val="595959"/>
              </a:buClr>
              <a:buSzPct val="100000"/>
              <a:defRPr/>
            </a:pPr>
            <a:endParaRPr lang="da-DK">
              <a:solidFill>
                <a:srgbClr val="000000"/>
              </a:solidFill>
              <a:latin typeface="Arial" panose="020B0604020202020204" pitchFamily="34" charset="0"/>
              <a:cs typeface="Arial" panose="020B0604020202020204" pitchFamily="34" charset="0"/>
            </a:endParaRP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pic>
        <p:nvPicPr>
          <p:cNvPr id="4" name="Picture 3" descr="A close-up of a power supply&#10;&#10;Description automatically generated">
            <a:extLst>
              <a:ext uri="{FF2B5EF4-FFF2-40B4-BE49-F238E27FC236}">
                <a16:creationId xmlns:a16="http://schemas.microsoft.com/office/drawing/2014/main" id="{CC264DD3-FD42-D95D-7BC4-72C6061BFA75}"/>
              </a:ext>
            </a:extLst>
          </p:cNvPr>
          <p:cNvPicPr>
            <a:picLocks noChangeAspect="1"/>
          </p:cNvPicPr>
          <p:nvPr/>
        </p:nvPicPr>
        <p:blipFill rotWithShape="1">
          <a:blip r:embed="rId8">
            <a:extLst>
              <a:ext uri="{28A0092B-C50C-407E-A947-70E740481C1C}">
                <a14:useLocalDpi xmlns:a14="http://schemas.microsoft.com/office/drawing/2010/main" val="0"/>
              </a:ext>
            </a:extLst>
          </a:blip>
          <a:srcRect l="8520" t="21420" r="11025" b="30777"/>
          <a:stretch/>
        </p:blipFill>
        <p:spPr>
          <a:xfrm>
            <a:off x="7500899" y="4843260"/>
            <a:ext cx="3267202" cy="1294286"/>
          </a:xfrm>
          <a:prstGeom prst="rect">
            <a:avLst/>
          </a:prstGeom>
        </p:spPr>
      </p:pic>
      <p:sp>
        <p:nvSpPr>
          <p:cNvPr id="5" name="TextBox 4">
            <a:extLst>
              <a:ext uri="{FF2B5EF4-FFF2-40B4-BE49-F238E27FC236}">
                <a16:creationId xmlns:a16="http://schemas.microsoft.com/office/drawing/2014/main" id="{3CD951B1-04E7-AAAC-63DD-309C8114D2E4}"/>
              </a:ext>
            </a:extLst>
          </p:cNvPr>
          <p:cNvSpPr txBox="1"/>
          <p:nvPr/>
        </p:nvSpPr>
        <p:spPr>
          <a:xfrm>
            <a:off x="7669959" y="2771233"/>
            <a:ext cx="47961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a:t>
            </a:r>
          </a:p>
        </p:txBody>
      </p:sp>
      <p:sp>
        <p:nvSpPr>
          <p:cNvPr id="8" name="TextBox 7">
            <a:extLst>
              <a:ext uri="{FF2B5EF4-FFF2-40B4-BE49-F238E27FC236}">
                <a16:creationId xmlns:a16="http://schemas.microsoft.com/office/drawing/2014/main" id="{2B1432D9-BFD9-1A54-C515-F09FE5D58046}"/>
              </a:ext>
            </a:extLst>
          </p:cNvPr>
          <p:cNvSpPr txBox="1"/>
          <p:nvPr/>
        </p:nvSpPr>
        <p:spPr>
          <a:xfrm>
            <a:off x="9229515" y="2793304"/>
            <a:ext cx="54373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R-3W2</a:t>
            </a:r>
          </a:p>
        </p:txBody>
      </p:sp>
      <p:sp>
        <p:nvSpPr>
          <p:cNvPr id="9" name="TextBox 8">
            <a:extLst>
              <a:ext uri="{FF2B5EF4-FFF2-40B4-BE49-F238E27FC236}">
                <a16:creationId xmlns:a16="http://schemas.microsoft.com/office/drawing/2014/main" id="{DCAC5A78-5010-F3A4-26B2-079BE8E7B9A9}"/>
              </a:ext>
            </a:extLst>
          </p:cNvPr>
          <p:cNvSpPr txBox="1"/>
          <p:nvPr/>
        </p:nvSpPr>
        <p:spPr>
          <a:xfrm>
            <a:off x="10705023" y="2831599"/>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R-3W-DC</a:t>
            </a:r>
          </a:p>
        </p:txBody>
      </p:sp>
      <p:sp>
        <p:nvSpPr>
          <p:cNvPr id="10" name="TextBox 9">
            <a:extLst>
              <a:ext uri="{FF2B5EF4-FFF2-40B4-BE49-F238E27FC236}">
                <a16:creationId xmlns:a16="http://schemas.microsoft.com/office/drawing/2014/main" id="{C5AEE630-D301-C9E2-30E6-1821D4B44608}"/>
              </a:ext>
            </a:extLst>
          </p:cNvPr>
          <p:cNvSpPr txBox="1"/>
          <p:nvPr/>
        </p:nvSpPr>
        <p:spPr>
          <a:xfrm>
            <a:off x="7312290" y="4625660"/>
            <a:ext cx="51809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R-3D2</a:t>
            </a:r>
          </a:p>
        </p:txBody>
      </p:sp>
      <p:sp>
        <p:nvSpPr>
          <p:cNvPr id="11" name="TextBox 10">
            <a:extLst>
              <a:ext uri="{FF2B5EF4-FFF2-40B4-BE49-F238E27FC236}">
                <a16:creationId xmlns:a16="http://schemas.microsoft.com/office/drawing/2014/main" id="{C41F1197-1106-7091-ACAF-F6B6300989D6}"/>
              </a:ext>
            </a:extLst>
          </p:cNvPr>
          <p:cNvSpPr txBox="1"/>
          <p:nvPr/>
        </p:nvSpPr>
        <p:spPr>
          <a:xfrm>
            <a:off x="8761438" y="4610369"/>
            <a:ext cx="1383712"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R-1VL003 &amp; R-1VH003</a:t>
            </a:r>
          </a:p>
        </p:txBody>
      </p:sp>
      <p:sp>
        <p:nvSpPr>
          <p:cNvPr id="12" name="TextBox 11">
            <a:extLst>
              <a:ext uri="{FF2B5EF4-FFF2-40B4-BE49-F238E27FC236}">
                <a16:creationId xmlns:a16="http://schemas.microsoft.com/office/drawing/2014/main" id="{EA345FB1-8130-7B03-4E15-C40CC62A60DB}"/>
              </a:ext>
            </a:extLst>
          </p:cNvPr>
          <p:cNvSpPr txBox="1"/>
          <p:nvPr/>
        </p:nvSpPr>
        <p:spPr>
          <a:xfrm>
            <a:off x="10956710" y="4665287"/>
            <a:ext cx="44755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R-3K</a:t>
            </a:r>
          </a:p>
        </p:txBody>
      </p:sp>
      <p:sp>
        <p:nvSpPr>
          <p:cNvPr id="13" name="TextBox 12">
            <a:extLst>
              <a:ext uri="{FF2B5EF4-FFF2-40B4-BE49-F238E27FC236}">
                <a16:creationId xmlns:a16="http://schemas.microsoft.com/office/drawing/2014/main" id="{4ECB69D9-FF01-494E-AFF7-523271C5F529}"/>
              </a:ext>
            </a:extLst>
          </p:cNvPr>
          <p:cNvSpPr txBox="1"/>
          <p:nvPr/>
        </p:nvSpPr>
        <p:spPr>
          <a:xfrm>
            <a:off x="8686942" y="6067858"/>
            <a:ext cx="50526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R-3F2</a:t>
            </a:r>
          </a:p>
        </p:txBody>
      </p:sp>
    </p:spTree>
    <p:extLst>
      <p:ext uri="{BB962C8B-B14F-4D97-AF65-F5344CB8AC3E}">
        <p14:creationId xmlns:p14="http://schemas.microsoft.com/office/powerpoint/2010/main" val="155740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889A45-69EF-381F-88B6-698D232F54F1}"/>
              </a:ext>
            </a:extLst>
          </p:cNvPr>
          <p:cNvSpPr>
            <a:spLocks noGrp="1"/>
          </p:cNvSpPr>
          <p:nvPr>
            <p:ph type="sldNum" sz="quarter" idx="12"/>
          </p:nvPr>
        </p:nvSpPr>
        <p:spPr/>
        <p:txBody>
          <a:bodyPr/>
          <a:lstStyle/>
          <a:p>
            <a:fld id="{846EA5B9-79DC-415E-BBD8-CA4293E44FF5}" type="slidenum">
              <a:rPr lang="en-US" smtClean="0"/>
              <a:pPr/>
              <a:t>24</a:t>
            </a:fld>
            <a:endParaRPr lang="en-US"/>
          </a:p>
        </p:txBody>
      </p:sp>
      <p:sp>
        <p:nvSpPr>
          <p:cNvPr id="4" name="Text Placeholder 3">
            <a:extLst>
              <a:ext uri="{FF2B5EF4-FFF2-40B4-BE49-F238E27FC236}">
                <a16:creationId xmlns:a16="http://schemas.microsoft.com/office/drawing/2014/main" id="{1098BE50-7829-A2E9-D288-A1A56AF01D9D}"/>
              </a:ext>
            </a:extLst>
          </p:cNvPr>
          <p:cNvSpPr>
            <a:spLocks noGrp="1"/>
          </p:cNvSpPr>
          <p:nvPr>
            <p:ph type="body" sz="quarter" idx="13"/>
          </p:nvPr>
        </p:nvSpPr>
        <p:spPr>
          <a:xfrm>
            <a:off x="714630" y="234957"/>
            <a:ext cx="10515600" cy="643995"/>
          </a:xfrm>
        </p:spPr>
        <p:txBody>
          <a:bodyPr vert="horz" lIns="91440" tIns="45720" rIns="91440" bIns="45720" rtlCol="0" anchor="t">
            <a:normAutofit/>
          </a:bodyPr>
          <a:lstStyle/>
          <a:p>
            <a:r>
              <a:rPr lang="en-US" sz="3900">
                <a:ea typeface="Calibri"/>
                <a:cs typeface="Calibri"/>
              </a:rPr>
              <a:t>Product installs</a:t>
            </a:r>
            <a:endParaRPr lang="en-US"/>
          </a:p>
        </p:txBody>
      </p:sp>
      <p:pic>
        <p:nvPicPr>
          <p:cNvPr id="8" name="Picture 7">
            <a:extLst>
              <a:ext uri="{FF2B5EF4-FFF2-40B4-BE49-F238E27FC236}">
                <a16:creationId xmlns:a16="http://schemas.microsoft.com/office/drawing/2014/main" id="{C41616DB-1CF3-37E5-DAD1-4B2375000E83}"/>
              </a:ext>
            </a:extLst>
          </p:cNvPr>
          <p:cNvPicPr>
            <a:picLocks noChangeAspect="1"/>
          </p:cNvPicPr>
          <p:nvPr/>
        </p:nvPicPr>
        <p:blipFill>
          <a:blip r:embed="rId2"/>
          <a:stretch>
            <a:fillRect/>
          </a:stretch>
        </p:blipFill>
        <p:spPr>
          <a:xfrm>
            <a:off x="9049321" y="1450487"/>
            <a:ext cx="2822330" cy="3787531"/>
          </a:xfrm>
          <a:prstGeom prst="rect">
            <a:avLst/>
          </a:prstGeom>
        </p:spPr>
      </p:pic>
      <p:pic>
        <p:nvPicPr>
          <p:cNvPr id="10" name="Picture 9" descr="A close-up of a machine&#10;&#10;Description automatically generated">
            <a:extLst>
              <a:ext uri="{FF2B5EF4-FFF2-40B4-BE49-F238E27FC236}">
                <a16:creationId xmlns:a16="http://schemas.microsoft.com/office/drawing/2014/main" id="{B2455BE8-2AA1-5FB8-7EF7-5F4082CB0C7B}"/>
              </a:ext>
            </a:extLst>
          </p:cNvPr>
          <p:cNvPicPr>
            <a:picLocks noChangeAspect="1"/>
          </p:cNvPicPr>
          <p:nvPr/>
        </p:nvPicPr>
        <p:blipFill>
          <a:blip r:embed="rId3"/>
          <a:stretch>
            <a:fillRect/>
          </a:stretch>
        </p:blipFill>
        <p:spPr>
          <a:xfrm>
            <a:off x="7952991" y="3429000"/>
            <a:ext cx="1852002" cy="2462335"/>
          </a:xfrm>
          <a:prstGeom prst="rect">
            <a:avLst/>
          </a:prstGeom>
        </p:spPr>
      </p:pic>
      <p:pic>
        <p:nvPicPr>
          <p:cNvPr id="11" name="Picture 10">
            <a:extLst>
              <a:ext uri="{FF2B5EF4-FFF2-40B4-BE49-F238E27FC236}">
                <a16:creationId xmlns:a16="http://schemas.microsoft.com/office/drawing/2014/main" id="{16660ED3-A891-6700-79E6-2A37D149FF4C}"/>
              </a:ext>
            </a:extLst>
          </p:cNvPr>
          <p:cNvPicPr>
            <a:picLocks noChangeAspect="1"/>
          </p:cNvPicPr>
          <p:nvPr/>
        </p:nvPicPr>
        <p:blipFill>
          <a:blip r:embed="rId4"/>
          <a:stretch>
            <a:fillRect/>
          </a:stretch>
        </p:blipFill>
        <p:spPr>
          <a:xfrm>
            <a:off x="-213458" y="1358029"/>
            <a:ext cx="2463880" cy="4985061"/>
          </a:xfrm>
          <a:prstGeom prst="rect">
            <a:avLst/>
          </a:prstGeom>
        </p:spPr>
      </p:pic>
      <p:pic>
        <p:nvPicPr>
          <p:cNvPr id="13" name="Picture 12">
            <a:extLst>
              <a:ext uri="{FF2B5EF4-FFF2-40B4-BE49-F238E27FC236}">
                <a16:creationId xmlns:a16="http://schemas.microsoft.com/office/drawing/2014/main" id="{77C590BA-7842-C600-BFBB-06625EF731F3}"/>
              </a:ext>
            </a:extLst>
          </p:cNvPr>
          <p:cNvPicPr>
            <a:picLocks noChangeAspect="1"/>
          </p:cNvPicPr>
          <p:nvPr/>
        </p:nvPicPr>
        <p:blipFill>
          <a:blip r:embed="rId5"/>
          <a:stretch>
            <a:fillRect/>
          </a:stretch>
        </p:blipFill>
        <p:spPr>
          <a:xfrm>
            <a:off x="2351147" y="1344706"/>
            <a:ext cx="2417114" cy="5011708"/>
          </a:xfrm>
          <a:prstGeom prst="rect">
            <a:avLst/>
          </a:prstGeom>
        </p:spPr>
      </p:pic>
      <p:pic>
        <p:nvPicPr>
          <p:cNvPr id="15" name="Picture 14">
            <a:extLst>
              <a:ext uri="{FF2B5EF4-FFF2-40B4-BE49-F238E27FC236}">
                <a16:creationId xmlns:a16="http://schemas.microsoft.com/office/drawing/2014/main" id="{477E396F-4758-D852-9F13-63BC76826274}"/>
              </a:ext>
            </a:extLst>
          </p:cNvPr>
          <p:cNvPicPr>
            <a:picLocks noChangeAspect="1"/>
          </p:cNvPicPr>
          <p:nvPr/>
        </p:nvPicPr>
        <p:blipFill>
          <a:blip r:embed="rId6"/>
          <a:stretch>
            <a:fillRect/>
          </a:stretch>
        </p:blipFill>
        <p:spPr>
          <a:xfrm>
            <a:off x="4854350" y="1318059"/>
            <a:ext cx="3719384" cy="4985062"/>
          </a:xfrm>
          <a:prstGeom prst="rect">
            <a:avLst/>
          </a:prstGeom>
        </p:spPr>
      </p:pic>
    </p:spTree>
    <p:extLst>
      <p:ext uri="{BB962C8B-B14F-4D97-AF65-F5344CB8AC3E}">
        <p14:creationId xmlns:p14="http://schemas.microsoft.com/office/powerpoint/2010/main" val="2222140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DBF19F8-DA6D-D738-B176-18C67C165714}"/>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Intelligent Machine Health Monitoring</a:t>
            </a:r>
          </a:p>
        </p:txBody>
      </p:sp>
    </p:spTree>
    <p:extLst>
      <p:ext uri="{BB962C8B-B14F-4D97-AF65-F5344CB8AC3E}">
        <p14:creationId xmlns:p14="http://schemas.microsoft.com/office/powerpoint/2010/main" val="122856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3D2C236C-B67D-44D9-19BB-9C8B24DA78E6}"/>
              </a:ext>
            </a:extLst>
          </p:cNvPr>
          <p:cNvSpPr>
            <a:spLocks noGrp="1"/>
          </p:cNvSpPr>
          <p:nvPr>
            <p:ph type="body" sz="quarter" idx="13"/>
          </p:nvPr>
        </p:nvSpPr>
        <p:spPr>
          <a:xfrm>
            <a:off x="368365" y="483436"/>
            <a:ext cx="10515600" cy="643995"/>
          </a:xfrm>
        </p:spPr>
        <p:txBody>
          <a:bodyPr>
            <a:normAutofit fontScale="92500" lnSpcReduction="10000"/>
          </a:bodyPr>
          <a:lstStyle/>
          <a:p>
            <a:r>
              <a:rPr lang="en-US" b="1">
                <a:solidFill>
                  <a:srgbClr val="FF0000"/>
                </a:solidFill>
                <a:latin typeface="+mn-lt"/>
              </a:rPr>
              <a:t>NFPA Standards Updates </a:t>
            </a:r>
          </a:p>
        </p:txBody>
      </p:sp>
      <p:sp>
        <p:nvSpPr>
          <p:cNvPr id="10" name="Title 1">
            <a:extLst>
              <a:ext uri="{FF2B5EF4-FFF2-40B4-BE49-F238E27FC236}">
                <a16:creationId xmlns:a16="http://schemas.microsoft.com/office/drawing/2014/main" id="{CF00B008-BE20-4741-BB03-D6ACC1FD8C5C}"/>
              </a:ext>
            </a:extLst>
          </p:cNvPr>
          <p:cNvSpPr>
            <a:spLocks noGrp="1"/>
          </p:cNvSpPr>
          <p:nvPr>
            <p:ph type="title" idx="4294967295"/>
          </p:nvPr>
        </p:nvSpPr>
        <p:spPr>
          <a:xfrm>
            <a:off x="368365" y="1865418"/>
            <a:ext cx="4786313" cy="4792367"/>
          </a:xfrm>
        </p:spPr>
        <p:txBody>
          <a:bodyPr>
            <a:noAutofit/>
          </a:bodyPr>
          <a:lstStyle/>
          <a:p>
            <a:r>
              <a:rPr lang="en-US" sz="2800" b="1" cap="small">
                <a:solidFill>
                  <a:schemeClr val="tx1"/>
                </a:solidFill>
                <a:latin typeface="+mn-lt"/>
              </a:rPr>
              <a:t>NFPA 70</a:t>
            </a:r>
            <a:br>
              <a:rPr lang="en-US" sz="2800" b="1" cap="small">
                <a:solidFill>
                  <a:schemeClr val="tx1"/>
                </a:solidFill>
                <a:latin typeface="+mn-lt"/>
              </a:rPr>
            </a:br>
            <a:r>
              <a:rPr lang="en-US" sz="2800" b="1" cap="small">
                <a:solidFill>
                  <a:schemeClr val="tx1"/>
                </a:solidFill>
                <a:latin typeface="+mn-lt"/>
              </a:rPr>
              <a:t>National Electrical Code</a:t>
            </a:r>
            <a:br>
              <a:rPr lang="en-US" sz="2800" b="1" cap="small">
                <a:solidFill>
                  <a:schemeClr val="tx1"/>
                </a:solidFill>
                <a:latin typeface="+mn-lt"/>
              </a:rPr>
            </a:br>
            <a:br>
              <a:rPr lang="en-US" sz="2800" b="1" cap="small">
                <a:solidFill>
                  <a:schemeClr val="tx1"/>
                </a:solidFill>
                <a:latin typeface="+mn-lt"/>
              </a:rPr>
            </a:br>
            <a:r>
              <a:rPr lang="en-US" sz="2800" b="1" cap="small">
                <a:solidFill>
                  <a:schemeClr val="tx1"/>
                </a:solidFill>
                <a:latin typeface="+mn-lt"/>
              </a:rPr>
              <a:t>NFPA 70</a:t>
            </a:r>
            <a:r>
              <a:rPr lang="en-US" sz="3600" b="1" cap="small">
                <a:solidFill>
                  <a:schemeClr val="tx1"/>
                </a:solidFill>
                <a:latin typeface="+mn-lt"/>
              </a:rPr>
              <a:t>e</a:t>
            </a:r>
            <a:br>
              <a:rPr lang="en-US" sz="2800" b="1" cap="small">
                <a:solidFill>
                  <a:schemeClr val="tx1"/>
                </a:solidFill>
                <a:latin typeface="+mn-lt"/>
              </a:rPr>
            </a:br>
            <a:r>
              <a:rPr lang="en-US" sz="2400" cap="small">
                <a:solidFill>
                  <a:schemeClr val="tx1"/>
                </a:solidFill>
                <a:latin typeface="+mn-lt"/>
              </a:rPr>
              <a:t>“Standard for Electrical Safety In The Workplace”</a:t>
            </a:r>
            <a:br>
              <a:rPr lang="en-US" sz="2400" cap="small">
                <a:solidFill>
                  <a:schemeClr val="tx1"/>
                </a:solidFill>
                <a:latin typeface="+mn-lt"/>
              </a:rPr>
            </a:br>
            <a:r>
              <a:rPr lang="en-US" sz="2400" cap="small">
                <a:solidFill>
                  <a:schemeClr val="tx1"/>
                </a:solidFill>
                <a:latin typeface="+mn-lt"/>
              </a:rPr>
              <a:t>(Latest Publication 2024)</a:t>
            </a:r>
            <a:br>
              <a:rPr lang="en-US" sz="2800" b="1" cap="small">
                <a:solidFill>
                  <a:schemeClr val="tx1"/>
                </a:solidFill>
                <a:latin typeface="+mn-lt"/>
              </a:rPr>
            </a:br>
            <a:br>
              <a:rPr lang="en-US" sz="2800" b="1" cap="small">
                <a:solidFill>
                  <a:schemeClr val="tx1"/>
                </a:solidFill>
                <a:latin typeface="+mn-lt"/>
              </a:rPr>
            </a:br>
            <a:r>
              <a:rPr lang="en-US" sz="2800" b="1" cap="small">
                <a:solidFill>
                  <a:schemeClr val="tx1"/>
                </a:solidFill>
                <a:latin typeface="+mn-lt"/>
              </a:rPr>
              <a:t>NFPA 70B </a:t>
            </a:r>
            <a:br>
              <a:rPr lang="en-US" sz="2800" b="1" cap="small">
                <a:solidFill>
                  <a:schemeClr val="tx1"/>
                </a:solidFill>
                <a:latin typeface="+mn-lt"/>
              </a:rPr>
            </a:br>
            <a:r>
              <a:rPr lang="en-US" sz="2400" cap="small">
                <a:solidFill>
                  <a:schemeClr val="tx1"/>
                </a:solidFill>
                <a:latin typeface="+mn-lt"/>
              </a:rPr>
              <a:t>“Standard for Electrical Equipment Maintenance”</a:t>
            </a:r>
            <a:br>
              <a:rPr lang="en-US" sz="2400" cap="small">
                <a:solidFill>
                  <a:schemeClr val="tx1"/>
                </a:solidFill>
                <a:latin typeface="+mn-lt"/>
              </a:rPr>
            </a:br>
            <a:r>
              <a:rPr lang="en-US" sz="2400" cap="small">
                <a:solidFill>
                  <a:schemeClr val="tx1"/>
                </a:solidFill>
                <a:latin typeface="+mn-lt"/>
              </a:rPr>
              <a:t>(Latest Publication 2023)</a:t>
            </a:r>
            <a:endParaRPr lang="en-US" sz="2800" cap="small">
              <a:solidFill>
                <a:schemeClr val="accent2">
                  <a:lumMod val="75000"/>
                </a:schemeClr>
              </a:solidFill>
              <a:latin typeface="+mn-lt"/>
            </a:endParaRPr>
          </a:p>
        </p:txBody>
      </p:sp>
      <p:sp>
        <p:nvSpPr>
          <p:cNvPr id="38" name="Title 1">
            <a:extLst>
              <a:ext uri="{FF2B5EF4-FFF2-40B4-BE49-F238E27FC236}">
                <a16:creationId xmlns:a16="http://schemas.microsoft.com/office/drawing/2014/main" id="{C66D36D6-A758-D7CE-D59C-788AF94E99B8}"/>
              </a:ext>
            </a:extLst>
          </p:cNvPr>
          <p:cNvSpPr txBox="1">
            <a:spLocks/>
          </p:cNvSpPr>
          <p:nvPr/>
        </p:nvSpPr>
        <p:spPr>
          <a:xfrm>
            <a:off x="636695" y="1283038"/>
            <a:ext cx="10174264" cy="4769805"/>
          </a:xfrm>
          <a:prstGeom prst="rect">
            <a:avLst/>
          </a:prstGeom>
        </p:spPr>
        <p:txBody>
          <a:bodyPr vert="horz" lIns="121920" tIns="60960" rIns="121920" bIns="60960" rtlCol="0" anchor="t">
            <a:normAutofit/>
          </a:bodyPr>
          <a:lst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7189"/>
            <a:endParaRPr lang="en-US" sz="3200">
              <a:solidFill>
                <a:prstClr val="black"/>
              </a:solidFill>
              <a:latin typeface="Trebuchet MS"/>
            </a:endParaRPr>
          </a:p>
        </p:txBody>
      </p:sp>
      <p:sp>
        <p:nvSpPr>
          <p:cNvPr id="14" name="Rectangle 13">
            <a:extLst>
              <a:ext uri="{FF2B5EF4-FFF2-40B4-BE49-F238E27FC236}">
                <a16:creationId xmlns:a16="http://schemas.microsoft.com/office/drawing/2014/main" id="{FCDD6B53-4495-6407-1B0D-EDEA3985F87B}"/>
              </a:ext>
            </a:extLst>
          </p:cNvPr>
          <p:cNvSpPr/>
          <p:nvPr/>
        </p:nvSpPr>
        <p:spPr>
          <a:xfrm>
            <a:off x="8740588" y="5737412"/>
            <a:ext cx="3173506" cy="9592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6E83CD9-AA19-EB99-E6EF-ECFB543D520C}"/>
              </a:ext>
            </a:extLst>
          </p:cNvPr>
          <p:cNvGrpSpPr/>
          <p:nvPr/>
        </p:nvGrpSpPr>
        <p:grpSpPr>
          <a:xfrm>
            <a:off x="6506883" y="1865417"/>
            <a:ext cx="4377082" cy="4792367"/>
            <a:chOff x="6282238" y="1836921"/>
            <a:chExt cx="4377082" cy="4792367"/>
          </a:xfrm>
        </p:grpSpPr>
        <p:grpSp>
          <p:nvGrpSpPr>
            <p:cNvPr id="9" name="Group 8">
              <a:extLst>
                <a:ext uri="{FF2B5EF4-FFF2-40B4-BE49-F238E27FC236}">
                  <a16:creationId xmlns:a16="http://schemas.microsoft.com/office/drawing/2014/main" id="{3BCCD645-A3F1-4354-5C97-9F31A9B70A5F}"/>
                </a:ext>
              </a:extLst>
            </p:cNvPr>
            <p:cNvGrpSpPr/>
            <p:nvPr/>
          </p:nvGrpSpPr>
          <p:grpSpPr>
            <a:xfrm>
              <a:off x="6282238" y="1836921"/>
              <a:ext cx="4377082" cy="4792367"/>
              <a:chOff x="4127863" y="482302"/>
              <a:chExt cx="3814354" cy="4178896"/>
            </a:xfrm>
          </p:grpSpPr>
          <p:pic>
            <p:nvPicPr>
              <p:cNvPr id="12" name="Picture 11">
                <a:extLst>
                  <a:ext uri="{FF2B5EF4-FFF2-40B4-BE49-F238E27FC236}">
                    <a16:creationId xmlns:a16="http://schemas.microsoft.com/office/drawing/2014/main" id="{11520563-D728-8672-AD5A-9DCC36F7410B}"/>
                  </a:ext>
                </a:extLst>
              </p:cNvPr>
              <p:cNvPicPr>
                <a:picLocks noChangeAspect="1"/>
              </p:cNvPicPr>
              <p:nvPr/>
            </p:nvPicPr>
            <p:blipFill>
              <a:blip r:embed="rId2"/>
              <a:stretch>
                <a:fillRect/>
              </a:stretch>
            </p:blipFill>
            <p:spPr>
              <a:xfrm>
                <a:off x="4127863" y="482302"/>
                <a:ext cx="3814354" cy="4178896"/>
              </a:xfrm>
              <a:prstGeom prst="rect">
                <a:avLst/>
              </a:prstGeom>
            </p:spPr>
          </p:pic>
          <p:pic>
            <p:nvPicPr>
              <p:cNvPr id="3" name="Picture 2">
                <a:extLst>
                  <a:ext uri="{FF2B5EF4-FFF2-40B4-BE49-F238E27FC236}">
                    <a16:creationId xmlns:a16="http://schemas.microsoft.com/office/drawing/2014/main" id="{A49B0D77-93EB-EFD3-36B9-177974D6B437}"/>
                  </a:ext>
                </a:extLst>
              </p:cNvPr>
              <p:cNvPicPr>
                <a:picLocks noChangeAspect="1"/>
              </p:cNvPicPr>
              <p:nvPr/>
            </p:nvPicPr>
            <p:blipFill>
              <a:blip r:embed="rId3"/>
              <a:stretch>
                <a:fillRect/>
              </a:stretch>
            </p:blipFill>
            <p:spPr>
              <a:xfrm>
                <a:off x="5322919" y="482302"/>
                <a:ext cx="1424241" cy="1893145"/>
              </a:xfrm>
              <a:prstGeom prst="rect">
                <a:avLst/>
              </a:prstGeom>
            </p:spPr>
          </p:pic>
          <p:pic>
            <p:nvPicPr>
              <p:cNvPr id="5" name="Picture 4">
                <a:extLst>
                  <a:ext uri="{FF2B5EF4-FFF2-40B4-BE49-F238E27FC236}">
                    <a16:creationId xmlns:a16="http://schemas.microsoft.com/office/drawing/2014/main" id="{F3A9F46D-776D-3091-8BBD-180B4A8FC757}"/>
                  </a:ext>
                </a:extLst>
              </p:cNvPr>
              <p:cNvPicPr>
                <a:picLocks noChangeAspect="1"/>
              </p:cNvPicPr>
              <p:nvPr/>
            </p:nvPicPr>
            <p:blipFill>
              <a:blip r:embed="rId4"/>
              <a:stretch>
                <a:fillRect/>
              </a:stretch>
            </p:blipFill>
            <p:spPr>
              <a:xfrm>
                <a:off x="4248703" y="2511135"/>
                <a:ext cx="1442556" cy="1892808"/>
              </a:xfrm>
              <a:prstGeom prst="rect">
                <a:avLst/>
              </a:prstGeom>
            </p:spPr>
          </p:pic>
          <p:pic>
            <p:nvPicPr>
              <p:cNvPr id="7" name="Picture 6">
                <a:extLst>
                  <a:ext uri="{FF2B5EF4-FFF2-40B4-BE49-F238E27FC236}">
                    <a16:creationId xmlns:a16="http://schemas.microsoft.com/office/drawing/2014/main" id="{CB16246C-7708-1F44-2361-D14F4ABC1F52}"/>
                  </a:ext>
                </a:extLst>
              </p:cNvPr>
              <p:cNvPicPr>
                <a:picLocks noChangeAspect="1"/>
              </p:cNvPicPr>
              <p:nvPr/>
            </p:nvPicPr>
            <p:blipFill rotWithShape="1">
              <a:blip r:embed="rId5"/>
              <a:srcRect/>
              <a:stretch/>
            </p:blipFill>
            <p:spPr>
              <a:xfrm>
                <a:off x="6392136" y="2511135"/>
                <a:ext cx="1431572" cy="1892808"/>
              </a:xfrm>
              <a:prstGeom prst="rect">
                <a:avLst/>
              </a:prstGeom>
            </p:spPr>
          </p:pic>
        </p:grpSp>
        <p:sp>
          <p:nvSpPr>
            <p:cNvPr id="2" name="TextBox 1">
              <a:extLst>
                <a:ext uri="{FF2B5EF4-FFF2-40B4-BE49-F238E27FC236}">
                  <a16:creationId xmlns:a16="http://schemas.microsoft.com/office/drawing/2014/main" id="{68D153E2-498A-7173-189A-B521B8F5E543}"/>
                </a:ext>
              </a:extLst>
            </p:cNvPr>
            <p:cNvSpPr txBox="1"/>
            <p:nvPr/>
          </p:nvSpPr>
          <p:spPr>
            <a:xfrm>
              <a:off x="7017559" y="5872602"/>
              <a:ext cx="832279" cy="461665"/>
            </a:xfrm>
            <a:prstGeom prst="rect">
              <a:avLst/>
            </a:prstGeom>
            <a:noFill/>
          </p:spPr>
          <p:txBody>
            <a:bodyPr wrap="none" rtlCol="0">
              <a:spAutoFit/>
            </a:bodyPr>
            <a:lstStyle/>
            <a:p>
              <a:pPr defTabSz="609585"/>
              <a:r>
                <a:rPr lang="en-US" sz="2400">
                  <a:solidFill>
                    <a:prstClr val="black"/>
                  </a:solidFill>
                  <a:latin typeface="Trebuchet MS"/>
                </a:rPr>
                <a:t>2024</a:t>
              </a:r>
            </a:p>
          </p:txBody>
        </p:sp>
        <p:sp>
          <p:nvSpPr>
            <p:cNvPr id="4" name="TextBox 3">
              <a:extLst>
                <a:ext uri="{FF2B5EF4-FFF2-40B4-BE49-F238E27FC236}">
                  <a16:creationId xmlns:a16="http://schemas.microsoft.com/office/drawing/2014/main" id="{5997DD77-0C76-097F-53A3-E250DA38A22C}"/>
                </a:ext>
              </a:extLst>
            </p:cNvPr>
            <p:cNvSpPr txBox="1"/>
            <p:nvPr/>
          </p:nvSpPr>
          <p:spPr>
            <a:xfrm>
              <a:off x="9691048" y="5872601"/>
              <a:ext cx="832279" cy="461665"/>
            </a:xfrm>
            <a:prstGeom prst="rect">
              <a:avLst/>
            </a:prstGeom>
            <a:noFill/>
          </p:spPr>
          <p:txBody>
            <a:bodyPr wrap="none" rtlCol="0">
              <a:spAutoFit/>
            </a:bodyPr>
            <a:lstStyle/>
            <a:p>
              <a:pPr defTabSz="609585"/>
              <a:r>
                <a:rPr lang="en-US" sz="2400">
                  <a:solidFill>
                    <a:prstClr val="black"/>
                  </a:solidFill>
                  <a:latin typeface="Trebuchet MS"/>
                </a:rPr>
                <a:t>2023</a:t>
              </a:r>
            </a:p>
          </p:txBody>
        </p:sp>
      </p:grpSp>
    </p:spTree>
    <p:extLst>
      <p:ext uri="{BB962C8B-B14F-4D97-AF65-F5344CB8AC3E}">
        <p14:creationId xmlns:p14="http://schemas.microsoft.com/office/powerpoint/2010/main" val="165503602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A301B2-4CE2-4BF2-8526-95D13BE98077}"/>
              </a:ext>
            </a:extLst>
          </p:cNvPr>
          <p:cNvSpPr>
            <a:spLocks noGrp="1"/>
          </p:cNvSpPr>
          <p:nvPr>
            <p:ph type="body" sz="quarter" idx="13"/>
          </p:nvPr>
        </p:nvSpPr>
        <p:spPr>
          <a:xfrm>
            <a:off x="5579985" y="235859"/>
            <a:ext cx="5040410" cy="1133855"/>
          </a:xfrm>
        </p:spPr>
        <p:txBody>
          <a:bodyPr>
            <a:noAutofit/>
          </a:bodyPr>
          <a:lstStyle/>
          <a:p>
            <a:pPr>
              <a:spcBef>
                <a:spcPts val="0"/>
              </a:spcBef>
            </a:pPr>
            <a:r>
              <a:rPr lang="en-US" sz="4400" b="1">
                <a:solidFill>
                  <a:srgbClr val="FF0000"/>
                </a:solidFill>
                <a:latin typeface="+mn-lt"/>
              </a:rPr>
              <a:t>NFPA 70E </a:t>
            </a:r>
          </a:p>
          <a:p>
            <a:pPr>
              <a:spcBef>
                <a:spcPts val="0"/>
              </a:spcBef>
            </a:pPr>
            <a:r>
              <a:rPr lang="en-US" sz="4400" b="1">
                <a:solidFill>
                  <a:srgbClr val="FF0000"/>
                </a:solidFill>
                <a:latin typeface="+mn-lt"/>
              </a:rPr>
              <a:t>Workplace Safety</a:t>
            </a:r>
          </a:p>
        </p:txBody>
      </p:sp>
      <p:sp>
        <p:nvSpPr>
          <p:cNvPr id="6" name="Rectangle 5">
            <a:extLst>
              <a:ext uri="{FF2B5EF4-FFF2-40B4-BE49-F238E27FC236}">
                <a16:creationId xmlns:a16="http://schemas.microsoft.com/office/drawing/2014/main" id="{D91E1006-AA34-4789-B973-D08EFA0B7DBE}"/>
              </a:ext>
            </a:extLst>
          </p:cNvPr>
          <p:cNvSpPr/>
          <p:nvPr/>
        </p:nvSpPr>
        <p:spPr>
          <a:xfrm>
            <a:off x="5279136" y="3090880"/>
            <a:ext cx="6625370" cy="1938992"/>
          </a:xfrm>
          <a:prstGeom prst="rect">
            <a:avLst/>
          </a:prstGeom>
          <a:noFill/>
        </p:spPr>
        <p:txBody>
          <a:bodyPr wrap="square">
            <a:spAutoFit/>
          </a:bodyPr>
          <a:lstStyle/>
          <a:p>
            <a:pPr algn="just"/>
            <a:r>
              <a:rPr lang="en-US" sz="2400" b="1" i="1">
                <a:solidFill>
                  <a:srgbClr val="C00000"/>
                </a:solidFill>
              </a:rPr>
              <a:t>“Temperatures over design levels for prolonged periods can reduce the electrical life of organic insulating materials” and can “cause physical deterioration of the materials, resulting in lowered mechanical strength.” 			</a:t>
            </a:r>
            <a:r>
              <a:rPr lang="en-US" sz="1400" b="1" i="1">
                <a:solidFill>
                  <a:srgbClr val="C00000"/>
                </a:solidFill>
              </a:rPr>
              <a:t>NFPA70E</a:t>
            </a:r>
          </a:p>
        </p:txBody>
      </p:sp>
      <p:grpSp>
        <p:nvGrpSpPr>
          <p:cNvPr id="7" name="Group 6">
            <a:extLst>
              <a:ext uri="{FF2B5EF4-FFF2-40B4-BE49-F238E27FC236}">
                <a16:creationId xmlns:a16="http://schemas.microsoft.com/office/drawing/2014/main" id="{89EE2D90-9486-4D3D-9796-F3C465F9262A}"/>
              </a:ext>
            </a:extLst>
          </p:cNvPr>
          <p:cNvGrpSpPr/>
          <p:nvPr/>
        </p:nvGrpSpPr>
        <p:grpSpPr>
          <a:xfrm>
            <a:off x="5433786" y="2259883"/>
            <a:ext cx="647700" cy="830997"/>
            <a:chOff x="152400" y="4682446"/>
            <a:chExt cx="647700" cy="830997"/>
          </a:xfrm>
        </p:grpSpPr>
        <p:sp>
          <p:nvSpPr>
            <p:cNvPr id="8" name="Isosceles Triangle 7">
              <a:extLst>
                <a:ext uri="{FF2B5EF4-FFF2-40B4-BE49-F238E27FC236}">
                  <a16:creationId xmlns:a16="http://schemas.microsoft.com/office/drawing/2014/main" id="{E86452B3-875F-4AF0-9F16-BB9A30CFD90E}"/>
                </a:ext>
              </a:extLst>
            </p:cNvPr>
            <p:cNvSpPr/>
            <p:nvPr/>
          </p:nvSpPr>
          <p:spPr>
            <a:xfrm>
              <a:off x="152400" y="4705481"/>
              <a:ext cx="647700" cy="628519"/>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9" name="TextBox 8">
              <a:extLst>
                <a:ext uri="{FF2B5EF4-FFF2-40B4-BE49-F238E27FC236}">
                  <a16:creationId xmlns:a16="http://schemas.microsoft.com/office/drawing/2014/main" id="{738BC809-A62F-46BE-994B-F3B8045E0704}"/>
                </a:ext>
              </a:extLst>
            </p:cNvPr>
            <p:cNvSpPr txBox="1"/>
            <p:nvPr/>
          </p:nvSpPr>
          <p:spPr>
            <a:xfrm>
              <a:off x="298599" y="4682446"/>
              <a:ext cx="419100" cy="830997"/>
            </a:xfrm>
            <a:prstGeom prst="rect">
              <a:avLst/>
            </a:prstGeom>
            <a:noFill/>
          </p:spPr>
          <p:txBody>
            <a:bodyPr wrap="square" rtlCol="0">
              <a:spAutoFit/>
            </a:bodyPr>
            <a:lstStyle/>
            <a:p>
              <a:r>
                <a:rPr lang="en-US" sz="4800" b="1">
                  <a:latin typeface="AvenirLT-Roman" panose="020B0503020203020204" pitchFamily="34" charset="0"/>
                </a:rPr>
                <a:t>!</a:t>
              </a:r>
            </a:p>
          </p:txBody>
        </p:sp>
      </p:grpSp>
      <p:pic>
        <p:nvPicPr>
          <p:cNvPr id="10" name="Picture 9">
            <a:extLst>
              <a:ext uri="{FF2B5EF4-FFF2-40B4-BE49-F238E27FC236}">
                <a16:creationId xmlns:a16="http://schemas.microsoft.com/office/drawing/2014/main" id="{51A7394E-06DA-4F2C-A11F-96B20D6DA0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90" y="235859"/>
            <a:ext cx="5040410" cy="6539845"/>
          </a:xfrm>
          <a:prstGeom prst="rect">
            <a:avLst/>
          </a:prstGeom>
        </p:spPr>
      </p:pic>
    </p:spTree>
    <p:extLst>
      <p:ext uri="{BB962C8B-B14F-4D97-AF65-F5344CB8AC3E}">
        <p14:creationId xmlns:p14="http://schemas.microsoft.com/office/powerpoint/2010/main" val="36115041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B1849-21A4-4640-13F2-A5B909DE93DF}"/>
              </a:ext>
            </a:extLst>
          </p:cNvPr>
          <p:cNvSpPr>
            <a:spLocks noGrp="1"/>
          </p:cNvSpPr>
          <p:nvPr>
            <p:ph type="body" sz="quarter" idx="13"/>
          </p:nvPr>
        </p:nvSpPr>
        <p:spPr>
          <a:xfrm>
            <a:off x="381244" y="258202"/>
            <a:ext cx="10515600" cy="1221681"/>
          </a:xfrm>
        </p:spPr>
        <p:txBody>
          <a:bodyPr>
            <a:normAutofit fontScale="92500" lnSpcReduction="20000"/>
          </a:bodyPr>
          <a:lstStyle/>
          <a:p>
            <a:r>
              <a:rPr lang="en-US" b="1">
                <a:solidFill>
                  <a:srgbClr val="FF0000"/>
                </a:solidFill>
                <a:latin typeface="+mn-lt"/>
              </a:rPr>
              <a:t>NFPA 70B Maintenance Plan</a:t>
            </a:r>
          </a:p>
          <a:p>
            <a:r>
              <a:rPr lang="en-US" i="1">
                <a:solidFill>
                  <a:srgbClr val="FF0000"/>
                </a:solidFill>
                <a:latin typeface="+mn-lt"/>
              </a:rPr>
              <a:t>CTM Considerations</a:t>
            </a:r>
          </a:p>
        </p:txBody>
      </p:sp>
      <p:pic>
        <p:nvPicPr>
          <p:cNvPr id="5" name="Picture 4">
            <a:extLst>
              <a:ext uri="{FF2B5EF4-FFF2-40B4-BE49-F238E27FC236}">
                <a16:creationId xmlns:a16="http://schemas.microsoft.com/office/drawing/2014/main" id="{18565D9D-28F9-18A8-CEDB-BB94561DAA47}"/>
              </a:ext>
            </a:extLst>
          </p:cNvPr>
          <p:cNvPicPr>
            <a:picLocks noChangeAspect="1"/>
          </p:cNvPicPr>
          <p:nvPr/>
        </p:nvPicPr>
        <p:blipFill rotWithShape="1">
          <a:blip r:embed="rId2">
            <a:extLst>
              <a:ext uri="{28A0092B-C50C-407E-A947-70E740481C1C}">
                <a14:useLocalDpi xmlns:a14="http://schemas.microsoft.com/office/drawing/2010/main" val="0"/>
              </a:ext>
            </a:extLst>
          </a:blip>
          <a:srcRect l="2814" t="3571" r="6014" b="8851"/>
          <a:stretch/>
        </p:blipFill>
        <p:spPr bwMode="auto">
          <a:xfrm>
            <a:off x="5013711" y="1648363"/>
            <a:ext cx="6965487" cy="4951434"/>
          </a:xfrm>
          <a:prstGeom prst="rect">
            <a:avLst/>
          </a:prstGeom>
          <a:noFill/>
          <a:ln>
            <a:noFill/>
          </a:ln>
        </p:spPr>
      </p:pic>
      <p:sp>
        <p:nvSpPr>
          <p:cNvPr id="6" name="Title 1">
            <a:extLst>
              <a:ext uri="{FF2B5EF4-FFF2-40B4-BE49-F238E27FC236}">
                <a16:creationId xmlns:a16="http://schemas.microsoft.com/office/drawing/2014/main" id="{108A2B37-0EAB-D347-C44A-4D63A4FF7054}"/>
              </a:ext>
            </a:extLst>
          </p:cNvPr>
          <p:cNvSpPr txBox="1">
            <a:spLocks/>
          </p:cNvSpPr>
          <p:nvPr/>
        </p:nvSpPr>
        <p:spPr>
          <a:xfrm>
            <a:off x="402176" y="1841966"/>
            <a:ext cx="3647923" cy="4564229"/>
          </a:xfrm>
          <a:prstGeom prst="rect">
            <a:avLst/>
          </a:prstGeom>
        </p:spPr>
        <p:txBody>
          <a:bodyPr vert="horz" lIns="121920" tIns="60960" rIns="121920" bIns="60960" rtlCol="0" anchor="t">
            <a:normAutofit lnSpcReduction="10000"/>
          </a:bodyPr>
          <a:lst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7189"/>
            <a:endParaRPr lang="en-US" sz="667">
              <a:solidFill>
                <a:prstClr val="black"/>
              </a:solidFill>
              <a:latin typeface="Trebuchet MS"/>
            </a:endParaRPr>
          </a:p>
          <a:p>
            <a:pPr defTabSz="457189"/>
            <a:r>
              <a:rPr lang="en-US" sz="1600">
                <a:solidFill>
                  <a:prstClr val="black"/>
                </a:solidFill>
                <a:latin typeface="Trebuchet MS"/>
              </a:rPr>
              <a:t>9.1.1.1</a:t>
            </a:r>
          </a:p>
          <a:p>
            <a:pPr defTabSz="457189"/>
            <a:r>
              <a:rPr lang="en-US" sz="1600">
                <a:solidFill>
                  <a:prstClr val="black"/>
                </a:solidFill>
                <a:latin typeface="Trebuchet MS"/>
              </a:rPr>
              <a:t>“Continuous monitoring or predictive techniques </a:t>
            </a:r>
            <a:r>
              <a:rPr lang="en-US" sz="1600" i="1" u="sng">
                <a:solidFill>
                  <a:srgbClr val="FF0000"/>
                </a:solidFill>
                <a:latin typeface="Trebuchet MS"/>
              </a:rPr>
              <a:t>shall</a:t>
            </a:r>
            <a:r>
              <a:rPr lang="en-US" sz="1600">
                <a:solidFill>
                  <a:prstClr val="black"/>
                </a:solidFill>
                <a:latin typeface="Trebuchet MS"/>
              </a:rPr>
              <a:t> be permitted to be used as a consideration when determining maintenance intervals.”</a:t>
            </a:r>
          </a:p>
          <a:p>
            <a:pPr defTabSz="457189"/>
            <a:endParaRPr lang="en-US" sz="1600">
              <a:solidFill>
                <a:prstClr val="black"/>
              </a:solidFill>
              <a:latin typeface="Trebuchet MS"/>
            </a:endParaRPr>
          </a:p>
          <a:p>
            <a:pPr defTabSz="457189"/>
            <a:r>
              <a:rPr lang="en-US" sz="1600">
                <a:solidFill>
                  <a:prstClr val="black"/>
                </a:solidFill>
                <a:latin typeface="Trebuchet MS"/>
              </a:rPr>
              <a:t>9.1.1.2</a:t>
            </a:r>
          </a:p>
          <a:p>
            <a:pPr defTabSz="457189"/>
            <a:r>
              <a:rPr lang="en-US" sz="1600">
                <a:solidFill>
                  <a:prstClr val="black"/>
                </a:solidFill>
                <a:latin typeface="Trebuchet MS"/>
              </a:rPr>
              <a:t>“Continuous monitoring or predictive techniques shall be based on manufacturer’s recommendations or accepted industry practices.”</a:t>
            </a:r>
          </a:p>
          <a:p>
            <a:pPr defTabSz="457189"/>
            <a:endParaRPr lang="en-US" sz="1600">
              <a:solidFill>
                <a:prstClr val="black"/>
              </a:solidFill>
              <a:latin typeface="Trebuchet MS"/>
            </a:endParaRPr>
          </a:p>
          <a:p>
            <a:pPr defTabSz="457189"/>
            <a:r>
              <a:rPr lang="en-US" sz="1600">
                <a:solidFill>
                  <a:prstClr val="black"/>
                </a:solidFill>
                <a:latin typeface="Trebuchet MS"/>
              </a:rPr>
              <a:t>A.9.1.1.2</a:t>
            </a:r>
          </a:p>
          <a:p>
            <a:pPr defTabSz="457189"/>
            <a:r>
              <a:rPr lang="en-US" sz="1600">
                <a:solidFill>
                  <a:prstClr val="black"/>
                </a:solidFill>
                <a:latin typeface="Trebuchet MS"/>
              </a:rPr>
              <a:t>“…The use of real-time data and actual performance of the equipment of the equipment can be used to </a:t>
            </a:r>
            <a:r>
              <a:rPr lang="en-US" sz="1600" i="1">
                <a:solidFill>
                  <a:srgbClr val="C00000"/>
                </a:solidFill>
                <a:latin typeface="Trebuchet MS"/>
              </a:rPr>
              <a:t>modify </a:t>
            </a:r>
            <a:r>
              <a:rPr lang="en-US" sz="1600">
                <a:solidFill>
                  <a:prstClr val="black"/>
                </a:solidFill>
                <a:latin typeface="Trebuchet MS"/>
              </a:rPr>
              <a:t>(shorten or lengthen) a predetermined maintenance interval.”</a:t>
            </a:r>
          </a:p>
          <a:p>
            <a:pPr defTabSz="457189"/>
            <a:endParaRPr lang="en-US" sz="667">
              <a:solidFill>
                <a:prstClr val="black"/>
              </a:solidFill>
              <a:latin typeface="Trebuchet MS"/>
            </a:endParaRPr>
          </a:p>
        </p:txBody>
      </p:sp>
      <p:cxnSp>
        <p:nvCxnSpPr>
          <p:cNvPr id="9" name="Straight Connector 8">
            <a:extLst>
              <a:ext uri="{FF2B5EF4-FFF2-40B4-BE49-F238E27FC236}">
                <a16:creationId xmlns:a16="http://schemas.microsoft.com/office/drawing/2014/main" id="{1B3DE066-7772-3D0B-65BF-FCCE70E629FC}"/>
              </a:ext>
            </a:extLst>
          </p:cNvPr>
          <p:cNvCxnSpPr>
            <a:cxnSpLocks/>
          </p:cNvCxnSpPr>
          <p:nvPr/>
        </p:nvCxnSpPr>
        <p:spPr>
          <a:xfrm>
            <a:off x="7172508" y="2752726"/>
            <a:ext cx="2019117"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4182590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B5115B-A8A1-4F02-9E50-30DBD274A58F}"/>
              </a:ext>
            </a:extLst>
          </p:cNvPr>
          <p:cNvSpPr>
            <a:spLocks noGrp="1"/>
          </p:cNvSpPr>
          <p:nvPr>
            <p:ph idx="1"/>
          </p:nvPr>
        </p:nvSpPr>
        <p:spPr>
          <a:xfrm>
            <a:off x="4510951" y="1804737"/>
            <a:ext cx="7459579" cy="4545065"/>
          </a:xfrm>
        </p:spPr>
        <p:txBody>
          <a:bodyPr>
            <a:normAutofit lnSpcReduction="10000"/>
          </a:bodyPr>
          <a:lstStyle/>
          <a:p>
            <a:pPr marL="0" indent="0">
              <a:buNone/>
            </a:pPr>
            <a:r>
              <a:rPr lang="en-US" sz="2400"/>
              <a:t>Submitted to the IEEE Standards Association (Audit Committee) for vote in Dec 2025</a:t>
            </a:r>
          </a:p>
          <a:p>
            <a:pPr marL="0" indent="0">
              <a:buNone/>
            </a:pPr>
            <a:endParaRPr lang="en-US" sz="2400"/>
          </a:p>
          <a:p>
            <a:endParaRPr lang="en-US" sz="1050"/>
          </a:p>
          <a:p>
            <a:r>
              <a:rPr lang="en-US" sz="2400"/>
              <a:t>Highlights of Coverage:</a:t>
            </a:r>
          </a:p>
          <a:p>
            <a:pPr lvl="1"/>
            <a:r>
              <a:rPr lang="en-US" sz="2000"/>
              <a:t>General Requirements and Application Considerations</a:t>
            </a:r>
          </a:p>
          <a:p>
            <a:pPr lvl="1"/>
            <a:r>
              <a:rPr lang="en-US" sz="2000"/>
              <a:t>System Requirements</a:t>
            </a:r>
          </a:p>
          <a:p>
            <a:pPr lvl="1"/>
            <a:r>
              <a:rPr lang="en-US" sz="2000"/>
              <a:t>Installation for New Construction</a:t>
            </a:r>
          </a:p>
          <a:p>
            <a:pPr lvl="1"/>
            <a:r>
              <a:rPr lang="en-US" sz="2000"/>
              <a:t>Recommendations for Retrofit Installations</a:t>
            </a:r>
          </a:p>
          <a:p>
            <a:pPr lvl="1"/>
            <a:r>
              <a:rPr lang="en-US" sz="2000"/>
              <a:t>Maintenance</a:t>
            </a:r>
          </a:p>
          <a:p>
            <a:pPr lvl="1"/>
            <a:r>
              <a:rPr lang="en-US" sz="2000"/>
              <a:t>Advantages of CTM Technologies (informative)</a:t>
            </a:r>
          </a:p>
          <a:p>
            <a:pPr lvl="1"/>
            <a:r>
              <a:rPr lang="en-US" sz="2000"/>
              <a:t>Heat Transfer Considerations (generation, transfer, and abnormalities)</a:t>
            </a:r>
          </a:p>
          <a:p>
            <a:pPr lvl="1"/>
            <a:endParaRPr lang="en-US" sz="2000"/>
          </a:p>
          <a:p>
            <a:pPr marL="971550" lvl="1" indent="-514350">
              <a:buFont typeface="+mj-lt"/>
              <a:buAutoNum type="arabicPeriod"/>
            </a:pPr>
            <a:endParaRPr lang="en-US" sz="2000"/>
          </a:p>
          <a:p>
            <a:endParaRPr lang="en-US" sz="2400"/>
          </a:p>
        </p:txBody>
      </p:sp>
      <p:sp>
        <p:nvSpPr>
          <p:cNvPr id="3" name="Slide Number Placeholder 2">
            <a:extLst>
              <a:ext uri="{FF2B5EF4-FFF2-40B4-BE49-F238E27FC236}">
                <a16:creationId xmlns:a16="http://schemas.microsoft.com/office/drawing/2014/main" id="{B215CF41-7FEC-49CD-AF79-4A2E8D2B465B}"/>
              </a:ext>
            </a:extLst>
          </p:cNvPr>
          <p:cNvSpPr>
            <a:spLocks noGrp="1"/>
          </p:cNvSpPr>
          <p:nvPr>
            <p:ph type="sldNum" sz="quarter" idx="12"/>
          </p:nvPr>
        </p:nvSpPr>
        <p:spPr/>
        <p:txBody>
          <a:bodyPr/>
          <a:lstStyle/>
          <a:p>
            <a:fld id="{846EA5B9-79DC-415E-BBD8-CA4293E44FF5}" type="slidenum">
              <a:rPr lang="en-US" smtClean="0"/>
              <a:pPr/>
              <a:t>29</a:t>
            </a:fld>
            <a:endParaRPr lang="en-US"/>
          </a:p>
        </p:txBody>
      </p:sp>
      <p:sp>
        <p:nvSpPr>
          <p:cNvPr id="4" name="Text Placeholder 3">
            <a:extLst>
              <a:ext uri="{FF2B5EF4-FFF2-40B4-BE49-F238E27FC236}">
                <a16:creationId xmlns:a16="http://schemas.microsoft.com/office/drawing/2014/main" id="{7010D897-2834-4F80-90FA-9089646C60BC}"/>
              </a:ext>
            </a:extLst>
          </p:cNvPr>
          <p:cNvSpPr>
            <a:spLocks noGrp="1"/>
          </p:cNvSpPr>
          <p:nvPr>
            <p:ph type="body" sz="quarter" idx="13"/>
          </p:nvPr>
        </p:nvSpPr>
        <p:spPr>
          <a:xfrm>
            <a:off x="197146" y="222331"/>
            <a:ext cx="10515600" cy="643995"/>
          </a:xfrm>
        </p:spPr>
        <p:txBody>
          <a:bodyPr>
            <a:noAutofit/>
          </a:bodyPr>
          <a:lstStyle/>
          <a:p>
            <a:r>
              <a:rPr lang="en-US" sz="2800" b="1">
                <a:solidFill>
                  <a:srgbClr val="FF0000"/>
                </a:solidFill>
                <a:latin typeface="+mn-lt"/>
              </a:rPr>
              <a:t>IEEE PCIC 2969-2025 “A Guide for Continuous Thermal Monitoring of Switchgear and Motor Control Centers up to 52kV”</a:t>
            </a:r>
          </a:p>
        </p:txBody>
      </p:sp>
      <p:pic>
        <p:nvPicPr>
          <p:cNvPr id="5" name="Picture 4">
            <a:extLst>
              <a:ext uri="{FF2B5EF4-FFF2-40B4-BE49-F238E27FC236}">
                <a16:creationId xmlns:a16="http://schemas.microsoft.com/office/drawing/2014/main" id="{2BF9C9CE-6911-4DEC-9BB7-24B91E2EFE0A}"/>
              </a:ext>
            </a:extLst>
          </p:cNvPr>
          <p:cNvPicPr>
            <a:picLocks noChangeAspect="1"/>
          </p:cNvPicPr>
          <p:nvPr/>
        </p:nvPicPr>
        <p:blipFill>
          <a:blip r:embed="rId3"/>
          <a:stretch>
            <a:fillRect/>
          </a:stretch>
        </p:blipFill>
        <p:spPr>
          <a:xfrm>
            <a:off x="84437" y="1549588"/>
            <a:ext cx="4571784" cy="5421354"/>
          </a:xfrm>
          <a:prstGeom prst="rect">
            <a:avLst/>
          </a:prstGeom>
        </p:spPr>
      </p:pic>
      <p:sp>
        <p:nvSpPr>
          <p:cNvPr id="6" name="TextBox 5">
            <a:extLst>
              <a:ext uri="{FF2B5EF4-FFF2-40B4-BE49-F238E27FC236}">
                <a16:creationId xmlns:a16="http://schemas.microsoft.com/office/drawing/2014/main" id="{3F7D5D4E-5310-BA74-FECD-3A349BCA42C1}"/>
              </a:ext>
            </a:extLst>
          </p:cNvPr>
          <p:cNvSpPr txBox="1"/>
          <p:nvPr/>
        </p:nvSpPr>
        <p:spPr>
          <a:xfrm>
            <a:off x="197146" y="866326"/>
            <a:ext cx="2215294" cy="575248"/>
          </a:xfrm>
          <a:prstGeom prst="rect">
            <a:avLst/>
          </a:prstGeom>
        </p:spPr>
        <p:txBody>
          <a:bodyPr vert="horz" wrap="none" lIns="91440" tIns="45720" rIns="91440" bIns="45720" rtlCol="0" anchor="b">
            <a:noAutofit/>
          </a:bodyPr>
          <a:lstStyle/>
          <a:p>
            <a:r>
              <a:rPr lang="en-US" b="1">
                <a:solidFill>
                  <a:schemeClr val="bg1"/>
                </a:solidFill>
              </a:rPr>
              <a:t>Joint Standard: Industry Application Society ↔ Power &amp; Energy Society (Switchgear)</a:t>
            </a:r>
          </a:p>
        </p:txBody>
      </p:sp>
      <p:pic>
        <p:nvPicPr>
          <p:cNvPr id="8" name="Picture 6" descr="IEEE PES Switchgear Committee | LinkedIn">
            <a:extLst>
              <a:ext uri="{FF2B5EF4-FFF2-40B4-BE49-F238E27FC236}">
                <a16:creationId xmlns:a16="http://schemas.microsoft.com/office/drawing/2014/main" id="{26A52CB7-80DC-4384-EDAB-7A54A2B6DD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629"/>
          <a:stretch/>
        </p:blipFill>
        <p:spPr bwMode="auto">
          <a:xfrm>
            <a:off x="10489109" y="2184730"/>
            <a:ext cx="1285476" cy="1135986"/>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1" name="Picture 10" descr="A blue and black logo&#10;&#10;AI-generated content may be incorrect.">
            <a:extLst>
              <a:ext uri="{FF2B5EF4-FFF2-40B4-BE49-F238E27FC236}">
                <a16:creationId xmlns:a16="http://schemas.microsoft.com/office/drawing/2014/main" id="{414228F9-7ECB-8570-50BF-76D9AE1ADE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20816" y="2184730"/>
            <a:ext cx="1148254" cy="1027702"/>
          </a:xfrm>
          <a:prstGeom prst="rect">
            <a:avLst/>
          </a:prstGeom>
        </p:spPr>
      </p:pic>
    </p:spTree>
    <p:extLst>
      <p:ext uri="{BB962C8B-B14F-4D97-AF65-F5344CB8AC3E}">
        <p14:creationId xmlns:p14="http://schemas.microsoft.com/office/powerpoint/2010/main" val="27014845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49285-024D-B396-1A56-57548CF3FF2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CF2CF5A-EF3A-FA10-873F-E68C6E8300E2}"/>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F249237D-D618-1AAB-1D55-EFDE1EA19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15291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94D0D-F92A-1872-001B-331C5E388E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57CD948-0324-D719-C89C-C1FD78142182}"/>
              </a:ext>
            </a:extLst>
          </p:cNvPr>
          <p:cNvSpPr>
            <a:spLocks noGrp="1"/>
          </p:cNvSpPr>
          <p:nvPr>
            <p:ph type="body" sz="quarter" idx="13"/>
          </p:nvPr>
        </p:nvSpPr>
        <p:spPr>
          <a:xfrm>
            <a:off x="613610" y="254588"/>
            <a:ext cx="9881561" cy="1026159"/>
          </a:xfrm>
        </p:spPr>
        <p:txBody>
          <a:bodyPr>
            <a:noAutofit/>
          </a:bodyPr>
          <a:lstStyle/>
          <a:p>
            <a:pPr>
              <a:spcBef>
                <a:spcPts val="0"/>
              </a:spcBef>
            </a:pPr>
            <a:r>
              <a:rPr lang="en-US" sz="4400" b="1">
                <a:solidFill>
                  <a:srgbClr val="FF0000"/>
                </a:solidFill>
                <a:latin typeface="+mn-lt"/>
              </a:rPr>
              <a:t>Hot Spot Monitoring (HSM) </a:t>
            </a:r>
          </a:p>
          <a:p>
            <a:pPr>
              <a:spcBef>
                <a:spcPts val="0"/>
              </a:spcBef>
            </a:pPr>
            <a:r>
              <a:rPr lang="en-US" sz="3200" b="1" i="1">
                <a:solidFill>
                  <a:srgbClr val="FF0000"/>
                </a:solidFill>
                <a:latin typeface="+mn-lt"/>
              </a:rPr>
              <a:t>by Grace Technologies</a:t>
            </a:r>
          </a:p>
        </p:txBody>
      </p:sp>
      <p:pic>
        <p:nvPicPr>
          <p:cNvPr id="16" name="Picture 15">
            <a:extLst>
              <a:ext uri="{FF2B5EF4-FFF2-40B4-BE49-F238E27FC236}">
                <a16:creationId xmlns:a16="http://schemas.microsoft.com/office/drawing/2014/main" id="{798385F3-F366-C5C8-8F22-5050805F8EE3}"/>
              </a:ext>
            </a:extLst>
          </p:cNvPr>
          <p:cNvPicPr>
            <a:picLocks noChangeAspect="1"/>
          </p:cNvPicPr>
          <p:nvPr/>
        </p:nvPicPr>
        <p:blipFill>
          <a:blip r:embed="rId2"/>
          <a:stretch>
            <a:fillRect/>
          </a:stretch>
        </p:blipFill>
        <p:spPr>
          <a:xfrm>
            <a:off x="1008008" y="1671260"/>
            <a:ext cx="2267546" cy="3498105"/>
          </a:xfrm>
          <a:prstGeom prst="rect">
            <a:avLst/>
          </a:prstGeom>
        </p:spPr>
      </p:pic>
      <p:pic>
        <p:nvPicPr>
          <p:cNvPr id="17" name="Picture 16" descr="A drawing of a machine&#10;&#10;Description automatically generated">
            <a:extLst>
              <a:ext uri="{FF2B5EF4-FFF2-40B4-BE49-F238E27FC236}">
                <a16:creationId xmlns:a16="http://schemas.microsoft.com/office/drawing/2014/main" id="{773A909C-19BF-F905-44CC-06AC84C9093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337" b="59042" l="64190" r="99605">
                        <a14:foregroundMark x1="64822" y1="26893" x2="64822" y2="26893"/>
                        <a14:foregroundMark x1="97787" y1="56569" x2="97787" y2="56569"/>
                        <a14:foregroundMark x1="99605" y1="59196" x2="99605" y2="59196"/>
                        <a14:foregroundMark x1="64190" y1="27821" x2="64190" y2="27821"/>
                      </a14:backgroundRemoval>
                    </a14:imgEffect>
                  </a14:imgLayer>
                </a14:imgProps>
              </a:ext>
              <a:ext uri="{28A0092B-C50C-407E-A947-70E740481C1C}">
                <a14:useLocalDpi xmlns:a14="http://schemas.microsoft.com/office/drawing/2010/main" val="0"/>
              </a:ext>
            </a:extLst>
          </a:blip>
          <a:srcRect l="62403" b="35358"/>
          <a:stretch>
            <a:fillRect/>
          </a:stretch>
        </p:blipFill>
        <p:spPr>
          <a:xfrm rot="6069041">
            <a:off x="2193775" y="2919611"/>
            <a:ext cx="2772008" cy="2437648"/>
          </a:xfrm>
          <a:prstGeom prst="rect">
            <a:avLst/>
          </a:prstGeom>
        </p:spPr>
      </p:pic>
      <p:sp>
        <p:nvSpPr>
          <p:cNvPr id="18" name="TextBox 17">
            <a:extLst>
              <a:ext uri="{FF2B5EF4-FFF2-40B4-BE49-F238E27FC236}">
                <a16:creationId xmlns:a16="http://schemas.microsoft.com/office/drawing/2014/main" id="{63C1147C-4836-46EA-A3A5-503B61DB8C15}"/>
              </a:ext>
            </a:extLst>
          </p:cNvPr>
          <p:cNvSpPr txBox="1"/>
          <p:nvPr/>
        </p:nvSpPr>
        <p:spPr>
          <a:xfrm>
            <a:off x="-137234" y="5689012"/>
            <a:ext cx="4932947" cy="914400"/>
          </a:xfrm>
          <a:prstGeom prst="rect">
            <a:avLst/>
          </a:prstGeom>
        </p:spPr>
        <p:txBody>
          <a:bodyPr vert="horz" wrap="none" lIns="91440" tIns="45720" rIns="91440" bIns="45720" rtlCol="0" anchor="b">
            <a:noAutofit/>
          </a:bodyPr>
          <a:lstStyle/>
          <a:p>
            <a:pPr algn="ctr"/>
            <a:r>
              <a:rPr lang="en-US" sz="2400">
                <a:solidFill>
                  <a:srgbClr val="FF0000"/>
                </a:solidFill>
              </a:rPr>
              <a:t>Fiber-based </a:t>
            </a:r>
          </a:p>
          <a:p>
            <a:pPr algn="ctr"/>
            <a:r>
              <a:rPr lang="en-US" sz="2400">
                <a:solidFill>
                  <a:srgbClr val="FF0000"/>
                </a:solidFill>
              </a:rPr>
              <a:t>Phosphor Thermometry</a:t>
            </a:r>
          </a:p>
          <a:p>
            <a:pPr algn="ctr"/>
            <a:r>
              <a:rPr lang="en-US" i="1">
                <a:solidFill>
                  <a:srgbClr val="FF0000"/>
                </a:solidFill>
              </a:rPr>
              <a:t>Ideal for Systems Rated ≥ 1000 Vac</a:t>
            </a:r>
          </a:p>
          <a:p>
            <a:pPr algn="ctr"/>
            <a:r>
              <a:rPr lang="en-US" i="1">
                <a:solidFill>
                  <a:srgbClr val="FF0000"/>
                </a:solidFill>
              </a:rPr>
              <a:t>In the market since 2010</a:t>
            </a:r>
          </a:p>
        </p:txBody>
      </p:sp>
      <p:sp>
        <p:nvSpPr>
          <p:cNvPr id="183" name="TextBox 182">
            <a:extLst>
              <a:ext uri="{FF2B5EF4-FFF2-40B4-BE49-F238E27FC236}">
                <a16:creationId xmlns:a16="http://schemas.microsoft.com/office/drawing/2014/main" id="{0208F954-F46B-DE99-1F2B-8FDD4B1D5864}"/>
              </a:ext>
            </a:extLst>
          </p:cNvPr>
          <p:cNvSpPr txBox="1"/>
          <p:nvPr/>
        </p:nvSpPr>
        <p:spPr>
          <a:xfrm>
            <a:off x="6526026" y="4792569"/>
            <a:ext cx="4932947" cy="914400"/>
          </a:xfrm>
          <a:prstGeom prst="rect">
            <a:avLst/>
          </a:prstGeom>
        </p:spPr>
        <p:txBody>
          <a:bodyPr vert="horz" wrap="none" lIns="91440" tIns="45720" rIns="91440" bIns="45720" rtlCol="0" anchor="b">
            <a:noAutofit/>
          </a:bodyPr>
          <a:lstStyle/>
          <a:p>
            <a:pPr algn="ctr"/>
            <a:r>
              <a:rPr lang="en-US" sz="2400">
                <a:solidFill>
                  <a:srgbClr val="FF0000"/>
                </a:solidFill>
              </a:rPr>
              <a:t>Thermistor-based Thermal Monitoring</a:t>
            </a:r>
          </a:p>
          <a:p>
            <a:pPr algn="ctr"/>
            <a:r>
              <a:rPr lang="en-US" sz="2400" i="1">
                <a:solidFill>
                  <a:srgbClr val="FF0000"/>
                </a:solidFill>
              </a:rPr>
              <a:t>Systems Rated ≤ 600Vac</a:t>
            </a:r>
            <a:endParaRPr lang="en-US" sz="2400">
              <a:solidFill>
                <a:srgbClr val="FF0000"/>
              </a:solidFill>
            </a:endParaRPr>
          </a:p>
        </p:txBody>
      </p:sp>
      <p:grpSp>
        <p:nvGrpSpPr>
          <p:cNvPr id="360" name="Group 359">
            <a:extLst>
              <a:ext uri="{FF2B5EF4-FFF2-40B4-BE49-F238E27FC236}">
                <a16:creationId xmlns:a16="http://schemas.microsoft.com/office/drawing/2014/main" id="{F9860C72-BDD9-21B8-705F-6B5B2CA9C77C}"/>
              </a:ext>
            </a:extLst>
          </p:cNvPr>
          <p:cNvGrpSpPr/>
          <p:nvPr/>
        </p:nvGrpSpPr>
        <p:grpSpPr>
          <a:xfrm>
            <a:off x="5604794" y="1875337"/>
            <a:ext cx="6365543" cy="2887923"/>
            <a:chOff x="2095330" y="1314558"/>
            <a:chExt cx="7940098" cy="3523459"/>
          </a:xfrm>
        </p:grpSpPr>
        <p:pic>
          <p:nvPicPr>
            <p:cNvPr id="361" name="Picture 360" descr="A black electronic device with buttons&#10;&#10;AI-generated content may be incorrect.">
              <a:extLst>
                <a:ext uri="{FF2B5EF4-FFF2-40B4-BE49-F238E27FC236}">
                  <a16:creationId xmlns:a16="http://schemas.microsoft.com/office/drawing/2014/main" id="{4B35CF14-2759-1946-2883-71510723C1AF}"/>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550" b="92287" l="9961" r="90096">
                          <a14:foregroundMark x1="20371" y1="91736" x2="20371" y2="91736"/>
                          <a14:foregroundMark x1="28362" y1="91001" x2="28362" y2="91001"/>
                          <a14:foregroundMark x1="38829" y1="91001" x2="39449" y2="90174"/>
                          <a14:foregroundMark x1="33821" y1="90909" x2="33821" y2="90909"/>
                          <a14:foregroundMark x1="34215" y1="92287" x2="34215" y2="92287"/>
                          <a14:foregroundMark x1="79854" y1="11478" x2="79854" y2="11478"/>
                          <a14:foregroundMark x1="65729" y1="10468" x2="65729" y2="10468"/>
                          <a14:foregroundMark x1="90096" y1="60973" x2="90096" y2="60973"/>
                          <a14:foregroundMark x1="77772" y1="9734" x2="77772" y2="9734"/>
                          <a14:foregroundMark x1="67698" y1="9550" x2="67698" y2="9550"/>
                        </a14:backgroundRemoval>
                      </a14:imgEffect>
                    </a14:imgLayer>
                  </a14:imgProps>
                </a:ext>
                <a:ext uri="{28A0092B-C50C-407E-A947-70E740481C1C}">
                  <a14:useLocalDpi xmlns:a14="http://schemas.microsoft.com/office/drawing/2010/main" val="0"/>
                </a:ext>
              </a:extLst>
            </a:blip>
            <a:srcRect l="8855" r="8608"/>
            <a:stretch>
              <a:fillRect/>
            </a:stretch>
          </p:blipFill>
          <p:spPr>
            <a:xfrm rot="882028">
              <a:off x="3999641" y="1314558"/>
              <a:ext cx="3718779" cy="2761178"/>
            </a:xfrm>
            <a:prstGeom prst="rect">
              <a:avLst/>
            </a:prstGeom>
          </p:spPr>
        </p:pic>
        <p:grpSp>
          <p:nvGrpSpPr>
            <p:cNvPr id="362" name="Group 361">
              <a:extLst>
                <a:ext uri="{FF2B5EF4-FFF2-40B4-BE49-F238E27FC236}">
                  <a16:creationId xmlns:a16="http://schemas.microsoft.com/office/drawing/2014/main" id="{C572DDB0-FC92-780B-EEFC-17A03DA80DF4}"/>
                </a:ext>
              </a:extLst>
            </p:cNvPr>
            <p:cNvGrpSpPr/>
            <p:nvPr/>
          </p:nvGrpSpPr>
          <p:grpSpPr>
            <a:xfrm>
              <a:off x="2095330" y="2018463"/>
              <a:ext cx="7940098" cy="2819554"/>
              <a:chOff x="2095330" y="2018463"/>
              <a:chExt cx="7940098" cy="2819554"/>
            </a:xfrm>
          </p:grpSpPr>
          <p:grpSp>
            <p:nvGrpSpPr>
              <p:cNvPr id="364" name="Group 363">
                <a:extLst>
                  <a:ext uri="{FF2B5EF4-FFF2-40B4-BE49-F238E27FC236}">
                    <a16:creationId xmlns:a16="http://schemas.microsoft.com/office/drawing/2014/main" id="{52B76F23-EF2A-3078-816A-ECA78B356F3F}"/>
                  </a:ext>
                </a:extLst>
              </p:cNvPr>
              <p:cNvGrpSpPr/>
              <p:nvPr/>
            </p:nvGrpSpPr>
            <p:grpSpPr>
              <a:xfrm>
                <a:off x="2095330" y="2303924"/>
                <a:ext cx="826493" cy="2250151"/>
                <a:chOff x="283121" y="3486065"/>
                <a:chExt cx="826493" cy="2250151"/>
              </a:xfrm>
            </p:grpSpPr>
            <p:grpSp>
              <p:nvGrpSpPr>
                <p:cNvPr id="377" name="Group 376">
                  <a:extLst>
                    <a:ext uri="{FF2B5EF4-FFF2-40B4-BE49-F238E27FC236}">
                      <a16:creationId xmlns:a16="http://schemas.microsoft.com/office/drawing/2014/main" id="{6D5CC949-E71E-9D56-473C-C9C1F00A725A}"/>
                    </a:ext>
                  </a:extLst>
                </p:cNvPr>
                <p:cNvGrpSpPr/>
                <p:nvPr/>
              </p:nvGrpSpPr>
              <p:grpSpPr>
                <a:xfrm rot="10800000">
                  <a:off x="283212" y="3491418"/>
                  <a:ext cx="809988" cy="889192"/>
                  <a:chOff x="3713747" y="1258466"/>
                  <a:chExt cx="3569768" cy="4451115"/>
                </a:xfrm>
              </p:grpSpPr>
              <p:grpSp>
                <p:nvGrpSpPr>
                  <p:cNvPr id="430" name="Group 429">
                    <a:extLst>
                      <a:ext uri="{FF2B5EF4-FFF2-40B4-BE49-F238E27FC236}">
                        <a16:creationId xmlns:a16="http://schemas.microsoft.com/office/drawing/2014/main" id="{FB50EDEA-08FF-2E57-957A-9C91038685D7}"/>
                      </a:ext>
                    </a:extLst>
                  </p:cNvPr>
                  <p:cNvGrpSpPr/>
                  <p:nvPr/>
                </p:nvGrpSpPr>
                <p:grpSpPr>
                  <a:xfrm>
                    <a:off x="4943024" y="1258466"/>
                    <a:ext cx="1106905" cy="4451115"/>
                    <a:chOff x="4466122" y="1516548"/>
                    <a:chExt cx="1106905" cy="4451115"/>
                  </a:xfrm>
                </p:grpSpPr>
                <p:sp>
                  <p:nvSpPr>
                    <p:cNvPr id="443" name="Rectangle 442">
                      <a:extLst>
                        <a:ext uri="{FF2B5EF4-FFF2-40B4-BE49-F238E27FC236}">
                          <a16:creationId xmlns:a16="http://schemas.microsoft.com/office/drawing/2014/main" id="{6B82BFA5-9498-0C79-A68B-9E673EA45EAE}"/>
                        </a:ext>
                      </a:extLst>
                    </p:cNvPr>
                    <p:cNvSpPr/>
                    <p:nvPr/>
                  </p:nvSpPr>
                  <p:spPr>
                    <a:xfrm>
                      <a:off x="4608948" y="1516548"/>
                      <a:ext cx="789219" cy="1030007"/>
                    </a:xfrm>
                    <a:prstGeom prst="rect">
                      <a:avLst/>
                    </a:prstGeom>
                    <a:blipFill dpi="0" rotWithShape="1">
                      <a:blip r:embed="rId7">
                        <a:alphaModFix amt="40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ctagon 443">
                      <a:extLst>
                        <a:ext uri="{FF2B5EF4-FFF2-40B4-BE49-F238E27FC236}">
                          <a16:creationId xmlns:a16="http://schemas.microsoft.com/office/drawing/2014/main" id="{CFA169E8-A07E-AC3C-ED1B-905430D265DB}"/>
                        </a:ext>
                      </a:extLst>
                    </p:cNvPr>
                    <p:cNvSpPr/>
                    <p:nvPr/>
                  </p:nvSpPr>
                  <p:spPr>
                    <a:xfrm>
                      <a:off x="4726004" y="1617044"/>
                      <a:ext cx="577516" cy="558265"/>
                    </a:xfrm>
                    <a:prstGeom prst="octagon">
                      <a:avLst/>
                    </a:prstGeom>
                    <a:solidFill>
                      <a:srgbClr val="DBA874">
                        <a:alpha val="69000"/>
                      </a:srgbClr>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45" name="Oval 444">
                      <a:extLst>
                        <a:ext uri="{FF2B5EF4-FFF2-40B4-BE49-F238E27FC236}">
                          <a16:creationId xmlns:a16="http://schemas.microsoft.com/office/drawing/2014/main" id="{03CC2499-E09A-B146-A505-AD9C5AEAF744}"/>
                        </a:ext>
                      </a:extLst>
                    </p:cNvPr>
                    <p:cNvSpPr/>
                    <p:nvPr/>
                  </p:nvSpPr>
                  <p:spPr>
                    <a:xfrm>
                      <a:off x="4814235" y="1675854"/>
                      <a:ext cx="401053" cy="440643"/>
                    </a:xfrm>
                    <a:prstGeom prst="ellipse">
                      <a:avLst/>
                    </a:prstGeom>
                    <a:gradFill flip="none" rotWithShape="1">
                      <a:gsLst>
                        <a:gs pos="0">
                          <a:srgbClr val="DBA874">
                            <a:tint val="66000"/>
                            <a:satMod val="160000"/>
                          </a:srgbClr>
                        </a:gs>
                        <a:gs pos="50000">
                          <a:srgbClr val="DBA874">
                            <a:tint val="44500"/>
                            <a:satMod val="160000"/>
                          </a:srgbClr>
                        </a:gs>
                        <a:gs pos="100000">
                          <a:srgbClr val="DBA874">
                            <a:tint val="23500"/>
                            <a:satMod val="160000"/>
                          </a:srgbClr>
                        </a:gs>
                      </a:gsLst>
                      <a:path path="rect">
                        <a:fillToRect l="100000" t="100000"/>
                      </a:path>
                      <a:tileRect r="-100000" b="-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46" name="Freeform: Shape 445">
                      <a:extLst>
                        <a:ext uri="{FF2B5EF4-FFF2-40B4-BE49-F238E27FC236}">
                          <a16:creationId xmlns:a16="http://schemas.microsoft.com/office/drawing/2014/main" id="{20786000-94BF-6745-B229-DAABE4E0000E}"/>
                        </a:ext>
                      </a:extLst>
                    </p:cNvPr>
                    <p:cNvSpPr/>
                    <p:nvPr/>
                  </p:nvSpPr>
                  <p:spPr>
                    <a:xfrm>
                      <a:off x="4466122" y="2541067"/>
                      <a:ext cx="1106905" cy="760397"/>
                    </a:xfrm>
                    <a:custGeom>
                      <a:avLst/>
                      <a:gdLst>
                        <a:gd name="connsiteX0" fmla="*/ 202131 w 1183907"/>
                        <a:gd name="connsiteY0" fmla="*/ 0 h 741145"/>
                        <a:gd name="connsiteX1" fmla="*/ 0 w 1183907"/>
                        <a:gd name="connsiteY1" fmla="*/ 741145 h 741145"/>
                        <a:gd name="connsiteX2" fmla="*/ 1183907 w 1183907"/>
                        <a:gd name="connsiteY2" fmla="*/ 731520 h 741145"/>
                        <a:gd name="connsiteX3" fmla="*/ 1010653 w 1183907"/>
                        <a:gd name="connsiteY3" fmla="*/ 0 h 741145"/>
                        <a:gd name="connsiteX0" fmla="*/ 231007 w 1183907"/>
                        <a:gd name="connsiteY0" fmla="*/ 0 h 760396"/>
                        <a:gd name="connsiteX1" fmla="*/ 0 w 1183907"/>
                        <a:gd name="connsiteY1" fmla="*/ 760396 h 760396"/>
                        <a:gd name="connsiteX2" fmla="*/ 1183907 w 1183907"/>
                        <a:gd name="connsiteY2" fmla="*/ 750771 h 760396"/>
                        <a:gd name="connsiteX3" fmla="*/ 1010653 w 1183907"/>
                        <a:gd name="connsiteY3" fmla="*/ 19251 h 760396"/>
                        <a:gd name="connsiteX0" fmla="*/ 154005 w 1106905"/>
                        <a:gd name="connsiteY0" fmla="*/ 0 h 750771"/>
                        <a:gd name="connsiteX1" fmla="*/ 0 w 1106905"/>
                        <a:gd name="connsiteY1" fmla="*/ 731520 h 750771"/>
                        <a:gd name="connsiteX2" fmla="*/ 1106905 w 1106905"/>
                        <a:gd name="connsiteY2" fmla="*/ 750771 h 750771"/>
                        <a:gd name="connsiteX3" fmla="*/ 933651 w 1106905"/>
                        <a:gd name="connsiteY3" fmla="*/ 19251 h 750771"/>
                        <a:gd name="connsiteX0" fmla="*/ 108286 w 1061186"/>
                        <a:gd name="connsiteY0" fmla="*/ 0 h 789273"/>
                        <a:gd name="connsiteX1" fmla="*/ 0 w 1061186"/>
                        <a:gd name="connsiteY1" fmla="*/ 789273 h 789273"/>
                        <a:gd name="connsiteX2" fmla="*/ 1061186 w 1061186"/>
                        <a:gd name="connsiteY2" fmla="*/ 750771 h 789273"/>
                        <a:gd name="connsiteX3" fmla="*/ 887932 w 1061186"/>
                        <a:gd name="connsiteY3" fmla="*/ 19251 h 789273"/>
                        <a:gd name="connsiteX0" fmla="*/ 154005 w 1106905"/>
                        <a:gd name="connsiteY0" fmla="*/ 0 h 779648"/>
                        <a:gd name="connsiteX1" fmla="*/ 0 w 1106905"/>
                        <a:gd name="connsiteY1" fmla="*/ 779648 h 779648"/>
                        <a:gd name="connsiteX2" fmla="*/ 1106905 w 1106905"/>
                        <a:gd name="connsiteY2" fmla="*/ 750771 h 779648"/>
                        <a:gd name="connsiteX3" fmla="*/ 933651 w 1106905"/>
                        <a:gd name="connsiteY3" fmla="*/ 19251 h 779648"/>
                        <a:gd name="connsiteX0" fmla="*/ 199724 w 1152624"/>
                        <a:gd name="connsiteY0" fmla="*/ 0 h 779648"/>
                        <a:gd name="connsiteX1" fmla="*/ 0 w 1152624"/>
                        <a:gd name="connsiteY1" fmla="*/ 779648 h 779648"/>
                        <a:gd name="connsiteX2" fmla="*/ 1152624 w 1152624"/>
                        <a:gd name="connsiteY2" fmla="*/ 750771 h 779648"/>
                        <a:gd name="connsiteX3" fmla="*/ 979370 w 1152624"/>
                        <a:gd name="connsiteY3" fmla="*/ 19251 h 779648"/>
                        <a:gd name="connsiteX0" fmla="*/ 154005 w 1106905"/>
                        <a:gd name="connsiteY0" fmla="*/ 0 h 760397"/>
                        <a:gd name="connsiteX1" fmla="*/ 0 w 1106905"/>
                        <a:gd name="connsiteY1" fmla="*/ 760397 h 760397"/>
                        <a:gd name="connsiteX2" fmla="*/ 1106905 w 1106905"/>
                        <a:gd name="connsiteY2" fmla="*/ 750771 h 760397"/>
                        <a:gd name="connsiteX3" fmla="*/ 933651 w 1106905"/>
                        <a:gd name="connsiteY3" fmla="*/ 19251 h 760397"/>
                      </a:gdLst>
                      <a:ahLst/>
                      <a:cxnLst>
                        <a:cxn ang="0">
                          <a:pos x="connsiteX0" y="connsiteY0"/>
                        </a:cxn>
                        <a:cxn ang="0">
                          <a:pos x="connsiteX1" y="connsiteY1"/>
                        </a:cxn>
                        <a:cxn ang="0">
                          <a:pos x="connsiteX2" y="connsiteY2"/>
                        </a:cxn>
                        <a:cxn ang="0">
                          <a:pos x="connsiteX3" y="connsiteY3"/>
                        </a:cxn>
                      </a:cxnLst>
                      <a:rect l="l" t="t" r="r" b="b"/>
                      <a:pathLst>
                        <a:path w="1106905" h="760397">
                          <a:moveTo>
                            <a:pt x="154005" y="0"/>
                          </a:moveTo>
                          <a:lnTo>
                            <a:pt x="0" y="760397"/>
                          </a:lnTo>
                          <a:lnTo>
                            <a:pt x="1106905" y="750771"/>
                          </a:lnTo>
                          <a:lnTo>
                            <a:pt x="933651" y="1925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Rectangle 446">
                      <a:extLst>
                        <a:ext uri="{FF2B5EF4-FFF2-40B4-BE49-F238E27FC236}">
                          <a16:creationId xmlns:a16="http://schemas.microsoft.com/office/drawing/2014/main" id="{61994838-7EF7-63ED-0ADB-A9E4750C54FF}"/>
                        </a:ext>
                      </a:extLst>
                    </p:cNvPr>
                    <p:cNvSpPr/>
                    <p:nvPr/>
                  </p:nvSpPr>
                  <p:spPr>
                    <a:xfrm>
                      <a:off x="4466122" y="3301464"/>
                      <a:ext cx="1106905" cy="266619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431" name="Group 430">
                    <a:extLst>
                      <a:ext uri="{FF2B5EF4-FFF2-40B4-BE49-F238E27FC236}">
                        <a16:creationId xmlns:a16="http://schemas.microsoft.com/office/drawing/2014/main" id="{0ABE41A5-08AF-8126-59F5-18A958DDB86C}"/>
                      </a:ext>
                    </a:extLst>
                  </p:cNvPr>
                  <p:cNvGrpSpPr/>
                  <p:nvPr/>
                </p:nvGrpSpPr>
                <p:grpSpPr>
                  <a:xfrm>
                    <a:off x="3713747" y="1258466"/>
                    <a:ext cx="1106905" cy="4451115"/>
                    <a:chOff x="4466122" y="1516548"/>
                    <a:chExt cx="1106905" cy="4451115"/>
                  </a:xfrm>
                </p:grpSpPr>
                <p:sp>
                  <p:nvSpPr>
                    <p:cNvPr id="438" name="Rectangle 437">
                      <a:extLst>
                        <a:ext uri="{FF2B5EF4-FFF2-40B4-BE49-F238E27FC236}">
                          <a16:creationId xmlns:a16="http://schemas.microsoft.com/office/drawing/2014/main" id="{1A544778-6A19-9738-A885-7D46F14B5E12}"/>
                        </a:ext>
                      </a:extLst>
                    </p:cNvPr>
                    <p:cNvSpPr/>
                    <p:nvPr/>
                  </p:nvSpPr>
                  <p:spPr>
                    <a:xfrm>
                      <a:off x="4608948" y="1516548"/>
                      <a:ext cx="789219" cy="1030007"/>
                    </a:xfrm>
                    <a:prstGeom prst="rect">
                      <a:avLst/>
                    </a:prstGeom>
                    <a:blipFill dpi="0" rotWithShape="1">
                      <a:blip r:embed="rId7">
                        <a:alphaModFix amt="40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ctagon 438">
                      <a:extLst>
                        <a:ext uri="{FF2B5EF4-FFF2-40B4-BE49-F238E27FC236}">
                          <a16:creationId xmlns:a16="http://schemas.microsoft.com/office/drawing/2014/main" id="{1F3217A4-C76E-F815-0C69-C443C8FAAEA3}"/>
                        </a:ext>
                      </a:extLst>
                    </p:cNvPr>
                    <p:cNvSpPr/>
                    <p:nvPr/>
                  </p:nvSpPr>
                  <p:spPr>
                    <a:xfrm>
                      <a:off x="4726004" y="1617044"/>
                      <a:ext cx="577516" cy="558265"/>
                    </a:xfrm>
                    <a:prstGeom prst="octagon">
                      <a:avLst/>
                    </a:prstGeom>
                    <a:solidFill>
                      <a:srgbClr val="DBA874">
                        <a:alpha val="69000"/>
                      </a:srgbClr>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40" name="Oval 439">
                      <a:extLst>
                        <a:ext uri="{FF2B5EF4-FFF2-40B4-BE49-F238E27FC236}">
                          <a16:creationId xmlns:a16="http://schemas.microsoft.com/office/drawing/2014/main" id="{CFDE59B4-E84B-5C0C-A64A-2E279DE4B5FF}"/>
                        </a:ext>
                      </a:extLst>
                    </p:cNvPr>
                    <p:cNvSpPr/>
                    <p:nvPr/>
                  </p:nvSpPr>
                  <p:spPr>
                    <a:xfrm>
                      <a:off x="4814235" y="1675854"/>
                      <a:ext cx="401053" cy="440643"/>
                    </a:xfrm>
                    <a:prstGeom prst="ellipse">
                      <a:avLst/>
                    </a:prstGeom>
                    <a:gradFill flip="none" rotWithShape="1">
                      <a:gsLst>
                        <a:gs pos="0">
                          <a:srgbClr val="DBA874">
                            <a:tint val="66000"/>
                            <a:satMod val="160000"/>
                          </a:srgbClr>
                        </a:gs>
                        <a:gs pos="50000">
                          <a:srgbClr val="DBA874">
                            <a:tint val="44500"/>
                            <a:satMod val="160000"/>
                          </a:srgbClr>
                        </a:gs>
                        <a:gs pos="100000">
                          <a:srgbClr val="DBA874">
                            <a:tint val="23500"/>
                            <a:satMod val="160000"/>
                          </a:srgbClr>
                        </a:gs>
                      </a:gsLst>
                      <a:path path="rect">
                        <a:fillToRect l="100000" t="100000"/>
                      </a:path>
                      <a:tileRect r="-100000" b="-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41" name="Freeform: Shape 440">
                      <a:extLst>
                        <a:ext uri="{FF2B5EF4-FFF2-40B4-BE49-F238E27FC236}">
                          <a16:creationId xmlns:a16="http://schemas.microsoft.com/office/drawing/2014/main" id="{4B795564-0CD2-554E-B3F8-71E5C34849FF}"/>
                        </a:ext>
                      </a:extLst>
                    </p:cNvPr>
                    <p:cNvSpPr/>
                    <p:nvPr/>
                  </p:nvSpPr>
                  <p:spPr>
                    <a:xfrm>
                      <a:off x="4466122" y="2541067"/>
                      <a:ext cx="1106905" cy="760397"/>
                    </a:xfrm>
                    <a:custGeom>
                      <a:avLst/>
                      <a:gdLst>
                        <a:gd name="connsiteX0" fmla="*/ 202131 w 1183907"/>
                        <a:gd name="connsiteY0" fmla="*/ 0 h 741145"/>
                        <a:gd name="connsiteX1" fmla="*/ 0 w 1183907"/>
                        <a:gd name="connsiteY1" fmla="*/ 741145 h 741145"/>
                        <a:gd name="connsiteX2" fmla="*/ 1183907 w 1183907"/>
                        <a:gd name="connsiteY2" fmla="*/ 731520 h 741145"/>
                        <a:gd name="connsiteX3" fmla="*/ 1010653 w 1183907"/>
                        <a:gd name="connsiteY3" fmla="*/ 0 h 741145"/>
                        <a:gd name="connsiteX0" fmla="*/ 231007 w 1183907"/>
                        <a:gd name="connsiteY0" fmla="*/ 0 h 760396"/>
                        <a:gd name="connsiteX1" fmla="*/ 0 w 1183907"/>
                        <a:gd name="connsiteY1" fmla="*/ 760396 h 760396"/>
                        <a:gd name="connsiteX2" fmla="*/ 1183907 w 1183907"/>
                        <a:gd name="connsiteY2" fmla="*/ 750771 h 760396"/>
                        <a:gd name="connsiteX3" fmla="*/ 1010653 w 1183907"/>
                        <a:gd name="connsiteY3" fmla="*/ 19251 h 760396"/>
                        <a:gd name="connsiteX0" fmla="*/ 154005 w 1106905"/>
                        <a:gd name="connsiteY0" fmla="*/ 0 h 750771"/>
                        <a:gd name="connsiteX1" fmla="*/ 0 w 1106905"/>
                        <a:gd name="connsiteY1" fmla="*/ 731520 h 750771"/>
                        <a:gd name="connsiteX2" fmla="*/ 1106905 w 1106905"/>
                        <a:gd name="connsiteY2" fmla="*/ 750771 h 750771"/>
                        <a:gd name="connsiteX3" fmla="*/ 933651 w 1106905"/>
                        <a:gd name="connsiteY3" fmla="*/ 19251 h 750771"/>
                        <a:gd name="connsiteX0" fmla="*/ 108286 w 1061186"/>
                        <a:gd name="connsiteY0" fmla="*/ 0 h 789273"/>
                        <a:gd name="connsiteX1" fmla="*/ 0 w 1061186"/>
                        <a:gd name="connsiteY1" fmla="*/ 789273 h 789273"/>
                        <a:gd name="connsiteX2" fmla="*/ 1061186 w 1061186"/>
                        <a:gd name="connsiteY2" fmla="*/ 750771 h 789273"/>
                        <a:gd name="connsiteX3" fmla="*/ 887932 w 1061186"/>
                        <a:gd name="connsiteY3" fmla="*/ 19251 h 789273"/>
                        <a:gd name="connsiteX0" fmla="*/ 154005 w 1106905"/>
                        <a:gd name="connsiteY0" fmla="*/ 0 h 779648"/>
                        <a:gd name="connsiteX1" fmla="*/ 0 w 1106905"/>
                        <a:gd name="connsiteY1" fmla="*/ 779648 h 779648"/>
                        <a:gd name="connsiteX2" fmla="*/ 1106905 w 1106905"/>
                        <a:gd name="connsiteY2" fmla="*/ 750771 h 779648"/>
                        <a:gd name="connsiteX3" fmla="*/ 933651 w 1106905"/>
                        <a:gd name="connsiteY3" fmla="*/ 19251 h 779648"/>
                        <a:gd name="connsiteX0" fmla="*/ 199724 w 1152624"/>
                        <a:gd name="connsiteY0" fmla="*/ 0 h 779648"/>
                        <a:gd name="connsiteX1" fmla="*/ 0 w 1152624"/>
                        <a:gd name="connsiteY1" fmla="*/ 779648 h 779648"/>
                        <a:gd name="connsiteX2" fmla="*/ 1152624 w 1152624"/>
                        <a:gd name="connsiteY2" fmla="*/ 750771 h 779648"/>
                        <a:gd name="connsiteX3" fmla="*/ 979370 w 1152624"/>
                        <a:gd name="connsiteY3" fmla="*/ 19251 h 779648"/>
                        <a:gd name="connsiteX0" fmla="*/ 154005 w 1106905"/>
                        <a:gd name="connsiteY0" fmla="*/ 0 h 760397"/>
                        <a:gd name="connsiteX1" fmla="*/ 0 w 1106905"/>
                        <a:gd name="connsiteY1" fmla="*/ 760397 h 760397"/>
                        <a:gd name="connsiteX2" fmla="*/ 1106905 w 1106905"/>
                        <a:gd name="connsiteY2" fmla="*/ 750771 h 760397"/>
                        <a:gd name="connsiteX3" fmla="*/ 933651 w 1106905"/>
                        <a:gd name="connsiteY3" fmla="*/ 19251 h 760397"/>
                      </a:gdLst>
                      <a:ahLst/>
                      <a:cxnLst>
                        <a:cxn ang="0">
                          <a:pos x="connsiteX0" y="connsiteY0"/>
                        </a:cxn>
                        <a:cxn ang="0">
                          <a:pos x="connsiteX1" y="connsiteY1"/>
                        </a:cxn>
                        <a:cxn ang="0">
                          <a:pos x="connsiteX2" y="connsiteY2"/>
                        </a:cxn>
                        <a:cxn ang="0">
                          <a:pos x="connsiteX3" y="connsiteY3"/>
                        </a:cxn>
                      </a:cxnLst>
                      <a:rect l="l" t="t" r="r" b="b"/>
                      <a:pathLst>
                        <a:path w="1106905" h="760397">
                          <a:moveTo>
                            <a:pt x="154005" y="0"/>
                          </a:moveTo>
                          <a:lnTo>
                            <a:pt x="0" y="760397"/>
                          </a:lnTo>
                          <a:lnTo>
                            <a:pt x="1106905" y="750771"/>
                          </a:lnTo>
                          <a:lnTo>
                            <a:pt x="933651" y="1925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Rectangle 441">
                      <a:extLst>
                        <a:ext uri="{FF2B5EF4-FFF2-40B4-BE49-F238E27FC236}">
                          <a16:creationId xmlns:a16="http://schemas.microsoft.com/office/drawing/2014/main" id="{292D7061-31E0-0E9A-2BCB-D733B88E34AC}"/>
                        </a:ext>
                      </a:extLst>
                    </p:cNvPr>
                    <p:cNvSpPr/>
                    <p:nvPr/>
                  </p:nvSpPr>
                  <p:spPr>
                    <a:xfrm>
                      <a:off x="4466122" y="3301464"/>
                      <a:ext cx="1106905" cy="266619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432" name="Group 431">
                    <a:extLst>
                      <a:ext uri="{FF2B5EF4-FFF2-40B4-BE49-F238E27FC236}">
                        <a16:creationId xmlns:a16="http://schemas.microsoft.com/office/drawing/2014/main" id="{57E12978-5DD8-7CB2-1140-E5D4F6BCDC58}"/>
                      </a:ext>
                    </a:extLst>
                  </p:cNvPr>
                  <p:cNvGrpSpPr/>
                  <p:nvPr/>
                </p:nvGrpSpPr>
                <p:grpSpPr>
                  <a:xfrm>
                    <a:off x="6176610" y="1258466"/>
                    <a:ext cx="1106905" cy="4451115"/>
                    <a:chOff x="4466122" y="1516548"/>
                    <a:chExt cx="1106905" cy="4451115"/>
                  </a:xfrm>
                </p:grpSpPr>
                <p:sp>
                  <p:nvSpPr>
                    <p:cNvPr id="433" name="Rectangle 432">
                      <a:extLst>
                        <a:ext uri="{FF2B5EF4-FFF2-40B4-BE49-F238E27FC236}">
                          <a16:creationId xmlns:a16="http://schemas.microsoft.com/office/drawing/2014/main" id="{D96734F1-FD1C-E14D-2FB9-C2B38AC2BFF9}"/>
                        </a:ext>
                      </a:extLst>
                    </p:cNvPr>
                    <p:cNvSpPr/>
                    <p:nvPr/>
                  </p:nvSpPr>
                  <p:spPr>
                    <a:xfrm>
                      <a:off x="4608948" y="1516548"/>
                      <a:ext cx="789219" cy="1030007"/>
                    </a:xfrm>
                    <a:prstGeom prst="rect">
                      <a:avLst/>
                    </a:prstGeom>
                    <a:blipFill dpi="0" rotWithShape="1">
                      <a:blip r:embed="rId7">
                        <a:alphaModFix amt="40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ctagon 433">
                      <a:extLst>
                        <a:ext uri="{FF2B5EF4-FFF2-40B4-BE49-F238E27FC236}">
                          <a16:creationId xmlns:a16="http://schemas.microsoft.com/office/drawing/2014/main" id="{9B4E106F-80C5-74DA-0EC6-25171FB3B7B1}"/>
                        </a:ext>
                      </a:extLst>
                    </p:cNvPr>
                    <p:cNvSpPr/>
                    <p:nvPr/>
                  </p:nvSpPr>
                  <p:spPr>
                    <a:xfrm>
                      <a:off x="4726004" y="1617044"/>
                      <a:ext cx="577516" cy="558265"/>
                    </a:xfrm>
                    <a:prstGeom prst="octagon">
                      <a:avLst/>
                    </a:prstGeom>
                    <a:solidFill>
                      <a:srgbClr val="DBA874">
                        <a:alpha val="69000"/>
                      </a:srgbClr>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35" name="Oval 434">
                      <a:extLst>
                        <a:ext uri="{FF2B5EF4-FFF2-40B4-BE49-F238E27FC236}">
                          <a16:creationId xmlns:a16="http://schemas.microsoft.com/office/drawing/2014/main" id="{0FDA97E7-3F48-3DAF-C2B0-B8AE29460E60}"/>
                        </a:ext>
                      </a:extLst>
                    </p:cNvPr>
                    <p:cNvSpPr/>
                    <p:nvPr/>
                  </p:nvSpPr>
                  <p:spPr>
                    <a:xfrm>
                      <a:off x="4814235" y="1675854"/>
                      <a:ext cx="401053" cy="440643"/>
                    </a:xfrm>
                    <a:prstGeom prst="ellipse">
                      <a:avLst/>
                    </a:prstGeom>
                    <a:gradFill flip="none" rotWithShape="1">
                      <a:gsLst>
                        <a:gs pos="0">
                          <a:srgbClr val="DBA874">
                            <a:tint val="66000"/>
                            <a:satMod val="160000"/>
                          </a:srgbClr>
                        </a:gs>
                        <a:gs pos="50000">
                          <a:srgbClr val="DBA874">
                            <a:tint val="44500"/>
                            <a:satMod val="160000"/>
                          </a:srgbClr>
                        </a:gs>
                        <a:gs pos="100000">
                          <a:srgbClr val="DBA874">
                            <a:tint val="23500"/>
                            <a:satMod val="160000"/>
                          </a:srgbClr>
                        </a:gs>
                      </a:gsLst>
                      <a:path path="rect">
                        <a:fillToRect l="100000" t="100000"/>
                      </a:path>
                      <a:tileRect r="-100000" b="-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36" name="Freeform: Shape 435">
                      <a:extLst>
                        <a:ext uri="{FF2B5EF4-FFF2-40B4-BE49-F238E27FC236}">
                          <a16:creationId xmlns:a16="http://schemas.microsoft.com/office/drawing/2014/main" id="{1F97DDD8-EE76-976B-52C0-D9EA93E88427}"/>
                        </a:ext>
                      </a:extLst>
                    </p:cNvPr>
                    <p:cNvSpPr/>
                    <p:nvPr/>
                  </p:nvSpPr>
                  <p:spPr>
                    <a:xfrm>
                      <a:off x="4466122" y="2541067"/>
                      <a:ext cx="1106905" cy="760397"/>
                    </a:xfrm>
                    <a:custGeom>
                      <a:avLst/>
                      <a:gdLst>
                        <a:gd name="connsiteX0" fmla="*/ 202131 w 1183907"/>
                        <a:gd name="connsiteY0" fmla="*/ 0 h 741145"/>
                        <a:gd name="connsiteX1" fmla="*/ 0 w 1183907"/>
                        <a:gd name="connsiteY1" fmla="*/ 741145 h 741145"/>
                        <a:gd name="connsiteX2" fmla="*/ 1183907 w 1183907"/>
                        <a:gd name="connsiteY2" fmla="*/ 731520 h 741145"/>
                        <a:gd name="connsiteX3" fmla="*/ 1010653 w 1183907"/>
                        <a:gd name="connsiteY3" fmla="*/ 0 h 741145"/>
                        <a:gd name="connsiteX0" fmla="*/ 231007 w 1183907"/>
                        <a:gd name="connsiteY0" fmla="*/ 0 h 760396"/>
                        <a:gd name="connsiteX1" fmla="*/ 0 w 1183907"/>
                        <a:gd name="connsiteY1" fmla="*/ 760396 h 760396"/>
                        <a:gd name="connsiteX2" fmla="*/ 1183907 w 1183907"/>
                        <a:gd name="connsiteY2" fmla="*/ 750771 h 760396"/>
                        <a:gd name="connsiteX3" fmla="*/ 1010653 w 1183907"/>
                        <a:gd name="connsiteY3" fmla="*/ 19251 h 760396"/>
                        <a:gd name="connsiteX0" fmla="*/ 154005 w 1106905"/>
                        <a:gd name="connsiteY0" fmla="*/ 0 h 750771"/>
                        <a:gd name="connsiteX1" fmla="*/ 0 w 1106905"/>
                        <a:gd name="connsiteY1" fmla="*/ 731520 h 750771"/>
                        <a:gd name="connsiteX2" fmla="*/ 1106905 w 1106905"/>
                        <a:gd name="connsiteY2" fmla="*/ 750771 h 750771"/>
                        <a:gd name="connsiteX3" fmla="*/ 933651 w 1106905"/>
                        <a:gd name="connsiteY3" fmla="*/ 19251 h 750771"/>
                        <a:gd name="connsiteX0" fmla="*/ 108286 w 1061186"/>
                        <a:gd name="connsiteY0" fmla="*/ 0 h 789273"/>
                        <a:gd name="connsiteX1" fmla="*/ 0 w 1061186"/>
                        <a:gd name="connsiteY1" fmla="*/ 789273 h 789273"/>
                        <a:gd name="connsiteX2" fmla="*/ 1061186 w 1061186"/>
                        <a:gd name="connsiteY2" fmla="*/ 750771 h 789273"/>
                        <a:gd name="connsiteX3" fmla="*/ 887932 w 1061186"/>
                        <a:gd name="connsiteY3" fmla="*/ 19251 h 789273"/>
                        <a:gd name="connsiteX0" fmla="*/ 154005 w 1106905"/>
                        <a:gd name="connsiteY0" fmla="*/ 0 h 779648"/>
                        <a:gd name="connsiteX1" fmla="*/ 0 w 1106905"/>
                        <a:gd name="connsiteY1" fmla="*/ 779648 h 779648"/>
                        <a:gd name="connsiteX2" fmla="*/ 1106905 w 1106905"/>
                        <a:gd name="connsiteY2" fmla="*/ 750771 h 779648"/>
                        <a:gd name="connsiteX3" fmla="*/ 933651 w 1106905"/>
                        <a:gd name="connsiteY3" fmla="*/ 19251 h 779648"/>
                        <a:gd name="connsiteX0" fmla="*/ 199724 w 1152624"/>
                        <a:gd name="connsiteY0" fmla="*/ 0 h 779648"/>
                        <a:gd name="connsiteX1" fmla="*/ 0 w 1152624"/>
                        <a:gd name="connsiteY1" fmla="*/ 779648 h 779648"/>
                        <a:gd name="connsiteX2" fmla="*/ 1152624 w 1152624"/>
                        <a:gd name="connsiteY2" fmla="*/ 750771 h 779648"/>
                        <a:gd name="connsiteX3" fmla="*/ 979370 w 1152624"/>
                        <a:gd name="connsiteY3" fmla="*/ 19251 h 779648"/>
                        <a:gd name="connsiteX0" fmla="*/ 154005 w 1106905"/>
                        <a:gd name="connsiteY0" fmla="*/ 0 h 760397"/>
                        <a:gd name="connsiteX1" fmla="*/ 0 w 1106905"/>
                        <a:gd name="connsiteY1" fmla="*/ 760397 h 760397"/>
                        <a:gd name="connsiteX2" fmla="*/ 1106905 w 1106905"/>
                        <a:gd name="connsiteY2" fmla="*/ 750771 h 760397"/>
                        <a:gd name="connsiteX3" fmla="*/ 933651 w 1106905"/>
                        <a:gd name="connsiteY3" fmla="*/ 19251 h 760397"/>
                      </a:gdLst>
                      <a:ahLst/>
                      <a:cxnLst>
                        <a:cxn ang="0">
                          <a:pos x="connsiteX0" y="connsiteY0"/>
                        </a:cxn>
                        <a:cxn ang="0">
                          <a:pos x="connsiteX1" y="connsiteY1"/>
                        </a:cxn>
                        <a:cxn ang="0">
                          <a:pos x="connsiteX2" y="connsiteY2"/>
                        </a:cxn>
                        <a:cxn ang="0">
                          <a:pos x="connsiteX3" y="connsiteY3"/>
                        </a:cxn>
                      </a:cxnLst>
                      <a:rect l="l" t="t" r="r" b="b"/>
                      <a:pathLst>
                        <a:path w="1106905" h="760397">
                          <a:moveTo>
                            <a:pt x="154005" y="0"/>
                          </a:moveTo>
                          <a:lnTo>
                            <a:pt x="0" y="760397"/>
                          </a:lnTo>
                          <a:lnTo>
                            <a:pt x="1106905" y="750771"/>
                          </a:lnTo>
                          <a:lnTo>
                            <a:pt x="933651" y="1925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Rectangle 436">
                      <a:extLst>
                        <a:ext uri="{FF2B5EF4-FFF2-40B4-BE49-F238E27FC236}">
                          <a16:creationId xmlns:a16="http://schemas.microsoft.com/office/drawing/2014/main" id="{F4EB2FAF-5587-13D7-D55A-46F59FCC22A1}"/>
                        </a:ext>
                      </a:extLst>
                    </p:cNvPr>
                    <p:cNvSpPr/>
                    <p:nvPr/>
                  </p:nvSpPr>
                  <p:spPr>
                    <a:xfrm>
                      <a:off x="4466122" y="3301464"/>
                      <a:ext cx="1106905" cy="266619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grpSp>
            <p:sp>
              <p:nvSpPr>
                <p:cNvPr id="378" name="Rectangle: Rounded Corners 377">
                  <a:extLst>
                    <a:ext uri="{FF2B5EF4-FFF2-40B4-BE49-F238E27FC236}">
                      <a16:creationId xmlns:a16="http://schemas.microsoft.com/office/drawing/2014/main" id="{5CB9DBDE-71DF-E0E3-FA9D-E20BC9D12383}"/>
                    </a:ext>
                  </a:extLst>
                </p:cNvPr>
                <p:cNvSpPr/>
                <p:nvPr/>
              </p:nvSpPr>
              <p:spPr>
                <a:xfrm rot="10800000">
                  <a:off x="919698" y="3774629"/>
                  <a:ext cx="80086" cy="132968"/>
                </a:xfrm>
                <a:prstGeom prst="roundRect">
                  <a:avLst/>
                </a:prstGeom>
                <a:ln w="19050"/>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379" name="Group 378">
                  <a:extLst>
                    <a:ext uri="{FF2B5EF4-FFF2-40B4-BE49-F238E27FC236}">
                      <a16:creationId xmlns:a16="http://schemas.microsoft.com/office/drawing/2014/main" id="{874C817D-A71D-F530-4FCC-D01DA3059D07}"/>
                    </a:ext>
                  </a:extLst>
                </p:cNvPr>
                <p:cNvGrpSpPr/>
                <p:nvPr/>
              </p:nvGrpSpPr>
              <p:grpSpPr>
                <a:xfrm rot="10800000">
                  <a:off x="634833" y="3486065"/>
                  <a:ext cx="80086" cy="420112"/>
                  <a:chOff x="5809588" y="2447699"/>
                  <a:chExt cx="301165" cy="1609412"/>
                </a:xfrm>
              </p:grpSpPr>
              <p:cxnSp>
                <p:nvCxnSpPr>
                  <p:cNvPr id="428" name="Straight Connector 427">
                    <a:extLst>
                      <a:ext uri="{FF2B5EF4-FFF2-40B4-BE49-F238E27FC236}">
                        <a16:creationId xmlns:a16="http://schemas.microsoft.com/office/drawing/2014/main" id="{4E37F205-371E-9E22-ACD4-0325F916BE7E}"/>
                      </a:ext>
                    </a:extLst>
                  </p:cNvPr>
                  <p:cNvCxnSpPr>
                    <a:cxnSpLocks/>
                  </p:cNvCxnSpPr>
                  <p:nvPr/>
                </p:nvCxnSpPr>
                <p:spPr>
                  <a:xfrm>
                    <a:off x="5958038" y="2743200"/>
                    <a:ext cx="0" cy="13139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9" name="Rectangle: Rounded Corners 428">
                    <a:extLst>
                      <a:ext uri="{FF2B5EF4-FFF2-40B4-BE49-F238E27FC236}">
                        <a16:creationId xmlns:a16="http://schemas.microsoft.com/office/drawing/2014/main" id="{ED6A1F52-09CE-7BBE-86EB-C48862D8CA62}"/>
                      </a:ext>
                    </a:extLst>
                  </p:cNvPr>
                  <p:cNvSpPr/>
                  <p:nvPr/>
                </p:nvSpPr>
                <p:spPr>
                  <a:xfrm>
                    <a:off x="5809588" y="2447699"/>
                    <a:ext cx="301165" cy="482156"/>
                  </a:xfrm>
                  <a:prstGeom prst="roundRect">
                    <a:avLst/>
                  </a:prstGeom>
                  <a:ln w="19050"/>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380" name="Group 379">
                  <a:extLst>
                    <a:ext uri="{FF2B5EF4-FFF2-40B4-BE49-F238E27FC236}">
                      <a16:creationId xmlns:a16="http://schemas.microsoft.com/office/drawing/2014/main" id="{65FFDB52-A0F1-DE4E-CB98-A4C4DAB5308D}"/>
                    </a:ext>
                  </a:extLst>
                </p:cNvPr>
                <p:cNvGrpSpPr/>
                <p:nvPr/>
              </p:nvGrpSpPr>
              <p:grpSpPr>
                <a:xfrm rot="10800000">
                  <a:off x="360137" y="3486065"/>
                  <a:ext cx="80085" cy="420109"/>
                  <a:chOff x="5809596" y="2447704"/>
                  <a:chExt cx="301165" cy="2122615"/>
                </a:xfrm>
              </p:grpSpPr>
              <p:cxnSp>
                <p:nvCxnSpPr>
                  <p:cNvPr id="426" name="Straight Connector 425">
                    <a:extLst>
                      <a:ext uri="{FF2B5EF4-FFF2-40B4-BE49-F238E27FC236}">
                        <a16:creationId xmlns:a16="http://schemas.microsoft.com/office/drawing/2014/main" id="{66E2FE76-8A6F-E327-05CE-C68FB0223682}"/>
                      </a:ext>
                    </a:extLst>
                  </p:cNvPr>
                  <p:cNvCxnSpPr>
                    <a:cxnSpLocks/>
                  </p:cNvCxnSpPr>
                  <p:nvPr/>
                </p:nvCxnSpPr>
                <p:spPr>
                  <a:xfrm rot="10800000" flipV="1">
                    <a:off x="5958036" y="2593653"/>
                    <a:ext cx="0" cy="19766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7" name="Rectangle: Rounded Corners 426">
                    <a:extLst>
                      <a:ext uri="{FF2B5EF4-FFF2-40B4-BE49-F238E27FC236}">
                        <a16:creationId xmlns:a16="http://schemas.microsoft.com/office/drawing/2014/main" id="{A59C8E09-5174-D929-DA29-8C38C4AE6966}"/>
                      </a:ext>
                    </a:extLst>
                  </p:cNvPr>
                  <p:cNvSpPr/>
                  <p:nvPr/>
                </p:nvSpPr>
                <p:spPr>
                  <a:xfrm>
                    <a:off x="5809596" y="2447704"/>
                    <a:ext cx="301165" cy="665136"/>
                  </a:xfrm>
                  <a:prstGeom prst="roundRect">
                    <a:avLst/>
                  </a:prstGeom>
                  <a:ln w="19050"/>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381" name="Rectangle 380">
                  <a:extLst>
                    <a:ext uri="{FF2B5EF4-FFF2-40B4-BE49-F238E27FC236}">
                      <a16:creationId xmlns:a16="http://schemas.microsoft.com/office/drawing/2014/main" id="{8DC09191-CBA3-3195-6B78-B3BA675F6623}"/>
                    </a:ext>
                  </a:extLst>
                </p:cNvPr>
                <p:cNvSpPr/>
                <p:nvPr/>
              </p:nvSpPr>
              <p:spPr>
                <a:xfrm rot="10800000">
                  <a:off x="843019" y="3819374"/>
                  <a:ext cx="250181" cy="2173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82" name="Rectangle 381">
                  <a:extLst>
                    <a:ext uri="{FF2B5EF4-FFF2-40B4-BE49-F238E27FC236}">
                      <a16:creationId xmlns:a16="http://schemas.microsoft.com/office/drawing/2014/main" id="{189F56D8-8E2D-8376-6168-F47B037849D4}"/>
                    </a:ext>
                  </a:extLst>
                </p:cNvPr>
                <p:cNvSpPr/>
                <p:nvPr/>
              </p:nvSpPr>
              <p:spPr>
                <a:xfrm rot="10800000">
                  <a:off x="564144" y="3820606"/>
                  <a:ext cx="250181" cy="2173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83" name="Rectangle 382">
                  <a:extLst>
                    <a:ext uri="{FF2B5EF4-FFF2-40B4-BE49-F238E27FC236}">
                      <a16:creationId xmlns:a16="http://schemas.microsoft.com/office/drawing/2014/main" id="{4AC416F7-E454-D982-B64F-1CF1490BE0B9}"/>
                    </a:ext>
                  </a:extLst>
                </p:cNvPr>
                <p:cNvSpPr/>
                <p:nvPr/>
              </p:nvSpPr>
              <p:spPr>
                <a:xfrm rot="10800000">
                  <a:off x="283121" y="3820606"/>
                  <a:ext cx="250181" cy="2173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84" name="Straight Connector 383">
                  <a:extLst>
                    <a:ext uri="{FF2B5EF4-FFF2-40B4-BE49-F238E27FC236}">
                      <a16:creationId xmlns:a16="http://schemas.microsoft.com/office/drawing/2014/main" id="{49DE46C0-85E9-17EB-EB58-65FCB0FF2858}"/>
                    </a:ext>
                  </a:extLst>
                </p:cNvPr>
                <p:cNvCxnSpPr>
                  <a:cxnSpLocks/>
                </p:cNvCxnSpPr>
                <p:nvPr/>
              </p:nvCxnSpPr>
              <p:spPr>
                <a:xfrm rot="10800000">
                  <a:off x="286669" y="3801835"/>
                  <a:ext cx="0" cy="5698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85" name="Straight Connector 384">
                  <a:extLst>
                    <a:ext uri="{FF2B5EF4-FFF2-40B4-BE49-F238E27FC236}">
                      <a16:creationId xmlns:a16="http://schemas.microsoft.com/office/drawing/2014/main" id="{FF0F62D6-F85A-46BA-4545-9AE37644E3B3}"/>
                    </a:ext>
                  </a:extLst>
                </p:cNvPr>
                <p:cNvCxnSpPr>
                  <a:cxnSpLocks/>
                </p:cNvCxnSpPr>
                <p:nvPr/>
              </p:nvCxnSpPr>
              <p:spPr>
                <a:xfrm rot="10800000">
                  <a:off x="529551" y="3801835"/>
                  <a:ext cx="0" cy="5698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86" name="Straight Connector 385">
                  <a:extLst>
                    <a:ext uri="{FF2B5EF4-FFF2-40B4-BE49-F238E27FC236}">
                      <a16:creationId xmlns:a16="http://schemas.microsoft.com/office/drawing/2014/main" id="{E5985BA5-45B9-BBEF-BE0C-CC0D38DB705E}"/>
                    </a:ext>
                  </a:extLst>
                </p:cNvPr>
                <p:cNvCxnSpPr>
                  <a:cxnSpLocks/>
                </p:cNvCxnSpPr>
                <p:nvPr/>
              </p:nvCxnSpPr>
              <p:spPr>
                <a:xfrm rot="10800000">
                  <a:off x="562695" y="3802984"/>
                  <a:ext cx="0" cy="5698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87" name="Straight Connector 386">
                  <a:extLst>
                    <a:ext uri="{FF2B5EF4-FFF2-40B4-BE49-F238E27FC236}">
                      <a16:creationId xmlns:a16="http://schemas.microsoft.com/office/drawing/2014/main" id="{0E0F3CCC-CF0D-2CFA-CCA7-198DBFE6404F}"/>
                    </a:ext>
                  </a:extLst>
                </p:cNvPr>
                <p:cNvCxnSpPr>
                  <a:cxnSpLocks/>
                </p:cNvCxnSpPr>
                <p:nvPr/>
              </p:nvCxnSpPr>
              <p:spPr>
                <a:xfrm rot="10800000">
                  <a:off x="809978" y="3802984"/>
                  <a:ext cx="0" cy="5698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88" name="Straight Connector 387">
                  <a:extLst>
                    <a:ext uri="{FF2B5EF4-FFF2-40B4-BE49-F238E27FC236}">
                      <a16:creationId xmlns:a16="http://schemas.microsoft.com/office/drawing/2014/main" id="{5F9796AB-0234-7B42-5A82-71A132E2A16D}"/>
                    </a:ext>
                  </a:extLst>
                </p:cNvPr>
                <p:cNvCxnSpPr>
                  <a:cxnSpLocks/>
                </p:cNvCxnSpPr>
                <p:nvPr/>
              </p:nvCxnSpPr>
              <p:spPr>
                <a:xfrm rot="10800000">
                  <a:off x="845476" y="3802984"/>
                  <a:ext cx="0" cy="5698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89" name="Straight Connector 388">
                  <a:extLst>
                    <a:ext uri="{FF2B5EF4-FFF2-40B4-BE49-F238E27FC236}">
                      <a16:creationId xmlns:a16="http://schemas.microsoft.com/office/drawing/2014/main" id="{BC2642E0-B864-C2AE-7881-92B7757FF37A}"/>
                    </a:ext>
                  </a:extLst>
                </p:cNvPr>
                <p:cNvCxnSpPr>
                  <a:cxnSpLocks/>
                </p:cNvCxnSpPr>
                <p:nvPr/>
              </p:nvCxnSpPr>
              <p:spPr>
                <a:xfrm rot="10800000">
                  <a:off x="1090558" y="3802984"/>
                  <a:ext cx="0" cy="5698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nvGrpSpPr>
                <p:cNvPr id="390" name="Group 389">
                  <a:extLst>
                    <a:ext uri="{FF2B5EF4-FFF2-40B4-BE49-F238E27FC236}">
                      <a16:creationId xmlns:a16="http://schemas.microsoft.com/office/drawing/2014/main" id="{DFFD83DA-4FC5-7530-FCD6-263289BC510F}"/>
                    </a:ext>
                  </a:extLst>
                </p:cNvPr>
                <p:cNvGrpSpPr/>
                <p:nvPr/>
              </p:nvGrpSpPr>
              <p:grpSpPr>
                <a:xfrm>
                  <a:off x="299535" y="4847024"/>
                  <a:ext cx="810079" cy="889192"/>
                  <a:chOff x="3488176" y="975749"/>
                  <a:chExt cx="1849861" cy="2140338"/>
                </a:xfrm>
              </p:grpSpPr>
              <p:grpSp>
                <p:nvGrpSpPr>
                  <p:cNvPr id="395" name="Group 394">
                    <a:extLst>
                      <a:ext uri="{FF2B5EF4-FFF2-40B4-BE49-F238E27FC236}">
                        <a16:creationId xmlns:a16="http://schemas.microsoft.com/office/drawing/2014/main" id="{210769F3-C55F-842D-D8BB-9AB37E00B16C}"/>
                      </a:ext>
                    </a:extLst>
                  </p:cNvPr>
                  <p:cNvGrpSpPr/>
                  <p:nvPr/>
                </p:nvGrpSpPr>
                <p:grpSpPr>
                  <a:xfrm>
                    <a:off x="3488176" y="975749"/>
                    <a:ext cx="1849653" cy="2140338"/>
                    <a:chOff x="3713747" y="1258466"/>
                    <a:chExt cx="3569768" cy="4451115"/>
                  </a:xfrm>
                </p:grpSpPr>
                <p:grpSp>
                  <p:nvGrpSpPr>
                    <p:cNvPr id="408" name="Group 407">
                      <a:extLst>
                        <a:ext uri="{FF2B5EF4-FFF2-40B4-BE49-F238E27FC236}">
                          <a16:creationId xmlns:a16="http://schemas.microsoft.com/office/drawing/2014/main" id="{D6BEAC92-B863-141C-9880-4416027CCFF5}"/>
                        </a:ext>
                      </a:extLst>
                    </p:cNvPr>
                    <p:cNvGrpSpPr/>
                    <p:nvPr/>
                  </p:nvGrpSpPr>
                  <p:grpSpPr>
                    <a:xfrm>
                      <a:off x="4943024" y="1258466"/>
                      <a:ext cx="1106905" cy="4451115"/>
                      <a:chOff x="4466122" y="1516548"/>
                      <a:chExt cx="1106905" cy="4451115"/>
                    </a:xfrm>
                  </p:grpSpPr>
                  <p:sp>
                    <p:nvSpPr>
                      <p:cNvPr id="421" name="Rectangle 420">
                        <a:extLst>
                          <a:ext uri="{FF2B5EF4-FFF2-40B4-BE49-F238E27FC236}">
                            <a16:creationId xmlns:a16="http://schemas.microsoft.com/office/drawing/2014/main" id="{DC9BD2C8-C532-AB9A-E6C5-CB446BCC13D8}"/>
                          </a:ext>
                        </a:extLst>
                      </p:cNvPr>
                      <p:cNvSpPr/>
                      <p:nvPr/>
                    </p:nvSpPr>
                    <p:spPr>
                      <a:xfrm>
                        <a:off x="4608948" y="1516548"/>
                        <a:ext cx="789219" cy="1030007"/>
                      </a:xfrm>
                      <a:prstGeom prst="rect">
                        <a:avLst/>
                      </a:prstGeom>
                      <a:blipFill dpi="0" rotWithShape="1">
                        <a:blip r:embed="rId7">
                          <a:alphaModFix amt="40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ctagon 421">
                        <a:extLst>
                          <a:ext uri="{FF2B5EF4-FFF2-40B4-BE49-F238E27FC236}">
                            <a16:creationId xmlns:a16="http://schemas.microsoft.com/office/drawing/2014/main" id="{7CB38A81-7166-C517-4410-363AF295C21D}"/>
                          </a:ext>
                        </a:extLst>
                      </p:cNvPr>
                      <p:cNvSpPr/>
                      <p:nvPr/>
                    </p:nvSpPr>
                    <p:spPr>
                      <a:xfrm>
                        <a:off x="4726004" y="1617044"/>
                        <a:ext cx="577516" cy="558265"/>
                      </a:xfrm>
                      <a:prstGeom prst="octagon">
                        <a:avLst/>
                      </a:prstGeom>
                      <a:solidFill>
                        <a:srgbClr val="DBA874">
                          <a:alpha val="69000"/>
                        </a:srgbClr>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23" name="Oval 422">
                        <a:extLst>
                          <a:ext uri="{FF2B5EF4-FFF2-40B4-BE49-F238E27FC236}">
                            <a16:creationId xmlns:a16="http://schemas.microsoft.com/office/drawing/2014/main" id="{050056C3-E66B-AD29-193E-ABF3BACD8707}"/>
                          </a:ext>
                        </a:extLst>
                      </p:cNvPr>
                      <p:cNvSpPr/>
                      <p:nvPr/>
                    </p:nvSpPr>
                    <p:spPr>
                      <a:xfrm>
                        <a:off x="4814235" y="1675854"/>
                        <a:ext cx="401053" cy="440643"/>
                      </a:xfrm>
                      <a:prstGeom prst="ellipse">
                        <a:avLst/>
                      </a:prstGeom>
                      <a:gradFill flip="none" rotWithShape="1">
                        <a:gsLst>
                          <a:gs pos="0">
                            <a:srgbClr val="DBA874">
                              <a:tint val="66000"/>
                              <a:satMod val="160000"/>
                            </a:srgbClr>
                          </a:gs>
                          <a:gs pos="50000">
                            <a:srgbClr val="DBA874">
                              <a:tint val="44500"/>
                              <a:satMod val="160000"/>
                            </a:srgbClr>
                          </a:gs>
                          <a:gs pos="100000">
                            <a:srgbClr val="DBA874">
                              <a:tint val="23500"/>
                              <a:satMod val="160000"/>
                            </a:srgbClr>
                          </a:gs>
                        </a:gsLst>
                        <a:path path="rect">
                          <a:fillToRect l="100000" t="100000"/>
                        </a:path>
                        <a:tileRect r="-100000" b="-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24" name="Freeform: Shape 423">
                        <a:extLst>
                          <a:ext uri="{FF2B5EF4-FFF2-40B4-BE49-F238E27FC236}">
                            <a16:creationId xmlns:a16="http://schemas.microsoft.com/office/drawing/2014/main" id="{F8E5CFFF-0EA1-CBC6-EACC-9D14BD460001}"/>
                          </a:ext>
                        </a:extLst>
                      </p:cNvPr>
                      <p:cNvSpPr/>
                      <p:nvPr/>
                    </p:nvSpPr>
                    <p:spPr>
                      <a:xfrm>
                        <a:off x="4466122" y="2541067"/>
                        <a:ext cx="1106905" cy="760397"/>
                      </a:xfrm>
                      <a:custGeom>
                        <a:avLst/>
                        <a:gdLst>
                          <a:gd name="connsiteX0" fmla="*/ 202131 w 1183907"/>
                          <a:gd name="connsiteY0" fmla="*/ 0 h 741145"/>
                          <a:gd name="connsiteX1" fmla="*/ 0 w 1183907"/>
                          <a:gd name="connsiteY1" fmla="*/ 741145 h 741145"/>
                          <a:gd name="connsiteX2" fmla="*/ 1183907 w 1183907"/>
                          <a:gd name="connsiteY2" fmla="*/ 731520 h 741145"/>
                          <a:gd name="connsiteX3" fmla="*/ 1010653 w 1183907"/>
                          <a:gd name="connsiteY3" fmla="*/ 0 h 741145"/>
                          <a:gd name="connsiteX0" fmla="*/ 231007 w 1183907"/>
                          <a:gd name="connsiteY0" fmla="*/ 0 h 760396"/>
                          <a:gd name="connsiteX1" fmla="*/ 0 w 1183907"/>
                          <a:gd name="connsiteY1" fmla="*/ 760396 h 760396"/>
                          <a:gd name="connsiteX2" fmla="*/ 1183907 w 1183907"/>
                          <a:gd name="connsiteY2" fmla="*/ 750771 h 760396"/>
                          <a:gd name="connsiteX3" fmla="*/ 1010653 w 1183907"/>
                          <a:gd name="connsiteY3" fmla="*/ 19251 h 760396"/>
                          <a:gd name="connsiteX0" fmla="*/ 154005 w 1106905"/>
                          <a:gd name="connsiteY0" fmla="*/ 0 h 750771"/>
                          <a:gd name="connsiteX1" fmla="*/ 0 w 1106905"/>
                          <a:gd name="connsiteY1" fmla="*/ 731520 h 750771"/>
                          <a:gd name="connsiteX2" fmla="*/ 1106905 w 1106905"/>
                          <a:gd name="connsiteY2" fmla="*/ 750771 h 750771"/>
                          <a:gd name="connsiteX3" fmla="*/ 933651 w 1106905"/>
                          <a:gd name="connsiteY3" fmla="*/ 19251 h 750771"/>
                          <a:gd name="connsiteX0" fmla="*/ 108286 w 1061186"/>
                          <a:gd name="connsiteY0" fmla="*/ 0 h 789273"/>
                          <a:gd name="connsiteX1" fmla="*/ 0 w 1061186"/>
                          <a:gd name="connsiteY1" fmla="*/ 789273 h 789273"/>
                          <a:gd name="connsiteX2" fmla="*/ 1061186 w 1061186"/>
                          <a:gd name="connsiteY2" fmla="*/ 750771 h 789273"/>
                          <a:gd name="connsiteX3" fmla="*/ 887932 w 1061186"/>
                          <a:gd name="connsiteY3" fmla="*/ 19251 h 789273"/>
                          <a:gd name="connsiteX0" fmla="*/ 154005 w 1106905"/>
                          <a:gd name="connsiteY0" fmla="*/ 0 h 779648"/>
                          <a:gd name="connsiteX1" fmla="*/ 0 w 1106905"/>
                          <a:gd name="connsiteY1" fmla="*/ 779648 h 779648"/>
                          <a:gd name="connsiteX2" fmla="*/ 1106905 w 1106905"/>
                          <a:gd name="connsiteY2" fmla="*/ 750771 h 779648"/>
                          <a:gd name="connsiteX3" fmla="*/ 933651 w 1106905"/>
                          <a:gd name="connsiteY3" fmla="*/ 19251 h 779648"/>
                          <a:gd name="connsiteX0" fmla="*/ 199724 w 1152624"/>
                          <a:gd name="connsiteY0" fmla="*/ 0 h 779648"/>
                          <a:gd name="connsiteX1" fmla="*/ 0 w 1152624"/>
                          <a:gd name="connsiteY1" fmla="*/ 779648 h 779648"/>
                          <a:gd name="connsiteX2" fmla="*/ 1152624 w 1152624"/>
                          <a:gd name="connsiteY2" fmla="*/ 750771 h 779648"/>
                          <a:gd name="connsiteX3" fmla="*/ 979370 w 1152624"/>
                          <a:gd name="connsiteY3" fmla="*/ 19251 h 779648"/>
                          <a:gd name="connsiteX0" fmla="*/ 154005 w 1106905"/>
                          <a:gd name="connsiteY0" fmla="*/ 0 h 760397"/>
                          <a:gd name="connsiteX1" fmla="*/ 0 w 1106905"/>
                          <a:gd name="connsiteY1" fmla="*/ 760397 h 760397"/>
                          <a:gd name="connsiteX2" fmla="*/ 1106905 w 1106905"/>
                          <a:gd name="connsiteY2" fmla="*/ 750771 h 760397"/>
                          <a:gd name="connsiteX3" fmla="*/ 933651 w 1106905"/>
                          <a:gd name="connsiteY3" fmla="*/ 19251 h 760397"/>
                        </a:gdLst>
                        <a:ahLst/>
                        <a:cxnLst>
                          <a:cxn ang="0">
                            <a:pos x="connsiteX0" y="connsiteY0"/>
                          </a:cxn>
                          <a:cxn ang="0">
                            <a:pos x="connsiteX1" y="connsiteY1"/>
                          </a:cxn>
                          <a:cxn ang="0">
                            <a:pos x="connsiteX2" y="connsiteY2"/>
                          </a:cxn>
                          <a:cxn ang="0">
                            <a:pos x="connsiteX3" y="connsiteY3"/>
                          </a:cxn>
                        </a:cxnLst>
                        <a:rect l="l" t="t" r="r" b="b"/>
                        <a:pathLst>
                          <a:path w="1106905" h="760397">
                            <a:moveTo>
                              <a:pt x="154005" y="0"/>
                            </a:moveTo>
                            <a:lnTo>
                              <a:pt x="0" y="760397"/>
                            </a:lnTo>
                            <a:lnTo>
                              <a:pt x="1106905" y="750771"/>
                            </a:lnTo>
                            <a:lnTo>
                              <a:pt x="933651" y="1925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Rectangle 424">
                        <a:extLst>
                          <a:ext uri="{FF2B5EF4-FFF2-40B4-BE49-F238E27FC236}">
                            <a16:creationId xmlns:a16="http://schemas.microsoft.com/office/drawing/2014/main" id="{6F88F54E-4EC5-46DF-68A6-7ED4825190C5}"/>
                          </a:ext>
                        </a:extLst>
                      </p:cNvPr>
                      <p:cNvSpPr/>
                      <p:nvPr/>
                    </p:nvSpPr>
                    <p:spPr>
                      <a:xfrm>
                        <a:off x="4466122" y="3301464"/>
                        <a:ext cx="1106905" cy="266619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409" name="Group 408">
                      <a:extLst>
                        <a:ext uri="{FF2B5EF4-FFF2-40B4-BE49-F238E27FC236}">
                          <a16:creationId xmlns:a16="http://schemas.microsoft.com/office/drawing/2014/main" id="{DE809AC4-0FF2-B55C-CCAD-1F21815037D3}"/>
                        </a:ext>
                      </a:extLst>
                    </p:cNvPr>
                    <p:cNvGrpSpPr/>
                    <p:nvPr/>
                  </p:nvGrpSpPr>
                  <p:grpSpPr>
                    <a:xfrm>
                      <a:off x="3713747" y="1258466"/>
                      <a:ext cx="1106905" cy="4451115"/>
                      <a:chOff x="4466122" y="1516548"/>
                      <a:chExt cx="1106905" cy="4451115"/>
                    </a:xfrm>
                  </p:grpSpPr>
                  <p:sp>
                    <p:nvSpPr>
                      <p:cNvPr id="416" name="Rectangle 415">
                        <a:extLst>
                          <a:ext uri="{FF2B5EF4-FFF2-40B4-BE49-F238E27FC236}">
                            <a16:creationId xmlns:a16="http://schemas.microsoft.com/office/drawing/2014/main" id="{C140BE8D-161A-BAF0-8D3D-0136D1404E66}"/>
                          </a:ext>
                        </a:extLst>
                      </p:cNvPr>
                      <p:cNvSpPr/>
                      <p:nvPr/>
                    </p:nvSpPr>
                    <p:spPr>
                      <a:xfrm>
                        <a:off x="4608948" y="1516548"/>
                        <a:ext cx="789219" cy="1030007"/>
                      </a:xfrm>
                      <a:prstGeom prst="rect">
                        <a:avLst/>
                      </a:prstGeom>
                      <a:blipFill dpi="0" rotWithShape="1">
                        <a:blip r:embed="rId7">
                          <a:alphaModFix amt="40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ctagon 416">
                        <a:extLst>
                          <a:ext uri="{FF2B5EF4-FFF2-40B4-BE49-F238E27FC236}">
                            <a16:creationId xmlns:a16="http://schemas.microsoft.com/office/drawing/2014/main" id="{0A564244-9E11-4D1D-0CB9-FE5ECC684312}"/>
                          </a:ext>
                        </a:extLst>
                      </p:cNvPr>
                      <p:cNvSpPr/>
                      <p:nvPr/>
                    </p:nvSpPr>
                    <p:spPr>
                      <a:xfrm>
                        <a:off x="4726004" y="1617044"/>
                        <a:ext cx="577516" cy="558265"/>
                      </a:xfrm>
                      <a:prstGeom prst="octagon">
                        <a:avLst/>
                      </a:prstGeom>
                      <a:solidFill>
                        <a:srgbClr val="DBA874">
                          <a:alpha val="69000"/>
                        </a:srgbClr>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18" name="Oval 417">
                        <a:extLst>
                          <a:ext uri="{FF2B5EF4-FFF2-40B4-BE49-F238E27FC236}">
                            <a16:creationId xmlns:a16="http://schemas.microsoft.com/office/drawing/2014/main" id="{9E69389C-22EA-22A9-5595-CC7F1DCECC5E}"/>
                          </a:ext>
                        </a:extLst>
                      </p:cNvPr>
                      <p:cNvSpPr/>
                      <p:nvPr/>
                    </p:nvSpPr>
                    <p:spPr>
                      <a:xfrm>
                        <a:off x="4814235" y="1675854"/>
                        <a:ext cx="401053" cy="440643"/>
                      </a:xfrm>
                      <a:prstGeom prst="ellipse">
                        <a:avLst/>
                      </a:prstGeom>
                      <a:gradFill flip="none" rotWithShape="1">
                        <a:gsLst>
                          <a:gs pos="0">
                            <a:srgbClr val="DBA874">
                              <a:tint val="66000"/>
                              <a:satMod val="160000"/>
                            </a:srgbClr>
                          </a:gs>
                          <a:gs pos="50000">
                            <a:srgbClr val="DBA874">
                              <a:tint val="44500"/>
                              <a:satMod val="160000"/>
                            </a:srgbClr>
                          </a:gs>
                          <a:gs pos="100000">
                            <a:srgbClr val="DBA874">
                              <a:tint val="23500"/>
                              <a:satMod val="160000"/>
                            </a:srgbClr>
                          </a:gs>
                        </a:gsLst>
                        <a:path path="rect">
                          <a:fillToRect l="100000" t="100000"/>
                        </a:path>
                        <a:tileRect r="-100000" b="-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19" name="Freeform: Shape 418">
                        <a:extLst>
                          <a:ext uri="{FF2B5EF4-FFF2-40B4-BE49-F238E27FC236}">
                            <a16:creationId xmlns:a16="http://schemas.microsoft.com/office/drawing/2014/main" id="{A4910662-7E1C-7278-2C8F-C8E4CAFA3A93}"/>
                          </a:ext>
                        </a:extLst>
                      </p:cNvPr>
                      <p:cNvSpPr/>
                      <p:nvPr/>
                    </p:nvSpPr>
                    <p:spPr>
                      <a:xfrm>
                        <a:off x="4466122" y="2541067"/>
                        <a:ext cx="1106905" cy="760397"/>
                      </a:xfrm>
                      <a:custGeom>
                        <a:avLst/>
                        <a:gdLst>
                          <a:gd name="connsiteX0" fmla="*/ 202131 w 1183907"/>
                          <a:gd name="connsiteY0" fmla="*/ 0 h 741145"/>
                          <a:gd name="connsiteX1" fmla="*/ 0 w 1183907"/>
                          <a:gd name="connsiteY1" fmla="*/ 741145 h 741145"/>
                          <a:gd name="connsiteX2" fmla="*/ 1183907 w 1183907"/>
                          <a:gd name="connsiteY2" fmla="*/ 731520 h 741145"/>
                          <a:gd name="connsiteX3" fmla="*/ 1010653 w 1183907"/>
                          <a:gd name="connsiteY3" fmla="*/ 0 h 741145"/>
                          <a:gd name="connsiteX0" fmla="*/ 231007 w 1183907"/>
                          <a:gd name="connsiteY0" fmla="*/ 0 h 760396"/>
                          <a:gd name="connsiteX1" fmla="*/ 0 w 1183907"/>
                          <a:gd name="connsiteY1" fmla="*/ 760396 h 760396"/>
                          <a:gd name="connsiteX2" fmla="*/ 1183907 w 1183907"/>
                          <a:gd name="connsiteY2" fmla="*/ 750771 h 760396"/>
                          <a:gd name="connsiteX3" fmla="*/ 1010653 w 1183907"/>
                          <a:gd name="connsiteY3" fmla="*/ 19251 h 760396"/>
                          <a:gd name="connsiteX0" fmla="*/ 154005 w 1106905"/>
                          <a:gd name="connsiteY0" fmla="*/ 0 h 750771"/>
                          <a:gd name="connsiteX1" fmla="*/ 0 w 1106905"/>
                          <a:gd name="connsiteY1" fmla="*/ 731520 h 750771"/>
                          <a:gd name="connsiteX2" fmla="*/ 1106905 w 1106905"/>
                          <a:gd name="connsiteY2" fmla="*/ 750771 h 750771"/>
                          <a:gd name="connsiteX3" fmla="*/ 933651 w 1106905"/>
                          <a:gd name="connsiteY3" fmla="*/ 19251 h 750771"/>
                          <a:gd name="connsiteX0" fmla="*/ 108286 w 1061186"/>
                          <a:gd name="connsiteY0" fmla="*/ 0 h 789273"/>
                          <a:gd name="connsiteX1" fmla="*/ 0 w 1061186"/>
                          <a:gd name="connsiteY1" fmla="*/ 789273 h 789273"/>
                          <a:gd name="connsiteX2" fmla="*/ 1061186 w 1061186"/>
                          <a:gd name="connsiteY2" fmla="*/ 750771 h 789273"/>
                          <a:gd name="connsiteX3" fmla="*/ 887932 w 1061186"/>
                          <a:gd name="connsiteY3" fmla="*/ 19251 h 789273"/>
                          <a:gd name="connsiteX0" fmla="*/ 154005 w 1106905"/>
                          <a:gd name="connsiteY0" fmla="*/ 0 h 779648"/>
                          <a:gd name="connsiteX1" fmla="*/ 0 w 1106905"/>
                          <a:gd name="connsiteY1" fmla="*/ 779648 h 779648"/>
                          <a:gd name="connsiteX2" fmla="*/ 1106905 w 1106905"/>
                          <a:gd name="connsiteY2" fmla="*/ 750771 h 779648"/>
                          <a:gd name="connsiteX3" fmla="*/ 933651 w 1106905"/>
                          <a:gd name="connsiteY3" fmla="*/ 19251 h 779648"/>
                          <a:gd name="connsiteX0" fmla="*/ 199724 w 1152624"/>
                          <a:gd name="connsiteY0" fmla="*/ 0 h 779648"/>
                          <a:gd name="connsiteX1" fmla="*/ 0 w 1152624"/>
                          <a:gd name="connsiteY1" fmla="*/ 779648 h 779648"/>
                          <a:gd name="connsiteX2" fmla="*/ 1152624 w 1152624"/>
                          <a:gd name="connsiteY2" fmla="*/ 750771 h 779648"/>
                          <a:gd name="connsiteX3" fmla="*/ 979370 w 1152624"/>
                          <a:gd name="connsiteY3" fmla="*/ 19251 h 779648"/>
                          <a:gd name="connsiteX0" fmla="*/ 154005 w 1106905"/>
                          <a:gd name="connsiteY0" fmla="*/ 0 h 760397"/>
                          <a:gd name="connsiteX1" fmla="*/ 0 w 1106905"/>
                          <a:gd name="connsiteY1" fmla="*/ 760397 h 760397"/>
                          <a:gd name="connsiteX2" fmla="*/ 1106905 w 1106905"/>
                          <a:gd name="connsiteY2" fmla="*/ 750771 h 760397"/>
                          <a:gd name="connsiteX3" fmla="*/ 933651 w 1106905"/>
                          <a:gd name="connsiteY3" fmla="*/ 19251 h 760397"/>
                        </a:gdLst>
                        <a:ahLst/>
                        <a:cxnLst>
                          <a:cxn ang="0">
                            <a:pos x="connsiteX0" y="connsiteY0"/>
                          </a:cxn>
                          <a:cxn ang="0">
                            <a:pos x="connsiteX1" y="connsiteY1"/>
                          </a:cxn>
                          <a:cxn ang="0">
                            <a:pos x="connsiteX2" y="connsiteY2"/>
                          </a:cxn>
                          <a:cxn ang="0">
                            <a:pos x="connsiteX3" y="connsiteY3"/>
                          </a:cxn>
                        </a:cxnLst>
                        <a:rect l="l" t="t" r="r" b="b"/>
                        <a:pathLst>
                          <a:path w="1106905" h="760397">
                            <a:moveTo>
                              <a:pt x="154005" y="0"/>
                            </a:moveTo>
                            <a:lnTo>
                              <a:pt x="0" y="760397"/>
                            </a:lnTo>
                            <a:lnTo>
                              <a:pt x="1106905" y="750771"/>
                            </a:lnTo>
                            <a:lnTo>
                              <a:pt x="933651" y="1925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Rectangle 419">
                        <a:extLst>
                          <a:ext uri="{FF2B5EF4-FFF2-40B4-BE49-F238E27FC236}">
                            <a16:creationId xmlns:a16="http://schemas.microsoft.com/office/drawing/2014/main" id="{322EBB41-1AC7-1BF4-C85C-0699D21E33BB}"/>
                          </a:ext>
                        </a:extLst>
                      </p:cNvPr>
                      <p:cNvSpPr/>
                      <p:nvPr/>
                    </p:nvSpPr>
                    <p:spPr>
                      <a:xfrm>
                        <a:off x="4466122" y="3301464"/>
                        <a:ext cx="1106905" cy="266619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410" name="Group 409">
                      <a:extLst>
                        <a:ext uri="{FF2B5EF4-FFF2-40B4-BE49-F238E27FC236}">
                          <a16:creationId xmlns:a16="http://schemas.microsoft.com/office/drawing/2014/main" id="{656492D7-BCC5-7C6C-310E-EEA833D6597C}"/>
                        </a:ext>
                      </a:extLst>
                    </p:cNvPr>
                    <p:cNvGrpSpPr/>
                    <p:nvPr/>
                  </p:nvGrpSpPr>
                  <p:grpSpPr>
                    <a:xfrm>
                      <a:off x="6176610" y="1258466"/>
                      <a:ext cx="1106905" cy="4451115"/>
                      <a:chOff x="4466122" y="1516548"/>
                      <a:chExt cx="1106905" cy="4451115"/>
                    </a:xfrm>
                  </p:grpSpPr>
                  <p:sp>
                    <p:nvSpPr>
                      <p:cNvPr id="411" name="Rectangle 410">
                        <a:extLst>
                          <a:ext uri="{FF2B5EF4-FFF2-40B4-BE49-F238E27FC236}">
                            <a16:creationId xmlns:a16="http://schemas.microsoft.com/office/drawing/2014/main" id="{1A20FA79-2670-8B9F-7B6C-B5C5291F391F}"/>
                          </a:ext>
                        </a:extLst>
                      </p:cNvPr>
                      <p:cNvSpPr/>
                      <p:nvPr/>
                    </p:nvSpPr>
                    <p:spPr>
                      <a:xfrm>
                        <a:off x="4608948" y="1516548"/>
                        <a:ext cx="789219" cy="1030007"/>
                      </a:xfrm>
                      <a:prstGeom prst="rect">
                        <a:avLst/>
                      </a:prstGeom>
                      <a:blipFill dpi="0" rotWithShape="1">
                        <a:blip r:embed="rId7">
                          <a:alphaModFix amt="40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ctagon 411">
                        <a:extLst>
                          <a:ext uri="{FF2B5EF4-FFF2-40B4-BE49-F238E27FC236}">
                            <a16:creationId xmlns:a16="http://schemas.microsoft.com/office/drawing/2014/main" id="{EFC52F94-537B-0A75-B797-F6384E86C769}"/>
                          </a:ext>
                        </a:extLst>
                      </p:cNvPr>
                      <p:cNvSpPr/>
                      <p:nvPr/>
                    </p:nvSpPr>
                    <p:spPr>
                      <a:xfrm>
                        <a:off x="4726004" y="1617044"/>
                        <a:ext cx="577516" cy="558265"/>
                      </a:xfrm>
                      <a:prstGeom prst="octagon">
                        <a:avLst/>
                      </a:prstGeom>
                      <a:solidFill>
                        <a:srgbClr val="DBA874">
                          <a:alpha val="69000"/>
                        </a:srgbClr>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13" name="Oval 412">
                        <a:extLst>
                          <a:ext uri="{FF2B5EF4-FFF2-40B4-BE49-F238E27FC236}">
                            <a16:creationId xmlns:a16="http://schemas.microsoft.com/office/drawing/2014/main" id="{B455886D-BB25-A6D4-550D-2A7216ED088B}"/>
                          </a:ext>
                        </a:extLst>
                      </p:cNvPr>
                      <p:cNvSpPr/>
                      <p:nvPr/>
                    </p:nvSpPr>
                    <p:spPr>
                      <a:xfrm>
                        <a:off x="4814235" y="1675854"/>
                        <a:ext cx="401053" cy="440643"/>
                      </a:xfrm>
                      <a:prstGeom prst="ellipse">
                        <a:avLst/>
                      </a:prstGeom>
                      <a:gradFill flip="none" rotWithShape="1">
                        <a:gsLst>
                          <a:gs pos="0">
                            <a:srgbClr val="DBA874">
                              <a:tint val="66000"/>
                              <a:satMod val="160000"/>
                            </a:srgbClr>
                          </a:gs>
                          <a:gs pos="50000">
                            <a:srgbClr val="DBA874">
                              <a:tint val="44500"/>
                              <a:satMod val="160000"/>
                            </a:srgbClr>
                          </a:gs>
                          <a:gs pos="100000">
                            <a:srgbClr val="DBA874">
                              <a:tint val="23500"/>
                              <a:satMod val="160000"/>
                            </a:srgbClr>
                          </a:gs>
                        </a:gsLst>
                        <a:path path="rect">
                          <a:fillToRect l="100000" t="100000"/>
                        </a:path>
                        <a:tileRect r="-100000" b="-100000"/>
                      </a:gra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14" name="Freeform: Shape 413">
                        <a:extLst>
                          <a:ext uri="{FF2B5EF4-FFF2-40B4-BE49-F238E27FC236}">
                            <a16:creationId xmlns:a16="http://schemas.microsoft.com/office/drawing/2014/main" id="{F460A396-5582-F100-73B5-45BB1417F3B8}"/>
                          </a:ext>
                        </a:extLst>
                      </p:cNvPr>
                      <p:cNvSpPr/>
                      <p:nvPr/>
                    </p:nvSpPr>
                    <p:spPr>
                      <a:xfrm>
                        <a:off x="4466122" y="2541067"/>
                        <a:ext cx="1106905" cy="760397"/>
                      </a:xfrm>
                      <a:custGeom>
                        <a:avLst/>
                        <a:gdLst>
                          <a:gd name="connsiteX0" fmla="*/ 202131 w 1183907"/>
                          <a:gd name="connsiteY0" fmla="*/ 0 h 741145"/>
                          <a:gd name="connsiteX1" fmla="*/ 0 w 1183907"/>
                          <a:gd name="connsiteY1" fmla="*/ 741145 h 741145"/>
                          <a:gd name="connsiteX2" fmla="*/ 1183907 w 1183907"/>
                          <a:gd name="connsiteY2" fmla="*/ 731520 h 741145"/>
                          <a:gd name="connsiteX3" fmla="*/ 1010653 w 1183907"/>
                          <a:gd name="connsiteY3" fmla="*/ 0 h 741145"/>
                          <a:gd name="connsiteX0" fmla="*/ 231007 w 1183907"/>
                          <a:gd name="connsiteY0" fmla="*/ 0 h 760396"/>
                          <a:gd name="connsiteX1" fmla="*/ 0 w 1183907"/>
                          <a:gd name="connsiteY1" fmla="*/ 760396 h 760396"/>
                          <a:gd name="connsiteX2" fmla="*/ 1183907 w 1183907"/>
                          <a:gd name="connsiteY2" fmla="*/ 750771 h 760396"/>
                          <a:gd name="connsiteX3" fmla="*/ 1010653 w 1183907"/>
                          <a:gd name="connsiteY3" fmla="*/ 19251 h 760396"/>
                          <a:gd name="connsiteX0" fmla="*/ 154005 w 1106905"/>
                          <a:gd name="connsiteY0" fmla="*/ 0 h 750771"/>
                          <a:gd name="connsiteX1" fmla="*/ 0 w 1106905"/>
                          <a:gd name="connsiteY1" fmla="*/ 731520 h 750771"/>
                          <a:gd name="connsiteX2" fmla="*/ 1106905 w 1106905"/>
                          <a:gd name="connsiteY2" fmla="*/ 750771 h 750771"/>
                          <a:gd name="connsiteX3" fmla="*/ 933651 w 1106905"/>
                          <a:gd name="connsiteY3" fmla="*/ 19251 h 750771"/>
                          <a:gd name="connsiteX0" fmla="*/ 108286 w 1061186"/>
                          <a:gd name="connsiteY0" fmla="*/ 0 h 789273"/>
                          <a:gd name="connsiteX1" fmla="*/ 0 w 1061186"/>
                          <a:gd name="connsiteY1" fmla="*/ 789273 h 789273"/>
                          <a:gd name="connsiteX2" fmla="*/ 1061186 w 1061186"/>
                          <a:gd name="connsiteY2" fmla="*/ 750771 h 789273"/>
                          <a:gd name="connsiteX3" fmla="*/ 887932 w 1061186"/>
                          <a:gd name="connsiteY3" fmla="*/ 19251 h 789273"/>
                          <a:gd name="connsiteX0" fmla="*/ 154005 w 1106905"/>
                          <a:gd name="connsiteY0" fmla="*/ 0 h 779648"/>
                          <a:gd name="connsiteX1" fmla="*/ 0 w 1106905"/>
                          <a:gd name="connsiteY1" fmla="*/ 779648 h 779648"/>
                          <a:gd name="connsiteX2" fmla="*/ 1106905 w 1106905"/>
                          <a:gd name="connsiteY2" fmla="*/ 750771 h 779648"/>
                          <a:gd name="connsiteX3" fmla="*/ 933651 w 1106905"/>
                          <a:gd name="connsiteY3" fmla="*/ 19251 h 779648"/>
                          <a:gd name="connsiteX0" fmla="*/ 199724 w 1152624"/>
                          <a:gd name="connsiteY0" fmla="*/ 0 h 779648"/>
                          <a:gd name="connsiteX1" fmla="*/ 0 w 1152624"/>
                          <a:gd name="connsiteY1" fmla="*/ 779648 h 779648"/>
                          <a:gd name="connsiteX2" fmla="*/ 1152624 w 1152624"/>
                          <a:gd name="connsiteY2" fmla="*/ 750771 h 779648"/>
                          <a:gd name="connsiteX3" fmla="*/ 979370 w 1152624"/>
                          <a:gd name="connsiteY3" fmla="*/ 19251 h 779648"/>
                          <a:gd name="connsiteX0" fmla="*/ 154005 w 1106905"/>
                          <a:gd name="connsiteY0" fmla="*/ 0 h 760397"/>
                          <a:gd name="connsiteX1" fmla="*/ 0 w 1106905"/>
                          <a:gd name="connsiteY1" fmla="*/ 760397 h 760397"/>
                          <a:gd name="connsiteX2" fmla="*/ 1106905 w 1106905"/>
                          <a:gd name="connsiteY2" fmla="*/ 750771 h 760397"/>
                          <a:gd name="connsiteX3" fmla="*/ 933651 w 1106905"/>
                          <a:gd name="connsiteY3" fmla="*/ 19251 h 760397"/>
                        </a:gdLst>
                        <a:ahLst/>
                        <a:cxnLst>
                          <a:cxn ang="0">
                            <a:pos x="connsiteX0" y="connsiteY0"/>
                          </a:cxn>
                          <a:cxn ang="0">
                            <a:pos x="connsiteX1" y="connsiteY1"/>
                          </a:cxn>
                          <a:cxn ang="0">
                            <a:pos x="connsiteX2" y="connsiteY2"/>
                          </a:cxn>
                          <a:cxn ang="0">
                            <a:pos x="connsiteX3" y="connsiteY3"/>
                          </a:cxn>
                        </a:cxnLst>
                        <a:rect l="l" t="t" r="r" b="b"/>
                        <a:pathLst>
                          <a:path w="1106905" h="760397">
                            <a:moveTo>
                              <a:pt x="154005" y="0"/>
                            </a:moveTo>
                            <a:lnTo>
                              <a:pt x="0" y="760397"/>
                            </a:lnTo>
                            <a:lnTo>
                              <a:pt x="1106905" y="750771"/>
                            </a:lnTo>
                            <a:lnTo>
                              <a:pt x="933651" y="19251"/>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Rectangle 414">
                        <a:extLst>
                          <a:ext uri="{FF2B5EF4-FFF2-40B4-BE49-F238E27FC236}">
                            <a16:creationId xmlns:a16="http://schemas.microsoft.com/office/drawing/2014/main" id="{C158CFE7-69AF-7C07-4E79-85BFBBA66B6D}"/>
                          </a:ext>
                        </a:extLst>
                      </p:cNvPr>
                      <p:cNvSpPr/>
                      <p:nvPr/>
                    </p:nvSpPr>
                    <p:spPr>
                      <a:xfrm>
                        <a:off x="4466122" y="3301464"/>
                        <a:ext cx="1106905" cy="266619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grpSp>
              <p:sp>
                <p:nvSpPr>
                  <p:cNvPr id="396" name="Rectangle: Rounded Corners 395">
                    <a:extLst>
                      <a:ext uri="{FF2B5EF4-FFF2-40B4-BE49-F238E27FC236}">
                        <a16:creationId xmlns:a16="http://schemas.microsoft.com/office/drawing/2014/main" id="{D92026DB-D909-D823-DDB4-8C846BC0888E}"/>
                      </a:ext>
                    </a:extLst>
                  </p:cNvPr>
                  <p:cNvSpPr/>
                  <p:nvPr/>
                </p:nvSpPr>
                <p:spPr>
                  <a:xfrm>
                    <a:off x="3701497" y="2114320"/>
                    <a:ext cx="182881" cy="320062"/>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97" name="Rectangle: Rounded Corners 396">
                    <a:extLst>
                      <a:ext uri="{FF2B5EF4-FFF2-40B4-BE49-F238E27FC236}">
                        <a16:creationId xmlns:a16="http://schemas.microsoft.com/office/drawing/2014/main" id="{76DCB6CE-2946-B95E-0C72-6961E5B93FA6}"/>
                      </a:ext>
                    </a:extLst>
                  </p:cNvPr>
                  <p:cNvSpPr/>
                  <p:nvPr/>
                </p:nvSpPr>
                <p:spPr>
                  <a:xfrm>
                    <a:off x="4352002" y="2117739"/>
                    <a:ext cx="182881" cy="320062"/>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98" name="Rectangle: Rounded Corners 397">
                    <a:extLst>
                      <a:ext uri="{FF2B5EF4-FFF2-40B4-BE49-F238E27FC236}">
                        <a16:creationId xmlns:a16="http://schemas.microsoft.com/office/drawing/2014/main" id="{CC844A3B-10BE-5589-EA6A-D600CA84D4F5}"/>
                      </a:ext>
                    </a:extLst>
                  </p:cNvPr>
                  <p:cNvSpPr/>
                  <p:nvPr/>
                </p:nvSpPr>
                <p:spPr>
                  <a:xfrm>
                    <a:off x="4979279" y="2117740"/>
                    <a:ext cx="182881" cy="320062"/>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99" name="Rectangle 398">
                    <a:extLst>
                      <a:ext uri="{FF2B5EF4-FFF2-40B4-BE49-F238E27FC236}">
                        <a16:creationId xmlns:a16="http://schemas.microsoft.com/office/drawing/2014/main" id="{51536ED8-C1D8-2954-E63B-CD6FC63E34B9}"/>
                      </a:ext>
                    </a:extLst>
                  </p:cNvPr>
                  <p:cNvSpPr/>
                  <p:nvPr/>
                </p:nvSpPr>
                <p:spPr>
                  <a:xfrm>
                    <a:off x="3488176" y="2274351"/>
                    <a:ext cx="571303" cy="5232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00" name="Rectangle 399">
                    <a:extLst>
                      <a:ext uri="{FF2B5EF4-FFF2-40B4-BE49-F238E27FC236}">
                        <a16:creationId xmlns:a16="http://schemas.microsoft.com/office/drawing/2014/main" id="{0C4D4C92-DC51-39DA-78C8-C25B90BD9B1E}"/>
                      </a:ext>
                    </a:extLst>
                  </p:cNvPr>
                  <p:cNvSpPr/>
                  <p:nvPr/>
                </p:nvSpPr>
                <p:spPr>
                  <a:xfrm>
                    <a:off x="4125002" y="2271386"/>
                    <a:ext cx="571303" cy="5232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01" name="Rectangle 400">
                    <a:extLst>
                      <a:ext uri="{FF2B5EF4-FFF2-40B4-BE49-F238E27FC236}">
                        <a16:creationId xmlns:a16="http://schemas.microsoft.com/office/drawing/2014/main" id="{D66DCF17-6535-4F83-7D23-7E9CAF6C28F2}"/>
                      </a:ext>
                    </a:extLst>
                  </p:cNvPr>
                  <p:cNvSpPr/>
                  <p:nvPr/>
                </p:nvSpPr>
                <p:spPr>
                  <a:xfrm>
                    <a:off x="4766734" y="2271386"/>
                    <a:ext cx="571303" cy="5232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402" name="Straight Connector 401">
                    <a:extLst>
                      <a:ext uri="{FF2B5EF4-FFF2-40B4-BE49-F238E27FC236}">
                        <a16:creationId xmlns:a16="http://schemas.microsoft.com/office/drawing/2014/main" id="{FACCDCD4-F4A3-49D1-51C1-E7D523E8A43F}"/>
                      </a:ext>
                    </a:extLst>
                  </p:cNvPr>
                  <p:cNvCxnSpPr>
                    <a:cxnSpLocks/>
                  </p:cNvCxnSpPr>
                  <p:nvPr/>
                </p:nvCxnSpPr>
                <p:spPr>
                  <a:xfrm>
                    <a:off x="5329935" y="2231733"/>
                    <a:ext cx="0" cy="1371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03" name="Straight Connector 402">
                    <a:extLst>
                      <a:ext uri="{FF2B5EF4-FFF2-40B4-BE49-F238E27FC236}">
                        <a16:creationId xmlns:a16="http://schemas.microsoft.com/office/drawing/2014/main" id="{7BF1B842-4445-8C16-FE9A-99B23423DD8E}"/>
                      </a:ext>
                    </a:extLst>
                  </p:cNvPr>
                  <p:cNvCxnSpPr>
                    <a:cxnSpLocks/>
                  </p:cNvCxnSpPr>
                  <p:nvPr/>
                </p:nvCxnSpPr>
                <p:spPr>
                  <a:xfrm>
                    <a:off x="4775300" y="2231733"/>
                    <a:ext cx="0" cy="1371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04" name="Straight Connector 403">
                    <a:extLst>
                      <a:ext uri="{FF2B5EF4-FFF2-40B4-BE49-F238E27FC236}">
                        <a16:creationId xmlns:a16="http://schemas.microsoft.com/office/drawing/2014/main" id="{FE7D7C16-B47E-8935-4B72-FCE48436DB34}"/>
                      </a:ext>
                    </a:extLst>
                  </p:cNvPr>
                  <p:cNvCxnSpPr>
                    <a:cxnSpLocks/>
                  </p:cNvCxnSpPr>
                  <p:nvPr/>
                </p:nvCxnSpPr>
                <p:spPr>
                  <a:xfrm>
                    <a:off x="4699613" y="2228969"/>
                    <a:ext cx="0" cy="1371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05" name="Straight Connector 404">
                    <a:extLst>
                      <a:ext uri="{FF2B5EF4-FFF2-40B4-BE49-F238E27FC236}">
                        <a16:creationId xmlns:a16="http://schemas.microsoft.com/office/drawing/2014/main" id="{D8E430F8-A334-177F-7CF9-EB583FA2AAB6}"/>
                      </a:ext>
                    </a:extLst>
                  </p:cNvPr>
                  <p:cNvCxnSpPr>
                    <a:cxnSpLocks/>
                  </p:cNvCxnSpPr>
                  <p:nvPr/>
                </p:nvCxnSpPr>
                <p:spPr>
                  <a:xfrm>
                    <a:off x="4134930" y="2228969"/>
                    <a:ext cx="0" cy="1371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06" name="Straight Connector 405">
                    <a:extLst>
                      <a:ext uri="{FF2B5EF4-FFF2-40B4-BE49-F238E27FC236}">
                        <a16:creationId xmlns:a16="http://schemas.microsoft.com/office/drawing/2014/main" id="{5D349B82-ED01-F921-4940-5C335F4593D6}"/>
                      </a:ext>
                    </a:extLst>
                  </p:cNvPr>
                  <p:cNvCxnSpPr>
                    <a:cxnSpLocks/>
                  </p:cNvCxnSpPr>
                  <p:nvPr/>
                </p:nvCxnSpPr>
                <p:spPr>
                  <a:xfrm>
                    <a:off x="4053868" y="2228969"/>
                    <a:ext cx="0" cy="1371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07" name="Straight Connector 406">
                    <a:extLst>
                      <a:ext uri="{FF2B5EF4-FFF2-40B4-BE49-F238E27FC236}">
                        <a16:creationId xmlns:a16="http://schemas.microsoft.com/office/drawing/2014/main" id="{D7C7EE05-D97C-DFD9-FAA5-93032122940C}"/>
                      </a:ext>
                    </a:extLst>
                  </p:cNvPr>
                  <p:cNvCxnSpPr>
                    <a:cxnSpLocks/>
                  </p:cNvCxnSpPr>
                  <p:nvPr/>
                </p:nvCxnSpPr>
                <p:spPr>
                  <a:xfrm>
                    <a:off x="3494209" y="2228969"/>
                    <a:ext cx="0" cy="1371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sp>
              <p:nvSpPr>
                <p:cNvPr id="391" name="Rectangle 390">
                  <a:extLst>
                    <a:ext uri="{FF2B5EF4-FFF2-40B4-BE49-F238E27FC236}">
                      <a16:creationId xmlns:a16="http://schemas.microsoft.com/office/drawing/2014/main" id="{C5078DFF-40F3-D6FB-0538-76E9C85EE6FD}"/>
                    </a:ext>
                  </a:extLst>
                </p:cNvPr>
                <p:cNvSpPr/>
                <p:nvPr/>
              </p:nvSpPr>
              <p:spPr>
                <a:xfrm rot="10800000">
                  <a:off x="331942" y="4401469"/>
                  <a:ext cx="737905" cy="429951"/>
                </a:xfrm>
                <a:prstGeom prst="rect">
                  <a:avLst/>
                </a:prstGeom>
                <a:solidFill>
                  <a:schemeClr val="bg1">
                    <a:lumMod val="95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2" name="Straight Connector 391">
                  <a:extLst>
                    <a:ext uri="{FF2B5EF4-FFF2-40B4-BE49-F238E27FC236}">
                      <a16:creationId xmlns:a16="http://schemas.microsoft.com/office/drawing/2014/main" id="{CDB45B39-BE73-41D3-4D9C-C3D239DF0D9C}"/>
                    </a:ext>
                  </a:extLst>
                </p:cNvPr>
                <p:cNvCxnSpPr>
                  <a:cxnSpLocks/>
                </p:cNvCxnSpPr>
                <p:nvPr/>
              </p:nvCxnSpPr>
              <p:spPr>
                <a:xfrm flipH="1">
                  <a:off x="995114" y="5427986"/>
                  <a:ext cx="0" cy="3039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B7A41381-72E4-C8D5-E44F-8DB4C7501167}"/>
                    </a:ext>
                  </a:extLst>
                </p:cNvPr>
                <p:cNvCxnSpPr>
                  <a:cxnSpLocks/>
                </p:cNvCxnSpPr>
                <p:nvPr/>
              </p:nvCxnSpPr>
              <p:spPr>
                <a:xfrm flipH="1">
                  <a:off x="719662" y="5408252"/>
                  <a:ext cx="869" cy="3252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38EC7B37-79D4-3587-2F15-715420A1A684}"/>
                    </a:ext>
                  </a:extLst>
                </p:cNvPr>
                <p:cNvCxnSpPr>
                  <a:cxnSpLocks/>
                </p:cNvCxnSpPr>
                <p:nvPr/>
              </p:nvCxnSpPr>
              <p:spPr>
                <a:xfrm flipH="1">
                  <a:off x="428951" y="5431275"/>
                  <a:ext cx="0" cy="3039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5" name="Freeform: Shape 364">
                <a:extLst>
                  <a:ext uri="{FF2B5EF4-FFF2-40B4-BE49-F238E27FC236}">
                    <a16:creationId xmlns:a16="http://schemas.microsoft.com/office/drawing/2014/main" id="{4D2D0E66-8E57-D757-77B3-983359CDB5D8}"/>
                  </a:ext>
                </a:extLst>
              </p:cNvPr>
              <p:cNvSpPr/>
              <p:nvPr/>
            </p:nvSpPr>
            <p:spPr>
              <a:xfrm>
                <a:off x="2205162" y="2033564"/>
                <a:ext cx="2949636" cy="954743"/>
              </a:xfrm>
              <a:custGeom>
                <a:avLst/>
                <a:gdLst>
                  <a:gd name="connsiteX0" fmla="*/ 0 w 3761923"/>
                  <a:gd name="connsiteY0" fmla="*/ 314363 h 314363"/>
                  <a:gd name="connsiteX1" fmla="*/ 285750 w 3761923"/>
                  <a:gd name="connsiteY1" fmla="*/ 133388 h 314363"/>
                  <a:gd name="connsiteX2" fmla="*/ 828675 w 3761923"/>
                  <a:gd name="connsiteY2" fmla="*/ 104813 h 314363"/>
                  <a:gd name="connsiteX3" fmla="*/ 1685925 w 3761923"/>
                  <a:gd name="connsiteY3" fmla="*/ 104813 h 314363"/>
                  <a:gd name="connsiteX4" fmla="*/ 2724150 w 3761923"/>
                  <a:gd name="connsiteY4" fmla="*/ 19088 h 314363"/>
                  <a:gd name="connsiteX5" fmla="*/ 3086100 w 3761923"/>
                  <a:gd name="connsiteY5" fmla="*/ 9563 h 314363"/>
                  <a:gd name="connsiteX6" fmla="*/ 3705225 w 3761923"/>
                  <a:gd name="connsiteY6" fmla="*/ 133388 h 314363"/>
                  <a:gd name="connsiteX7" fmla="*/ 3733800 w 3761923"/>
                  <a:gd name="connsiteY7" fmla="*/ 9563 h 314363"/>
                  <a:gd name="connsiteX8" fmla="*/ 3733800 w 3761923"/>
                  <a:gd name="connsiteY8" fmla="*/ 9563 h 314363"/>
                  <a:gd name="connsiteX0" fmla="*/ 0 w 3733800"/>
                  <a:gd name="connsiteY0" fmla="*/ 310857 h 310857"/>
                  <a:gd name="connsiteX1" fmla="*/ 285750 w 3733800"/>
                  <a:gd name="connsiteY1" fmla="*/ 129882 h 310857"/>
                  <a:gd name="connsiteX2" fmla="*/ 828675 w 3733800"/>
                  <a:gd name="connsiteY2" fmla="*/ 101307 h 310857"/>
                  <a:gd name="connsiteX3" fmla="*/ 1685925 w 3733800"/>
                  <a:gd name="connsiteY3" fmla="*/ 101307 h 310857"/>
                  <a:gd name="connsiteX4" fmla="*/ 2724150 w 3733800"/>
                  <a:gd name="connsiteY4" fmla="*/ 15582 h 310857"/>
                  <a:gd name="connsiteX5" fmla="*/ 3086100 w 3733800"/>
                  <a:gd name="connsiteY5" fmla="*/ 6057 h 310857"/>
                  <a:gd name="connsiteX6" fmla="*/ 3558094 w 3733800"/>
                  <a:gd name="connsiteY6" fmla="*/ 82257 h 310857"/>
                  <a:gd name="connsiteX7" fmla="*/ 3733800 w 3733800"/>
                  <a:gd name="connsiteY7" fmla="*/ 6057 h 310857"/>
                  <a:gd name="connsiteX8" fmla="*/ 3733800 w 3733800"/>
                  <a:gd name="connsiteY8" fmla="*/ 6057 h 310857"/>
                  <a:gd name="connsiteX0" fmla="*/ 0 w 3733800"/>
                  <a:gd name="connsiteY0" fmla="*/ 305003 h 305003"/>
                  <a:gd name="connsiteX1" fmla="*/ 285750 w 3733800"/>
                  <a:gd name="connsiteY1" fmla="*/ 124028 h 305003"/>
                  <a:gd name="connsiteX2" fmla="*/ 828675 w 3733800"/>
                  <a:gd name="connsiteY2" fmla="*/ 95453 h 305003"/>
                  <a:gd name="connsiteX3" fmla="*/ 1685925 w 3733800"/>
                  <a:gd name="connsiteY3" fmla="*/ 95453 h 305003"/>
                  <a:gd name="connsiteX4" fmla="*/ 2737526 w 3733800"/>
                  <a:gd name="connsiteY4" fmla="*/ 104978 h 305003"/>
                  <a:gd name="connsiteX5" fmla="*/ 3086100 w 3733800"/>
                  <a:gd name="connsiteY5" fmla="*/ 203 h 305003"/>
                  <a:gd name="connsiteX6" fmla="*/ 3558094 w 3733800"/>
                  <a:gd name="connsiteY6" fmla="*/ 76403 h 305003"/>
                  <a:gd name="connsiteX7" fmla="*/ 3733800 w 3733800"/>
                  <a:gd name="connsiteY7" fmla="*/ 203 h 305003"/>
                  <a:gd name="connsiteX8" fmla="*/ 3733800 w 3733800"/>
                  <a:gd name="connsiteY8" fmla="*/ 203 h 305003"/>
                  <a:gd name="connsiteX0" fmla="*/ 0 w 3733800"/>
                  <a:gd name="connsiteY0" fmla="*/ 304800 h 304800"/>
                  <a:gd name="connsiteX1" fmla="*/ 285750 w 3733800"/>
                  <a:gd name="connsiteY1" fmla="*/ 123825 h 304800"/>
                  <a:gd name="connsiteX2" fmla="*/ 828675 w 3733800"/>
                  <a:gd name="connsiteY2" fmla="*/ 95250 h 304800"/>
                  <a:gd name="connsiteX3" fmla="*/ 1685925 w 3733800"/>
                  <a:gd name="connsiteY3" fmla="*/ 95250 h 304800"/>
                  <a:gd name="connsiteX4" fmla="*/ 2737526 w 3733800"/>
                  <a:gd name="connsiteY4" fmla="*/ 104775 h 304800"/>
                  <a:gd name="connsiteX5" fmla="*/ 3179730 w 3733800"/>
                  <a:gd name="connsiteY5" fmla="*/ 66675 h 304800"/>
                  <a:gd name="connsiteX6" fmla="*/ 3558094 w 3733800"/>
                  <a:gd name="connsiteY6" fmla="*/ 76200 h 304800"/>
                  <a:gd name="connsiteX7" fmla="*/ 3733800 w 3733800"/>
                  <a:gd name="connsiteY7" fmla="*/ 0 h 304800"/>
                  <a:gd name="connsiteX8" fmla="*/ 3733800 w 3733800"/>
                  <a:gd name="connsiteY8" fmla="*/ 0 h 304800"/>
                  <a:gd name="connsiteX0" fmla="*/ 0 w 3800679"/>
                  <a:gd name="connsiteY0" fmla="*/ 304800 h 304800"/>
                  <a:gd name="connsiteX1" fmla="*/ 285750 w 3800679"/>
                  <a:gd name="connsiteY1" fmla="*/ 123825 h 304800"/>
                  <a:gd name="connsiteX2" fmla="*/ 828675 w 3800679"/>
                  <a:gd name="connsiteY2" fmla="*/ 95250 h 304800"/>
                  <a:gd name="connsiteX3" fmla="*/ 1685925 w 3800679"/>
                  <a:gd name="connsiteY3" fmla="*/ 95250 h 304800"/>
                  <a:gd name="connsiteX4" fmla="*/ 2737526 w 3800679"/>
                  <a:gd name="connsiteY4" fmla="*/ 104775 h 304800"/>
                  <a:gd name="connsiteX5" fmla="*/ 3179730 w 3800679"/>
                  <a:gd name="connsiteY5" fmla="*/ 66675 h 304800"/>
                  <a:gd name="connsiteX6" fmla="*/ 3558094 w 3800679"/>
                  <a:gd name="connsiteY6" fmla="*/ 76200 h 304800"/>
                  <a:gd name="connsiteX7" fmla="*/ 3733800 w 3800679"/>
                  <a:gd name="connsiteY7" fmla="*/ 0 h 304800"/>
                  <a:gd name="connsiteX8" fmla="*/ 3800679 w 3800679"/>
                  <a:gd name="connsiteY8" fmla="*/ 95250 h 30480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9525 h 247650"/>
                  <a:gd name="connsiteX6" fmla="*/ 3558094 w 3800679"/>
                  <a:gd name="connsiteY6" fmla="*/ 19050 h 247650"/>
                  <a:gd name="connsiteX7" fmla="*/ 3733800 w 3800679"/>
                  <a:gd name="connsiteY7" fmla="*/ 0 h 247650"/>
                  <a:gd name="connsiteX8" fmla="*/ 3800679 w 3800679"/>
                  <a:gd name="connsiteY8" fmla="*/ 38100 h 24765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38100 h 247650"/>
                  <a:gd name="connsiteX6" fmla="*/ 3558094 w 3800679"/>
                  <a:gd name="connsiteY6" fmla="*/ 19050 h 247650"/>
                  <a:gd name="connsiteX7" fmla="*/ 3733800 w 3800679"/>
                  <a:gd name="connsiteY7" fmla="*/ 0 h 247650"/>
                  <a:gd name="connsiteX8" fmla="*/ 3800679 w 3800679"/>
                  <a:gd name="connsiteY8" fmla="*/ 38100 h 24765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58094 w 3921061"/>
                  <a:gd name="connsiteY6" fmla="*/ 76200 h 304800"/>
                  <a:gd name="connsiteX7" fmla="*/ 3733800 w 3921061"/>
                  <a:gd name="connsiteY7" fmla="*/ 57150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89493 w 3921061"/>
                  <a:gd name="connsiteY5" fmla="*/ 9525 h 304800"/>
                  <a:gd name="connsiteX6" fmla="*/ 3558094 w 3921061"/>
                  <a:gd name="connsiteY6" fmla="*/ 76200 h 304800"/>
                  <a:gd name="connsiteX7" fmla="*/ 3733800 w 3921061"/>
                  <a:gd name="connsiteY7" fmla="*/ 57150 h 304800"/>
                  <a:gd name="connsiteX8" fmla="*/ 3921061 w 3921061"/>
                  <a:gd name="connsiteY8" fmla="*/ 0 h 304800"/>
                  <a:gd name="connsiteX0" fmla="*/ 0 w 3921061"/>
                  <a:gd name="connsiteY0" fmla="*/ 325932 h 325932"/>
                  <a:gd name="connsiteX1" fmla="*/ 285750 w 3921061"/>
                  <a:gd name="connsiteY1" fmla="*/ 144957 h 325932"/>
                  <a:gd name="connsiteX2" fmla="*/ 828675 w 3921061"/>
                  <a:gd name="connsiteY2" fmla="*/ 116382 h 325932"/>
                  <a:gd name="connsiteX3" fmla="*/ 1685925 w 3921061"/>
                  <a:gd name="connsiteY3" fmla="*/ 116382 h 325932"/>
                  <a:gd name="connsiteX4" fmla="*/ 2737526 w 3921061"/>
                  <a:gd name="connsiteY4" fmla="*/ 125907 h 325932"/>
                  <a:gd name="connsiteX5" fmla="*/ 3189493 w 3921061"/>
                  <a:gd name="connsiteY5" fmla="*/ 30657 h 325932"/>
                  <a:gd name="connsiteX6" fmla="*/ 3587382 w 3921061"/>
                  <a:gd name="connsiteY6" fmla="*/ 2082 h 325932"/>
                  <a:gd name="connsiteX7" fmla="*/ 3733800 w 3921061"/>
                  <a:gd name="connsiteY7" fmla="*/ 78282 h 325932"/>
                  <a:gd name="connsiteX8" fmla="*/ 3921061 w 3921061"/>
                  <a:gd name="connsiteY8" fmla="*/ 21132 h 325932"/>
                  <a:gd name="connsiteX0" fmla="*/ 0 w 3921061"/>
                  <a:gd name="connsiteY0" fmla="*/ 342900 h 342900"/>
                  <a:gd name="connsiteX1" fmla="*/ 285750 w 3921061"/>
                  <a:gd name="connsiteY1" fmla="*/ 161925 h 342900"/>
                  <a:gd name="connsiteX2" fmla="*/ 828675 w 3921061"/>
                  <a:gd name="connsiteY2" fmla="*/ 133350 h 342900"/>
                  <a:gd name="connsiteX3" fmla="*/ 1685925 w 3921061"/>
                  <a:gd name="connsiteY3" fmla="*/ 133350 h 342900"/>
                  <a:gd name="connsiteX4" fmla="*/ 2737526 w 3921061"/>
                  <a:gd name="connsiteY4" fmla="*/ 142875 h 342900"/>
                  <a:gd name="connsiteX5" fmla="*/ 3189493 w 3921061"/>
                  <a:gd name="connsiteY5" fmla="*/ 47625 h 342900"/>
                  <a:gd name="connsiteX6" fmla="*/ 3587382 w 3921061"/>
                  <a:gd name="connsiteY6" fmla="*/ 19050 h 342900"/>
                  <a:gd name="connsiteX7" fmla="*/ 3733800 w 3921061"/>
                  <a:gd name="connsiteY7" fmla="*/ 0 h 342900"/>
                  <a:gd name="connsiteX8" fmla="*/ 3921061 w 3921061"/>
                  <a:gd name="connsiteY8" fmla="*/ 38100 h 342900"/>
                  <a:gd name="connsiteX0" fmla="*/ 0 w 3940586"/>
                  <a:gd name="connsiteY0" fmla="*/ 371475 h 371475"/>
                  <a:gd name="connsiteX1" fmla="*/ 285750 w 3940586"/>
                  <a:gd name="connsiteY1" fmla="*/ 190500 h 371475"/>
                  <a:gd name="connsiteX2" fmla="*/ 828675 w 3940586"/>
                  <a:gd name="connsiteY2" fmla="*/ 161925 h 371475"/>
                  <a:gd name="connsiteX3" fmla="*/ 1685925 w 3940586"/>
                  <a:gd name="connsiteY3" fmla="*/ 161925 h 371475"/>
                  <a:gd name="connsiteX4" fmla="*/ 2737526 w 3940586"/>
                  <a:gd name="connsiteY4" fmla="*/ 171450 h 371475"/>
                  <a:gd name="connsiteX5" fmla="*/ 3189493 w 3940586"/>
                  <a:gd name="connsiteY5" fmla="*/ 76200 h 371475"/>
                  <a:gd name="connsiteX6" fmla="*/ 3587382 w 3940586"/>
                  <a:gd name="connsiteY6" fmla="*/ 47625 h 371475"/>
                  <a:gd name="connsiteX7" fmla="*/ 3733800 w 3940586"/>
                  <a:gd name="connsiteY7" fmla="*/ 28575 h 371475"/>
                  <a:gd name="connsiteX8" fmla="*/ 3940586 w 3940586"/>
                  <a:gd name="connsiteY8" fmla="*/ 0 h 371475"/>
                  <a:gd name="connsiteX0" fmla="*/ 0 w 3940586"/>
                  <a:gd name="connsiteY0" fmla="*/ 371475 h 371475"/>
                  <a:gd name="connsiteX1" fmla="*/ 285750 w 3940586"/>
                  <a:gd name="connsiteY1" fmla="*/ 190500 h 371475"/>
                  <a:gd name="connsiteX2" fmla="*/ 828675 w 3940586"/>
                  <a:gd name="connsiteY2" fmla="*/ 161925 h 371475"/>
                  <a:gd name="connsiteX3" fmla="*/ 1685925 w 3940586"/>
                  <a:gd name="connsiteY3" fmla="*/ 161925 h 371475"/>
                  <a:gd name="connsiteX4" fmla="*/ 2737526 w 3940586"/>
                  <a:gd name="connsiteY4" fmla="*/ 95250 h 371475"/>
                  <a:gd name="connsiteX5" fmla="*/ 3189493 w 3940586"/>
                  <a:gd name="connsiteY5" fmla="*/ 76200 h 371475"/>
                  <a:gd name="connsiteX6" fmla="*/ 3587382 w 3940586"/>
                  <a:gd name="connsiteY6" fmla="*/ 47625 h 371475"/>
                  <a:gd name="connsiteX7" fmla="*/ 3733800 w 3940586"/>
                  <a:gd name="connsiteY7" fmla="*/ 28575 h 371475"/>
                  <a:gd name="connsiteX8" fmla="*/ 3940586 w 3940586"/>
                  <a:gd name="connsiteY8" fmla="*/ 0 h 371475"/>
                  <a:gd name="connsiteX0" fmla="*/ 0 w 3940586"/>
                  <a:gd name="connsiteY0" fmla="*/ 371475 h 371475"/>
                  <a:gd name="connsiteX1" fmla="*/ 285750 w 3940586"/>
                  <a:gd name="connsiteY1" fmla="*/ 190500 h 371475"/>
                  <a:gd name="connsiteX2" fmla="*/ 828675 w 3940586"/>
                  <a:gd name="connsiteY2" fmla="*/ 161925 h 371475"/>
                  <a:gd name="connsiteX3" fmla="*/ 1685925 w 3940586"/>
                  <a:gd name="connsiteY3" fmla="*/ 161925 h 371475"/>
                  <a:gd name="connsiteX4" fmla="*/ 2737526 w 3940586"/>
                  <a:gd name="connsiteY4" fmla="*/ 95250 h 371475"/>
                  <a:gd name="connsiteX5" fmla="*/ 3189493 w 3940586"/>
                  <a:gd name="connsiteY5" fmla="*/ 76200 h 371475"/>
                  <a:gd name="connsiteX6" fmla="*/ 3587382 w 3940586"/>
                  <a:gd name="connsiteY6" fmla="*/ 47625 h 371475"/>
                  <a:gd name="connsiteX7" fmla="*/ 3733800 w 3940586"/>
                  <a:gd name="connsiteY7" fmla="*/ 28575 h 371475"/>
                  <a:gd name="connsiteX8" fmla="*/ 3940586 w 3940586"/>
                  <a:gd name="connsiteY8" fmla="*/ 0 h 371475"/>
                  <a:gd name="connsiteX0" fmla="*/ 0 w 3940586"/>
                  <a:gd name="connsiteY0" fmla="*/ 371475 h 371475"/>
                  <a:gd name="connsiteX1" fmla="*/ 285750 w 3940586"/>
                  <a:gd name="connsiteY1" fmla="*/ 190500 h 371475"/>
                  <a:gd name="connsiteX2" fmla="*/ 828675 w 3940586"/>
                  <a:gd name="connsiteY2" fmla="*/ 161925 h 371475"/>
                  <a:gd name="connsiteX3" fmla="*/ 1685925 w 3940586"/>
                  <a:gd name="connsiteY3" fmla="*/ 161925 h 371475"/>
                  <a:gd name="connsiteX4" fmla="*/ 2737526 w 3940586"/>
                  <a:gd name="connsiteY4" fmla="*/ 95250 h 371475"/>
                  <a:gd name="connsiteX5" fmla="*/ 3209019 w 3940586"/>
                  <a:gd name="connsiteY5" fmla="*/ 19050 h 371475"/>
                  <a:gd name="connsiteX6" fmla="*/ 3587382 w 3940586"/>
                  <a:gd name="connsiteY6" fmla="*/ 47625 h 371475"/>
                  <a:gd name="connsiteX7" fmla="*/ 3733800 w 3940586"/>
                  <a:gd name="connsiteY7" fmla="*/ 28575 h 371475"/>
                  <a:gd name="connsiteX8" fmla="*/ 3940586 w 3940586"/>
                  <a:gd name="connsiteY8" fmla="*/ 0 h 371475"/>
                  <a:gd name="connsiteX0" fmla="*/ 0 w 3943957"/>
                  <a:gd name="connsiteY0" fmla="*/ 351740 h 351740"/>
                  <a:gd name="connsiteX1" fmla="*/ 289121 w 3943957"/>
                  <a:gd name="connsiteY1" fmla="*/ 190500 h 351740"/>
                  <a:gd name="connsiteX2" fmla="*/ 832046 w 3943957"/>
                  <a:gd name="connsiteY2" fmla="*/ 161925 h 351740"/>
                  <a:gd name="connsiteX3" fmla="*/ 1689296 w 3943957"/>
                  <a:gd name="connsiteY3" fmla="*/ 161925 h 351740"/>
                  <a:gd name="connsiteX4" fmla="*/ 2740897 w 3943957"/>
                  <a:gd name="connsiteY4" fmla="*/ 95250 h 351740"/>
                  <a:gd name="connsiteX5" fmla="*/ 3212390 w 3943957"/>
                  <a:gd name="connsiteY5" fmla="*/ 19050 h 351740"/>
                  <a:gd name="connsiteX6" fmla="*/ 3590753 w 3943957"/>
                  <a:gd name="connsiteY6" fmla="*/ 47625 h 351740"/>
                  <a:gd name="connsiteX7" fmla="*/ 3737171 w 3943957"/>
                  <a:gd name="connsiteY7" fmla="*/ 28575 h 351740"/>
                  <a:gd name="connsiteX8" fmla="*/ 3943957 w 3943957"/>
                  <a:gd name="connsiteY8" fmla="*/ 0 h 351740"/>
                  <a:gd name="connsiteX0" fmla="*/ 0 w 3930472"/>
                  <a:gd name="connsiteY0" fmla="*/ 358318 h 358318"/>
                  <a:gd name="connsiteX1" fmla="*/ 275636 w 3930472"/>
                  <a:gd name="connsiteY1" fmla="*/ 190500 h 358318"/>
                  <a:gd name="connsiteX2" fmla="*/ 818561 w 3930472"/>
                  <a:gd name="connsiteY2" fmla="*/ 161925 h 358318"/>
                  <a:gd name="connsiteX3" fmla="*/ 1675811 w 3930472"/>
                  <a:gd name="connsiteY3" fmla="*/ 161925 h 358318"/>
                  <a:gd name="connsiteX4" fmla="*/ 2727412 w 3930472"/>
                  <a:gd name="connsiteY4" fmla="*/ 95250 h 358318"/>
                  <a:gd name="connsiteX5" fmla="*/ 3198905 w 3930472"/>
                  <a:gd name="connsiteY5" fmla="*/ 19050 h 358318"/>
                  <a:gd name="connsiteX6" fmla="*/ 3577268 w 3930472"/>
                  <a:gd name="connsiteY6" fmla="*/ 47625 h 358318"/>
                  <a:gd name="connsiteX7" fmla="*/ 3723686 w 3930472"/>
                  <a:gd name="connsiteY7" fmla="*/ 28575 h 358318"/>
                  <a:gd name="connsiteX8" fmla="*/ 3930472 w 3930472"/>
                  <a:gd name="connsiteY8" fmla="*/ 0 h 358318"/>
                  <a:gd name="connsiteX0" fmla="*/ 0 w 3933844"/>
                  <a:gd name="connsiteY0" fmla="*/ 348450 h 348450"/>
                  <a:gd name="connsiteX1" fmla="*/ 279008 w 3933844"/>
                  <a:gd name="connsiteY1" fmla="*/ 190500 h 348450"/>
                  <a:gd name="connsiteX2" fmla="*/ 821933 w 3933844"/>
                  <a:gd name="connsiteY2" fmla="*/ 161925 h 348450"/>
                  <a:gd name="connsiteX3" fmla="*/ 1679183 w 3933844"/>
                  <a:gd name="connsiteY3" fmla="*/ 161925 h 348450"/>
                  <a:gd name="connsiteX4" fmla="*/ 2730784 w 3933844"/>
                  <a:gd name="connsiteY4" fmla="*/ 95250 h 348450"/>
                  <a:gd name="connsiteX5" fmla="*/ 3202277 w 3933844"/>
                  <a:gd name="connsiteY5" fmla="*/ 19050 h 348450"/>
                  <a:gd name="connsiteX6" fmla="*/ 3580640 w 3933844"/>
                  <a:gd name="connsiteY6" fmla="*/ 47625 h 348450"/>
                  <a:gd name="connsiteX7" fmla="*/ 3727058 w 3933844"/>
                  <a:gd name="connsiteY7" fmla="*/ 28575 h 348450"/>
                  <a:gd name="connsiteX8" fmla="*/ 3933844 w 3933844"/>
                  <a:gd name="connsiteY8" fmla="*/ 0 h 348450"/>
                  <a:gd name="connsiteX0" fmla="*/ 0 w 3930473"/>
                  <a:gd name="connsiteY0" fmla="*/ 420812 h 420812"/>
                  <a:gd name="connsiteX1" fmla="*/ 275637 w 3930473"/>
                  <a:gd name="connsiteY1" fmla="*/ 190500 h 420812"/>
                  <a:gd name="connsiteX2" fmla="*/ 818562 w 3930473"/>
                  <a:gd name="connsiteY2" fmla="*/ 161925 h 420812"/>
                  <a:gd name="connsiteX3" fmla="*/ 1675812 w 3930473"/>
                  <a:gd name="connsiteY3" fmla="*/ 161925 h 420812"/>
                  <a:gd name="connsiteX4" fmla="*/ 2727413 w 3930473"/>
                  <a:gd name="connsiteY4" fmla="*/ 95250 h 420812"/>
                  <a:gd name="connsiteX5" fmla="*/ 3198906 w 3930473"/>
                  <a:gd name="connsiteY5" fmla="*/ 19050 h 420812"/>
                  <a:gd name="connsiteX6" fmla="*/ 3577269 w 3930473"/>
                  <a:gd name="connsiteY6" fmla="*/ 47625 h 420812"/>
                  <a:gd name="connsiteX7" fmla="*/ 3723687 w 3930473"/>
                  <a:gd name="connsiteY7" fmla="*/ 28575 h 420812"/>
                  <a:gd name="connsiteX8" fmla="*/ 3930473 w 3930473"/>
                  <a:gd name="connsiteY8" fmla="*/ 0 h 420812"/>
                  <a:gd name="connsiteX0" fmla="*/ 0 w 3930473"/>
                  <a:gd name="connsiteY0" fmla="*/ 420812 h 420812"/>
                  <a:gd name="connsiteX1" fmla="*/ 275637 w 3930473"/>
                  <a:gd name="connsiteY1" fmla="*/ 190500 h 420812"/>
                  <a:gd name="connsiteX2" fmla="*/ 818562 w 3930473"/>
                  <a:gd name="connsiteY2" fmla="*/ 161925 h 420812"/>
                  <a:gd name="connsiteX3" fmla="*/ 1675812 w 3930473"/>
                  <a:gd name="connsiteY3" fmla="*/ 161925 h 420812"/>
                  <a:gd name="connsiteX4" fmla="*/ 2591290 w 3930473"/>
                  <a:gd name="connsiteY4" fmla="*/ 341057 h 420812"/>
                  <a:gd name="connsiteX5" fmla="*/ 3198906 w 3930473"/>
                  <a:gd name="connsiteY5" fmla="*/ 19050 h 420812"/>
                  <a:gd name="connsiteX6" fmla="*/ 3577269 w 3930473"/>
                  <a:gd name="connsiteY6" fmla="*/ 47625 h 420812"/>
                  <a:gd name="connsiteX7" fmla="*/ 3723687 w 3930473"/>
                  <a:gd name="connsiteY7" fmla="*/ 28575 h 420812"/>
                  <a:gd name="connsiteX8" fmla="*/ 3930473 w 3930473"/>
                  <a:gd name="connsiteY8" fmla="*/ 0 h 420812"/>
                  <a:gd name="connsiteX0" fmla="*/ 0 w 3930473"/>
                  <a:gd name="connsiteY0" fmla="*/ 423001 h 423001"/>
                  <a:gd name="connsiteX1" fmla="*/ 275637 w 3930473"/>
                  <a:gd name="connsiteY1" fmla="*/ 192689 h 423001"/>
                  <a:gd name="connsiteX2" fmla="*/ 818562 w 3930473"/>
                  <a:gd name="connsiteY2" fmla="*/ 164114 h 423001"/>
                  <a:gd name="connsiteX3" fmla="*/ 1675812 w 3930473"/>
                  <a:gd name="connsiteY3" fmla="*/ 164114 h 423001"/>
                  <a:gd name="connsiteX4" fmla="*/ 2642337 w 3930473"/>
                  <a:gd name="connsiteY4" fmla="*/ 412072 h 423001"/>
                  <a:gd name="connsiteX5" fmla="*/ 3198906 w 3930473"/>
                  <a:gd name="connsiteY5" fmla="*/ 21239 h 423001"/>
                  <a:gd name="connsiteX6" fmla="*/ 3577269 w 3930473"/>
                  <a:gd name="connsiteY6" fmla="*/ 49814 h 423001"/>
                  <a:gd name="connsiteX7" fmla="*/ 3723687 w 3930473"/>
                  <a:gd name="connsiteY7" fmla="*/ 30764 h 423001"/>
                  <a:gd name="connsiteX8" fmla="*/ 3930473 w 3930473"/>
                  <a:gd name="connsiteY8" fmla="*/ 2189 h 423001"/>
                  <a:gd name="connsiteX0" fmla="*/ 0 w 3930473"/>
                  <a:gd name="connsiteY0" fmla="*/ 443365 h 932273"/>
                  <a:gd name="connsiteX1" fmla="*/ 275637 w 3930473"/>
                  <a:gd name="connsiteY1" fmla="*/ 213053 h 932273"/>
                  <a:gd name="connsiteX2" fmla="*/ 818562 w 3930473"/>
                  <a:gd name="connsiteY2" fmla="*/ 184478 h 932273"/>
                  <a:gd name="connsiteX3" fmla="*/ 1675812 w 3930473"/>
                  <a:gd name="connsiteY3" fmla="*/ 184478 h 932273"/>
                  <a:gd name="connsiteX4" fmla="*/ 2642337 w 3930473"/>
                  <a:gd name="connsiteY4" fmla="*/ 432436 h 932273"/>
                  <a:gd name="connsiteX5" fmla="*/ 3113830 w 3930473"/>
                  <a:gd name="connsiteY5" fmla="*/ 926506 h 932273"/>
                  <a:gd name="connsiteX6" fmla="*/ 3577269 w 3930473"/>
                  <a:gd name="connsiteY6" fmla="*/ 70178 h 932273"/>
                  <a:gd name="connsiteX7" fmla="*/ 3723687 w 3930473"/>
                  <a:gd name="connsiteY7" fmla="*/ 51128 h 932273"/>
                  <a:gd name="connsiteX8" fmla="*/ 3930473 w 3930473"/>
                  <a:gd name="connsiteY8" fmla="*/ 22553 h 932273"/>
                  <a:gd name="connsiteX0" fmla="*/ 0 w 3930473"/>
                  <a:gd name="connsiteY0" fmla="*/ 443365 h 936182"/>
                  <a:gd name="connsiteX1" fmla="*/ 275637 w 3930473"/>
                  <a:gd name="connsiteY1" fmla="*/ 213053 h 936182"/>
                  <a:gd name="connsiteX2" fmla="*/ 818562 w 3930473"/>
                  <a:gd name="connsiteY2" fmla="*/ 184478 h 936182"/>
                  <a:gd name="connsiteX3" fmla="*/ 1675812 w 3930473"/>
                  <a:gd name="connsiteY3" fmla="*/ 184478 h 936182"/>
                  <a:gd name="connsiteX4" fmla="*/ 2489197 w 3930473"/>
                  <a:gd name="connsiteY4" fmla="*/ 511094 h 936182"/>
                  <a:gd name="connsiteX5" fmla="*/ 3113830 w 3930473"/>
                  <a:gd name="connsiteY5" fmla="*/ 926506 h 936182"/>
                  <a:gd name="connsiteX6" fmla="*/ 3577269 w 3930473"/>
                  <a:gd name="connsiteY6" fmla="*/ 70178 h 936182"/>
                  <a:gd name="connsiteX7" fmla="*/ 3723687 w 3930473"/>
                  <a:gd name="connsiteY7" fmla="*/ 51128 h 936182"/>
                  <a:gd name="connsiteX8" fmla="*/ 3930473 w 3930473"/>
                  <a:gd name="connsiteY8" fmla="*/ 22553 h 936182"/>
                  <a:gd name="connsiteX0" fmla="*/ 0 w 3930473"/>
                  <a:gd name="connsiteY0" fmla="*/ 420812 h 973700"/>
                  <a:gd name="connsiteX1" fmla="*/ 275637 w 3930473"/>
                  <a:gd name="connsiteY1" fmla="*/ 190500 h 973700"/>
                  <a:gd name="connsiteX2" fmla="*/ 818562 w 3930473"/>
                  <a:gd name="connsiteY2" fmla="*/ 161925 h 973700"/>
                  <a:gd name="connsiteX3" fmla="*/ 1675812 w 3930473"/>
                  <a:gd name="connsiteY3" fmla="*/ 161925 h 973700"/>
                  <a:gd name="connsiteX4" fmla="*/ 2489197 w 3930473"/>
                  <a:gd name="connsiteY4" fmla="*/ 488541 h 973700"/>
                  <a:gd name="connsiteX5" fmla="*/ 3113830 w 3930473"/>
                  <a:gd name="connsiteY5" fmla="*/ 903953 h 973700"/>
                  <a:gd name="connsiteX6" fmla="*/ 3611300 w 3930473"/>
                  <a:gd name="connsiteY6" fmla="*/ 883367 h 973700"/>
                  <a:gd name="connsiteX7" fmla="*/ 3723687 w 3930473"/>
                  <a:gd name="connsiteY7" fmla="*/ 28575 h 973700"/>
                  <a:gd name="connsiteX8" fmla="*/ 3930473 w 3930473"/>
                  <a:gd name="connsiteY8" fmla="*/ 0 h 973700"/>
                  <a:gd name="connsiteX0" fmla="*/ 0 w 4166087"/>
                  <a:gd name="connsiteY0" fmla="*/ 420812 h 1041298"/>
                  <a:gd name="connsiteX1" fmla="*/ 275637 w 4166087"/>
                  <a:gd name="connsiteY1" fmla="*/ 190500 h 1041298"/>
                  <a:gd name="connsiteX2" fmla="*/ 818562 w 4166087"/>
                  <a:gd name="connsiteY2" fmla="*/ 161925 h 1041298"/>
                  <a:gd name="connsiteX3" fmla="*/ 1675812 w 4166087"/>
                  <a:gd name="connsiteY3" fmla="*/ 161925 h 1041298"/>
                  <a:gd name="connsiteX4" fmla="*/ 2489197 w 4166087"/>
                  <a:gd name="connsiteY4" fmla="*/ 488541 h 1041298"/>
                  <a:gd name="connsiteX5" fmla="*/ 3113830 w 4166087"/>
                  <a:gd name="connsiteY5" fmla="*/ 903953 h 1041298"/>
                  <a:gd name="connsiteX6" fmla="*/ 3611300 w 4166087"/>
                  <a:gd name="connsiteY6" fmla="*/ 883367 h 1041298"/>
                  <a:gd name="connsiteX7" fmla="*/ 4166087 w 4166087"/>
                  <a:gd name="connsiteY7" fmla="*/ 1041298 h 1041298"/>
                  <a:gd name="connsiteX8" fmla="*/ 3930473 w 4166087"/>
                  <a:gd name="connsiteY8" fmla="*/ 0 h 1041298"/>
                  <a:gd name="connsiteX0" fmla="*/ 0 w 4166087"/>
                  <a:gd name="connsiteY0" fmla="*/ 420812 h 1041298"/>
                  <a:gd name="connsiteX1" fmla="*/ 275637 w 4166087"/>
                  <a:gd name="connsiteY1" fmla="*/ 190500 h 1041298"/>
                  <a:gd name="connsiteX2" fmla="*/ 818562 w 4166087"/>
                  <a:gd name="connsiteY2" fmla="*/ 161925 h 1041298"/>
                  <a:gd name="connsiteX3" fmla="*/ 1675812 w 4166087"/>
                  <a:gd name="connsiteY3" fmla="*/ 161925 h 1041298"/>
                  <a:gd name="connsiteX4" fmla="*/ 2489197 w 4166087"/>
                  <a:gd name="connsiteY4" fmla="*/ 488541 h 1041298"/>
                  <a:gd name="connsiteX5" fmla="*/ 3113830 w 4166087"/>
                  <a:gd name="connsiteY5" fmla="*/ 903953 h 1041298"/>
                  <a:gd name="connsiteX6" fmla="*/ 3645331 w 4166087"/>
                  <a:gd name="connsiteY6" fmla="*/ 1001354 h 1041298"/>
                  <a:gd name="connsiteX7" fmla="*/ 4166087 w 4166087"/>
                  <a:gd name="connsiteY7" fmla="*/ 1041298 h 1041298"/>
                  <a:gd name="connsiteX8" fmla="*/ 3930473 w 4166087"/>
                  <a:gd name="connsiteY8" fmla="*/ 0 h 1041298"/>
                  <a:gd name="connsiteX0" fmla="*/ 0 w 5104532"/>
                  <a:gd name="connsiteY0" fmla="*/ 284175 h 954743"/>
                  <a:gd name="connsiteX1" fmla="*/ 275637 w 5104532"/>
                  <a:gd name="connsiteY1" fmla="*/ 53863 h 954743"/>
                  <a:gd name="connsiteX2" fmla="*/ 818562 w 5104532"/>
                  <a:gd name="connsiteY2" fmla="*/ 25288 h 954743"/>
                  <a:gd name="connsiteX3" fmla="*/ 1675812 w 5104532"/>
                  <a:gd name="connsiteY3" fmla="*/ 25288 h 954743"/>
                  <a:gd name="connsiteX4" fmla="*/ 2489197 w 5104532"/>
                  <a:gd name="connsiteY4" fmla="*/ 351904 h 954743"/>
                  <a:gd name="connsiteX5" fmla="*/ 3113830 w 5104532"/>
                  <a:gd name="connsiteY5" fmla="*/ 767316 h 954743"/>
                  <a:gd name="connsiteX6" fmla="*/ 3645331 w 5104532"/>
                  <a:gd name="connsiteY6" fmla="*/ 864717 h 954743"/>
                  <a:gd name="connsiteX7" fmla="*/ 4166087 w 5104532"/>
                  <a:gd name="connsiteY7" fmla="*/ 904661 h 954743"/>
                  <a:gd name="connsiteX8" fmla="*/ 5104532 w 5104532"/>
                  <a:gd name="connsiteY8" fmla="*/ 954743 h 95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4532" h="954743">
                    <a:moveTo>
                      <a:pt x="0" y="284175"/>
                    </a:moveTo>
                    <a:cubicBezTo>
                      <a:pt x="73819" y="211150"/>
                      <a:pt x="139210" y="97011"/>
                      <a:pt x="275637" y="53863"/>
                    </a:cubicBezTo>
                    <a:cubicBezTo>
                      <a:pt x="412064" y="10715"/>
                      <a:pt x="818562" y="25288"/>
                      <a:pt x="818562" y="25288"/>
                    </a:cubicBezTo>
                    <a:cubicBezTo>
                      <a:pt x="1051924" y="20526"/>
                      <a:pt x="1397373" y="-29148"/>
                      <a:pt x="1675812" y="25288"/>
                    </a:cubicBezTo>
                    <a:cubicBezTo>
                      <a:pt x="1954251" y="79724"/>
                      <a:pt x="2249527" y="228233"/>
                      <a:pt x="2489197" y="351904"/>
                    </a:cubicBezTo>
                    <a:cubicBezTo>
                      <a:pt x="2728867" y="475575"/>
                      <a:pt x="2921141" y="681847"/>
                      <a:pt x="3113830" y="767316"/>
                    </a:cubicBezTo>
                    <a:cubicBezTo>
                      <a:pt x="3306519" y="852785"/>
                      <a:pt x="3469955" y="841826"/>
                      <a:pt x="3645331" y="864717"/>
                    </a:cubicBezTo>
                    <a:cubicBezTo>
                      <a:pt x="3820707" y="887608"/>
                      <a:pt x="4166087" y="904661"/>
                      <a:pt x="4166087" y="904661"/>
                    </a:cubicBezTo>
                    <a:lnTo>
                      <a:pt x="5104532" y="954743"/>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66" name="Freeform: Shape 365">
                <a:extLst>
                  <a:ext uri="{FF2B5EF4-FFF2-40B4-BE49-F238E27FC236}">
                    <a16:creationId xmlns:a16="http://schemas.microsoft.com/office/drawing/2014/main" id="{C500FE38-135C-56BC-F3A0-4C70993EDD96}"/>
                  </a:ext>
                </a:extLst>
              </p:cNvPr>
              <p:cNvSpPr/>
              <p:nvPr/>
            </p:nvSpPr>
            <p:spPr>
              <a:xfrm>
                <a:off x="2488697" y="2018463"/>
                <a:ext cx="2664929" cy="967300"/>
              </a:xfrm>
              <a:custGeom>
                <a:avLst/>
                <a:gdLst>
                  <a:gd name="connsiteX0" fmla="*/ 0 w 3761923"/>
                  <a:gd name="connsiteY0" fmla="*/ 314363 h 314363"/>
                  <a:gd name="connsiteX1" fmla="*/ 285750 w 3761923"/>
                  <a:gd name="connsiteY1" fmla="*/ 133388 h 314363"/>
                  <a:gd name="connsiteX2" fmla="*/ 828675 w 3761923"/>
                  <a:gd name="connsiteY2" fmla="*/ 104813 h 314363"/>
                  <a:gd name="connsiteX3" fmla="*/ 1685925 w 3761923"/>
                  <a:gd name="connsiteY3" fmla="*/ 104813 h 314363"/>
                  <a:gd name="connsiteX4" fmla="*/ 2724150 w 3761923"/>
                  <a:gd name="connsiteY4" fmla="*/ 19088 h 314363"/>
                  <a:gd name="connsiteX5" fmla="*/ 3086100 w 3761923"/>
                  <a:gd name="connsiteY5" fmla="*/ 9563 h 314363"/>
                  <a:gd name="connsiteX6" fmla="*/ 3705225 w 3761923"/>
                  <a:gd name="connsiteY6" fmla="*/ 133388 h 314363"/>
                  <a:gd name="connsiteX7" fmla="*/ 3733800 w 3761923"/>
                  <a:gd name="connsiteY7" fmla="*/ 9563 h 314363"/>
                  <a:gd name="connsiteX8" fmla="*/ 3733800 w 3761923"/>
                  <a:gd name="connsiteY8" fmla="*/ 9563 h 314363"/>
                  <a:gd name="connsiteX0" fmla="*/ 0 w 3733800"/>
                  <a:gd name="connsiteY0" fmla="*/ 310857 h 310857"/>
                  <a:gd name="connsiteX1" fmla="*/ 285750 w 3733800"/>
                  <a:gd name="connsiteY1" fmla="*/ 129882 h 310857"/>
                  <a:gd name="connsiteX2" fmla="*/ 828675 w 3733800"/>
                  <a:gd name="connsiteY2" fmla="*/ 101307 h 310857"/>
                  <a:gd name="connsiteX3" fmla="*/ 1685925 w 3733800"/>
                  <a:gd name="connsiteY3" fmla="*/ 101307 h 310857"/>
                  <a:gd name="connsiteX4" fmla="*/ 2724150 w 3733800"/>
                  <a:gd name="connsiteY4" fmla="*/ 15582 h 310857"/>
                  <a:gd name="connsiteX5" fmla="*/ 3086100 w 3733800"/>
                  <a:gd name="connsiteY5" fmla="*/ 6057 h 310857"/>
                  <a:gd name="connsiteX6" fmla="*/ 3558094 w 3733800"/>
                  <a:gd name="connsiteY6" fmla="*/ 82257 h 310857"/>
                  <a:gd name="connsiteX7" fmla="*/ 3733800 w 3733800"/>
                  <a:gd name="connsiteY7" fmla="*/ 6057 h 310857"/>
                  <a:gd name="connsiteX8" fmla="*/ 3733800 w 3733800"/>
                  <a:gd name="connsiteY8" fmla="*/ 6057 h 310857"/>
                  <a:gd name="connsiteX0" fmla="*/ 0 w 3733800"/>
                  <a:gd name="connsiteY0" fmla="*/ 304859 h 304859"/>
                  <a:gd name="connsiteX1" fmla="*/ 285750 w 3733800"/>
                  <a:gd name="connsiteY1" fmla="*/ 123884 h 304859"/>
                  <a:gd name="connsiteX2" fmla="*/ 828675 w 3733800"/>
                  <a:gd name="connsiteY2" fmla="*/ 95309 h 304859"/>
                  <a:gd name="connsiteX3" fmla="*/ 1685925 w 3733800"/>
                  <a:gd name="connsiteY3" fmla="*/ 95309 h 304859"/>
                  <a:gd name="connsiteX4" fmla="*/ 2218389 w 3733800"/>
                  <a:gd name="connsiteY4" fmla="*/ 64234 h 304859"/>
                  <a:gd name="connsiteX5" fmla="*/ 3086100 w 3733800"/>
                  <a:gd name="connsiteY5" fmla="*/ 59 h 304859"/>
                  <a:gd name="connsiteX6" fmla="*/ 3558094 w 3733800"/>
                  <a:gd name="connsiteY6" fmla="*/ 76259 h 304859"/>
                  <a:gd name="connsiteX7" fmla="*/ 3733800 w 3733800"/>
                  <a:gd name="connsiteY7" fmla="*/ 59 h 304859"/>
                  <a:gd name="connsiteX8" fmla="*/ 3733800 w 3733800"/>
                  <a:gd name="connsiteY8" fmla="*/ 59 h 304859"/>
                  <a:gd name="connsiteX0" fmla="*/ 0 w 3706213"/>
                  <a:gd name="connsiteY0" fmla="*/ 304859 h 304859"/>
                  <a:gd name="connsiteX1" fmla="*/ 258163 w 3706213"/>
                  <a:gd name="connsiteY1" fmla="*/ 123884 h 304859"/>
                  <a:gd name="connsiteX2" fmla="*/ 801088 w 3706213"/>
                  <a:gd name="connsiteY2" fmla="*/ 95309 h 304859"/>
                  <a:gd name="connsiteX3" fmla="*/ 1658338 w 3706213"/>
                  <a:gd name="connsiteY3" fmla="*/ 95309 h 304859"/>
                  <a:gd name="connsiteX4" fmla="*/ 2190802 w 3706213"/>
                  <a:gd name="connsiteY4" fmla="*/ 64234 h 304859"/>
                  <a:gd name="connsiteX5" fmla="*/ 3058513 w 3706213"/>
                  <a:gd name="connsiteY5" fmla="*/ 59 h 304859"/>
                  <a:gd name="connsiteX6" fmla="*/ 3530507 w 3706213"/>
                  <a:gd name="connsiteY6" fmla="*/ 76259 h 304859"/>
                  <a:gd name="connsiteX7" fmla="*/ 3706213 w 3706213"/>
                  <a:gd name="connsiteY7" fmla="*/ 59 h 304859"/>
                  <a:gd name="connsiteX8" fmla="*/ 3706213 w 3706213"/>
                  <a:gd name="connsiteY8" fmla="*/ 59 h 304859"/>
                  <a:gd name="connsiteX0" fmla="*/ 0 w 3706213"/>
                  <a:gd name="connsiteY0" fmla="*/ 305066 h 305066"/>
                  <a:gd name="connsiteX1" fmla="*/ 258163 w 3706213"/>
                  <a:gd name="connsiteY1" fmla="*/ 124091 h 305066"/>
                  <a:gd name="connsiteX2" fmla="*/ 801088 w 3706213"/>
                  <a:gd name="connsiteY2" fmla="*/ 95516 h 305066"/>
                  <a:gd name="connsiteX3" fmla="*/ 1658338 w 3706213"/>
                  <a:gd name="connsiteY3" fmla="*/ 95516 h 305066"/>
                  <a:gd name="connsiteX4" fmla="*/ 2190802 w 3706213"/>
                  <a:gd name="connsiteY4" fmla="*/ 64441 h 305066"/>
                  <a:gd name="connsiteX5" fmla="*/ 3058513 w 3706213"/>
                  <a:gd name="connsiteY5" fmla="*/ 266 h 305066"/>
                  <a:gd name="connsiteX6" fmla="*/ 3452299 w 3706213"/>
                  <a:gd name="connsiteY6" fmla="*/ 40033 h 305066"/>
                  <a:gd name="connsiteX7" fmla="*/ 3706213 w 3706213"/>
                  <a:gd name="connsiteY7" fmla="*/ 266 h 305066"/>
                  <a:gd name="connsiteX8" fmla="*/ 3706213 w 3706213"/>
                  <a:gd name="connsiteY8" fmla="*/ 266 h 305066"/>
                  <a:gd name="connsiteX0" fmla="*/ 0 w 3706213"/>
                  <a:gd name="connsiteY0" fmla="*/ 304962 h 304962"/>
                  <a:gd name="connsiteX1" fmla="*/ 258163 w 3706213"/>
                  <a:gd name="connsiteY1" fmla="*/ 123987 h 304962"/>
                  <a:gd name="connsiteX2" fmla="*/ 801088 w 3706213"/>
                  <a:gd name="connsiteY2" fmla="*/ 95412 h 304962"/>
                  <a:gd name="connsiteX3" fmla="*/ 1658338 w 3706213"/>
                  <a:gd name="connsiteY3" fmla="*/ 95412 h 304962"/>
                  <a:gd name="connsiteX4" fmla="*/ 2190802 w 3706213"/>
                  <a:gd name="connsiteY4" fmla="*/ 64337 h 304962"/>
                  <a:gd name="connsiteX5" fmla="*/ 3058513 w 3706213"/>
                  <a:gd name="connsiteY5" fmla="*/ 162 h 304962"/>
                  <a:gd name="connsiteX6" fmla="*/ 3452299 w 3706213"/>
                  <a:gd name="connsiteY6" fmla="*/ 39929 h 304962"/>
                  <a:gd name="connsiteX7" fmla="*/ 3706213 w 3706213"/>
                  <a:gd name="connsiteY7" fmla="*/ 162 h 304962"/>
                  <a:gd name="connsiteX8" fmla="*/ 3706213 w 3706213"/>
                  <a:gd name="connsiteY8" fmla="*/ 162 h 304962"/>
                  <a:gd name="connsiteX0" fmla="*/ 0 w 3706213"/>
                  <a:gd name="connsiteY0" fmla="*/ 305105 h 305105"/>
                  <a:gd name="connsiteX1" fmla="*/ 258163 w 3706213"/>
                  <a:gd name="connsiteY1" fmla="*/ 124130 h 305105"/>
                  <a:gd name="connsiteX2" fmla="*/ 801088 w 3706213"/>
                  <a:gd name="connsiteY2" fmla="*/ 95555 h 305105"/>
                  <a:gd name="connsiteX3" fmla="*/ 1658338 w 3706213"/>
                  <a:gd name="connsiteY3" fmla="*/ 95555 h 305105"/>
                  <a:gd name="connsiteX4" fmla="*/ 2190802 w 3706213"/>
                  <a:gd name="connsiteY4" fmla="*/ 64480 h 305105"/>
                  <a:gd name="connsiteX5" fmla="*/ 3058513 w 3706213"/>
                  <a:gd name="connsiteY5" fmla="*/ 305 h 305105"/>
                  <a:gd name="connsiteX6" fmla="*/ 3452299 w 3706213"/>
                  <a:gd name="connsiteY6" fmla="*/ 40072 h 305105"/>
                  <a:gd name="connsiteX7" fmla="*/ 3706213 w 3706213"/>
                  <a:gd name="connsiteY7" fmla="*/ 305 h 305105"/>
                  <a:gd name="connsiteX8" fmla="*/ 3706213 w 3706213"/>
                  <a:gd name="connsiteY8" fmla="*/ 305 h 305105"/>
                  <a:gd name="connsiteX0" fmla="*/ 0 w 3706213"/>
                  <a:gd name="connsiteY0" fmla="*/ 305037 h 305037"/>
                  <a:gd name="connsiteX1" fmla="*/ 258163 w 3706213"/>
                  <a:gd name="connsiteY1" fmla="*/ 124062 h 305037"/>
                  <a:gd name="connsiteX2" fmla="*/ 801088 w 3706213"/>
                  <a:gd name="connsiteY2" fmla="*/ 95487 h 305037"/>
                  <a:gd name="connsiteX3" fmla="*/ 1658338 w 3706213"/>
                  <a:gd name="connsiteY3" fmla="*/ 95487 h 305037"/>
                  <a:gd name="connsiteX4" fmla="*/ 2190802 w 3706213"/>
                  <a:gd name="connsiteY4" fmla="*/ 64412 h 305037"/>
                  <a:gd name="connsiteX5" fmla="*/ 3058513 w 3706213"/>
                  <a:gd name="connsiteY5" fmla="*/ 237 h 305037"/>
                  <a:gd name="connsiteX6" fmla="*/ 3452299 w 3706213"/>
                  <a:gd name="connsiteY6" fmla="*/ 40004 h 305037"/>
                  <a:gd name="connsiteX7" fmla="*/ 3706213 w 3706213"/>
                  <a:gd name="connsiteY7" fmla="*/ 237 h 305037"/>
                  <a:gd name="connsiteX8" fmla="*/ 3706213 w 3706213"/>
                  <a:gd name="connsiteY8" fmla="*/ 237 h 305037"/>
                  <a:gd name="connsiteX0" fmla="*/ 0 w 3709589"/>
                  <a:gd name="connsiteY0" fmla="*/ 263100 h 263100"/>
                  <a:gd name="connsiteX1" fmla="*/ 261539 w 3709589"/>
                  <a:gd name="connsiteY1" fmla="*/ 124062 h 263100"/>
                  <a:gd name="connsiteX2" fmla="*/ 804464 w 3709589"/>
                  <a:gd name="connsiteY2" fmla="*/ 95487 h 263100"/>
                  <a:gd name="connsiteX3" fmla="*/ 1661714 w 3709589"/>
                  <a:gd name="connsiteY3" fmla="*/ 95487 h 263100"/>
                  <a:gd name="connsiteX4" fmla="*/ 2194178 w 3709589"/>
                  <a:gd name="connsiteY4" fmla="*/ 64412 h 263100"/>
                  <a:gd name="connsiteX5" fmla="*/ 3061889 w 3709589"/>
                  <a:gd name="connsiteY5" fmla="*/ 237 h 263100"/>
                  <a:gd name="connsiteX6" fmla="*/ 3455675 w 3709589"/>
                  <a:gd name="connsiteY6" fmla="*/ 40004 h 263100"/>
                  <a:gd name="connsiteX7" fmla="*/ 3709589 w 3709589"/>
                  <a:gd name="connsiteY7" fmla="*/ 237 h 263100"/>
                  <a:gd name="connsiteX8" fmla="*/ 3709589 w 3709589"/>
                  <a:gd name="connsiteY8" fmla="*/ 237 h 263100"/>
                  <a:gd name="connsiteX0" fmla="*/ 0 w 3709589"/>
                  <a:gd name="connsiteY0" fmla="*/ 264241 h 264241"/>
                  <a:gd name="connsiteX1" fmla="*/ 261539 w 3709589"/>
                  <a:gd name="connsiteY1" fmla="*/ 125203 h 264241"/>
                  <a:gd name="connsiteX2" fmla="*/ 804464 w 3709589"/>
                  <a:gd name="connsiteY2" fmla="*/ 96628 h 264241"/>
                  <a:gd name="connsiteX3" fmla="*/ 1661714 w 3709589"/>
                  <a:gd name="connsiteY3" fmla="*/ 96628 h 264241"/>
                  <a:gd name="connsiteX4" fmla="*/ 2194178 w 3709589"/>
                  <a:gd name="connsiteY4" fmla="*/ 65553 h 264241"/>
                  <a:gd name="connsiteX5" fmla="*/ 3061889 w 3709589"/>
                  <a:gd name="connsiteY5" fmla="*/ 1378 h 264241"/>
                  <a:gd name="connsiteX6" fmla="*/ 3455675 w 3709589"/>
                  <a:gd name="connsiteY6" fmla="*/ 17298 h 264241"/>
                  <a:gd name="connsiteX7" fmla="*/ 3709589 w 3709589"/>
                  <a:gd name="connsiteY7" fmla="*/ 1378 h 264241"/>
                  <a:gd name="connsiteX8" fmla="*/ 3709589 w 3709589"/>
                  <a:gd name="connsiteY8" fmla="*/ 1378 h 264241"/>
                  <a:gd name="connsiteX0" fmla="*/ 0 w 3709589"/>
                  <a:gd name="connsiteY0" fmla="*/ 262863 h 262863"/>
                  <a:gd name="connsiteX1" fmla="*/ 261539 w 3709589"/>
                  <a:gd name="connsiteY1" fmla="*/ 123825 h 262863"/>
                  <a:gd name="connsiteX2" fmla="*/ 804464 w 3709589"/>
                  <a:gd name="connsiteY2" fmla="*/ 95250 h 262863"/>
                  <a:gd name="connsiteX3" fmla="*/ 1661714 w 3709589"/>
                  <a:gd name="connsiteY3" fmla="*/ 95250 h 262863"/>
                  <a:gd name="connsiteX4" fmla="*/ 2194178 w 3709589"/>
                  <a:gd name="connsiteY4" fmla="*/ 64175 h 262863"/>
                  <a:gd name="connsiteX5" fmla="*/ 3057623 w 3709589"/>
                  <a:gd name="connsiteY5" fmla="*/ 7949 h 262863"/>
                  <a:gd name="connsiteX6" fmla="*/ 3455675 w 3709589"/>
                  <a:gd name="connsiteY6" fmla="*/ 15920 h 262863"/>
                  <a:gd name="connsiteX7" fmla="*/ 3709589 w 3709589"/>
                  <a:gd name="connsiteY7" fmla="*/ 0 h 262863"/>
                  <a:gd name="connsiteX8" fmla="*/ 3709589 w 3709589"/>
                  <a:gd name="connsiteY8" fmla="*/ 0 h 262863"/>
                  <a:gd name="connsiteX0" fmla="*/ 0 w 3709589"/>
                  <a:gd name="connsiteY0" fmla="*/ 262863 h 262863"/>
                  <a:gd name="connsiteX1" fmla="*/ 261539 w 3709589"/>
                  <a:gd name="connsiteY1" fmla="*/ 123825 h 262863"/>
                  <a:gd name="connsiteX2" fmla="*/ 804464 w 3709589"/>
                  <a:gd name="connsiteY2" fmla="*/ 95250 h 262863"/>
                  <a:gd name="connsiteX3" fmla="*/ 1661714 w 3709589"/>
                  <a:gd name="connsiteY3" fmla="*/ 95250 h 262863"/>
                  <a:gd name="connsiteX4" fmla="*/ 2194178 w 3709589"/>
                  <a:gd name="connsiteY4" fmla="*/ 64175 h 262863"/>
                  <a:gd name="connsiteX5" fmla="*/ 3057623 w 3709589"/>
                  <a:gd name="connsiteY5" fmla="*/ 7949 h 262863"/>
                  <a:gd name="connsiteX6" fmla="*/ 3455675 w 3709589"/>
                  <a:gd name="connsiteY6" fmla="*/ 15920 h 262863"/>
                  <a:gd name="connsiteX7" fmla="*/ 3709589 w 3709589"/>
                  <a:gd name="connsiteY7" fmla="*/ 0 h 262863"/>
                  <a:gd name="connsiteX8" fmla="*/ 3709589 w 3709589"/>
                  <a:gd name="connsiteY8" fmla="*/ 0 h 262863"/>
                  <a:gd name="connsiteX0" fmla="*/ 0 w 3709589"/>
                  <a:gd name="connsiteY0" fmla="*/ 262863 h 262863"/>
                  <a:gd name="connsiteX1" fmla="*/ 261539 w 3709589"/>
                  <a:gd name="connsiteY1" fmla="*/ 123825 h 262863"/>
                  <a:gd name="connsiteX2" fmla="*/ 804464 w 3709589"/>
                  <a:gd name="connsiteY2" fmla="*/ 95250 h 262863"/>
                  <a:gd name="connsiteX3" fmla="*/ 1661714 w 3709589"/>
                  <a:gd name="connsiteY3" fmla="*/ 95250 h 262863"/>
                  <a:gd name="connsiteX4" fmla="*/ 2194178 w 3709589"/>
                  <a:gd name="connsiteY4" fmla="*/ 64175 h 262863"/>
                  <a:gd name="connsiteX5" fmla="*/ 3057623 w 3709589"/>
                  <a:gd name="connsiteY5" fmla="*/ 7949 h 262863"/>
                  <a:gd name="connsiteX6" fmla="*/ 3455675 w 3709589"/>
                  <a:gd name="connsiteY6" fmla="*/ 15920 h 262863"/>
                  <a:gd name="connsiteX7" fmla="*/ 3709589 w 3709589"/>
                  <a:gd name="connsiteY7" fmla="*/ 0 h 262863"/>
                  <a:gd name="connsiteX8" fmla="*/ 3538952 w 3709589"/>
                  <a:gd name="connsiteY8" fmla="*/ 0 h 262863"/>
                  <a:gd name="connsiteX0" fmla="*/ 0 w 3594409"/>
                  <a:gd name="connsiteY0" fmla="*/ 262863 h 262863"/>
                  <a:gd name="connsiteX1" fmla="*/ 261539 w 3594409"/>
                  <a:gd name="connsiteY1" fmla="*/ 123825 h 262863"/>
                  <a:gd name="connsiteX2" fmla="*/ 804464 w 3594409"/>
                  <a:gd name="connsiteY2" fmla="*/ 95250 h 262863"/>
                  <a:gd name="connsiteX3" fmla="*/ 1661714 w 3594409"/>
                  <a:gd name="connsiteY3" fmla="*/ 95250 h 262863"/>
                  <a:gd name="connsiteX4" fmla="*/ 2194178 w 3594409"/>
                  <a:gd name="connsiteY4" fmla="*/ 64175 h 262863"/>
                  <a:gd name="connsiteX5" fmla="*/ 3057623 w 3594409"/>
                  <a:gd name="connsiteY5" fmla="*/ 7949 h 262863"/>
                  <a:gd name="connsiteX6" fmla="*/ 3455675 w 3594409"/>
                  <a:gd name="connsiteY6" fmla="*/ 15920 h 262863"/>
                  <a:gd name="connsiteX7" fmla="*/ 3594409 w 3594409"/>
                  <a:gd name="connsiteY7" fmla="*/ 0 h 262863"/>
                  <a:gd name="connsiteX8" fmla="*/ 3538952 w 3594409"/>
                  <a:gd name="connsiteY8" fmla="*/ 0 h 262863"/>
                  <a:gd name="connsiteX0" fmla="*/ 0 w 3594409"/>
                  <a:gd name="connsiteY0" fmla="*/ 262863 h 262863"/>
                  <a:gd name="connsiteX1" fmla="*/ 261539 w 3594409"/>
                  <a:gd name="connsiteY1" fmla="*/ 123825 h 262863"/>
                  <a:gd name="connsiteX2" fmla="*/ 804464 w 3594409"/>
                  <a:gd name="connsiteY2" fmla="*/ 95250 h 262863"/>
                  <a:gd name="connsiteX3" fmla="*/ 1768394 w 3594409"/>
                  <a:gd name="connsiteY3" fmla="*/ 147593 h 262863"/>
                  <a:gd name="connsiteX4" fmla="*/ 2194178 w 3594409"/>
                  <a:gd name="connsiteY4" fmla="*/ 64175 h 262863"/>
                  <a:gd name="connsiteX5" fmla="*/ 3057623 w 3594409"/>
                  <a:gd name="connsiteY5" fmla="*/ 7949 h 262863"/>
                  <a:gd name="connsiteX6" fmla="*/ 3455675 w 3594409"/>
                  <a:gd name="connsiteY6" fmla="*/ 15920 h 262863"/>
                  <a:gd name="connsiteX7" fmla="*/ 3594409 w 3594409"/>
                  <a:gd name="connsiteY7" fmla="*/ 0 h 262863"/>
                  <a:gd name="connsiteX8" fmla="*/ 3538952 w 3594409"/>
                  <a:gd name="connsiteY8" fmla="*/ 0 h 262863"/>
                  <a:gd name="connsiteX0" fmla="*/ 0 w 3594409"/>
                  <a:gd name="connsiteY0" fmla="*/ 278718 h 384358"/>
                  <a:gd name="connsiteX1" fmla="*/ 261539 w 3594409"/>
                  <a:gd name="connsiteY1" fmla="*/ 139680 h 384358"/>
                  <a:gd name="connsiteX2" fmla="*/ 804464 w 3594409"/>
                  <a:gd name="connsiteY2" fmla="*/ 111105 h 384358"/>
                  <a:gd name="connsiteX3" fmla="*/ 1768394 w 3594409"/>
                  <a:gd name="connsiteY3" fmla="*/ 163448 h 384358"/>
                  <a:gd name="connsiteX4" fmla="*/ 2425320 w 3594409"/>
                  <a:gd name="connsiteY4" fmla="*/ 382456 h 384358"/>
                  <a:gd name="connsiteX5" fmla="*/ 3057623 w 3594409"/>
                  <a:gd name="connsiteY5" fmla="*/ 23804 h 384358"/>
                  <a:gd name="connsiteX6" fmla="*/ 3455675 w 3594409"/>
                  <a:gd name="connsiteY6" fmla="*/ 31775 h 384358"/>
                  <a:gd name="connsiteX7" fmla="*/ 3594409 w 3594409"/>
                  <a:gd name="connsiteY7" fmla="*/ 15855 h 384358"/>
                  <a:gd name="connsiteX8" fmla="*/ 3538952 w 3594409"/>
                  <a:gd name="connsiteY8" fmla="*/ 15855 h 384358"/>
                  <a:gd name="connsiteX0" fmla="*/ 0 w 3594409"/>
                  <a:gd name="connsiteY0" fmla="*/ 278718 h 386455"/>
                  <a:gd name="connsiteX1" fmla="*/ 261539 w 3594409"/>
                  <a:gd name="connsiteY1" fmla="*/ 139680 h 386455"/>
                  <a:gd name="connsiteX2" fmla="*/ 804464 w 3594409"/>
                  <a:gd name="connsiteY2" fmla="*/ 111105 h 386455"/>
                  <a:gd name="connsiteX3" fmla="*/ 1786174 w 3594409"/>
                  <a:gd name="connsiteY3" fmla="*/ 209975 h 386455"/>
                  <a:gd name="connsiteX4" fmla="*/ 2425320 w 3594409"/>
                  <a:gd name="connsiteY4" fmla="*/ 382456 h 386455"/>
                  <a:gd name="connsiteX5" fmla="*/ 3057623 w 3594409"/>
                  <a:gd name="connsiteY5" fmla="*/ 23804 h 386455"/>
                  <a:gd name="connsiteX6" fmla="*/ 3455675 w 3594409"/>
                  <a:gd name="connsiteY6" fmla="*/ 31775 h 386455"/>
                  <a:gd name="connsiteX7" fmla="*/ 3594409 w 3594409"/>
                  <a:gd name="connsiteY7" fmla="*/ 15855 h 386455"/>
                  <a:gd name="connsiteX8" fmla="*/ 3538952 w 3594409"/>
                  <a:gd name="connsiteY8" fmla="*/ 15855 h 386455"/>
                  <a:gd name="connsiteX0" fmla="*/ 0 w 3594409"/>
                  <a:gd name="connsiteY0" fmla="*/ 282572 h 441876"/>
                  <a:gd name="connsiteX1" fmla="*/ 261539 w 3594409"/>
                  <a:gd name="connsiteY1" fmla="*/ 143534 h 441876"/>
                  <a:gd name="connsiteX2" fmla="*/ 804464 w 3594409"/>
                  <a:gd name="connsiteY2" fmla="*/ 114959 h 441876"/>
                  <a:gd name="connsiteX3" fmla="*/ 1786174 w 3594409"/>
                  <a:gd name="connsiteY3" fmla="*/ 213829 h 441876"/>
                  <a:gd name="connsiteX4" fmla="*/ 2407540 w 3594409"/>
                  <a:gd name="connsiteY4" fmla="*/ 438653 h 441876"/>
                  <a:gd name="connsiteX5" fmla="*/ 3057623 w 3594409"/>
                  <a:gd name="connsiteY5" fmla="*/ 27658 h 441876"/>
                  <a:gd name="connsiteX6" fmla="*/ 3455675 w 3594409"/>
                  <a:gd name="connsiteY6" fmla="*/ 35629 h 441876"/>
                  <a:gd name="connsiteX7" fmla="*/ 3594409 w 3594409"/>
                  <a:gd name="connsiteY7" fmla="*/ 19709 h 441876"/>
                  <a:gd name="connsiteX8" fmla="*/ 3538952 w 3594409"/>
                  <a:gd name="connsiteY8" fmla="*/ 19709 h 441876"/>
                  <a:gd name="connsiteX0" fmla="*/ 0 w 3594409"/>
                  <a:gd name="connsiteY0" fmla="*/ 290477 h 573232"/>
                  <a:gd name="connsiteX1" fmla="*/ 261539 w 3594409"/>
                  <a:gd name="connsiteY1" fmla="*/ 151439 h 573232"/>
                  <a:gd name="connsiteX2" fmla="*/ 804464 w 3594409"/>
                  <a:gd name="connsiteY2" fmla="*/ 122864 h 573232"/>
                  <a:gd name="connsiteX3" fmla="*/ 1786174 w 3594409"/>
                  <a:gd name="connsiteY3" fmla="*/ 221734 h 573232"/>
                  <a:gd name="connsiteX4" fmla="*/ 2407540 w 3594409"/>
                  <a:gd name="connsiteY4" fmla="*/ 446558 h 573232"/>
                  <a:gd name="connsiteX5" fmla="*/ 3022065 w 3594409"/>
                  <a:gd name="connsiteY5" fmla="*/ 553179 h 573232"/>
                  <a:gd name="connsiteX6" fmla="*/ 3455675 w 3594409"/>
                  <a:gd name="connsiteY6" fmla="*/ 43534 h 573232"/>
                  <a:gd name="connsiteX7" fmla="*/ 3594409 w 3594409"/>
                  <a:gd name="connsiteY7" fmla="*/ 27614 h 573232"/>
                  <a:gd name="connsiteX8" fmla="*/ 3538952 w 3594409"/>
                  <a:gd name="connsiteY8" fmla="*/ 27614 h 573232"/>
                  <a:gd name="connsiteX0" fmla="*/ 0 w 4339058"/>
                  <a:gd name="connsiteY0" fmla="*/ 290477 h 661548"/>
                  <a:gd name="connsiteX1" fmla="*/ 261539 w 4339058"/>
                  <a:gd name="connsiteY1" fmla="*/ 151439 h 661548"/>
                  <a:gd name="connsiteX2" fmla="*/ 804464 w 4339058"/>
                  <a:gd name="connsiteY2" fmla="*/ 122864 h 661548"/>
                  <a:gd name="connsiteX3" fmla="*/ 1786174 w 4339058"/>
                  <a:gd name="connsiteY3" fmla="*/ 221734 h 661548"/>
                  <a:gd name="connsiteX4" fmla="*/ 2407540 w 4339058"/>
                  <a:gd name="connsiteY4" fmla="*/ 446558 h 661548"/>
                  <a:gd name="connsiteX5" fmla="*/ 3022065 w 4339058"/>
                  <a:gd name="connsiteY5" fmla="*/ 553179 h 661548"/>
                  <a:gd name="connsiteX6" fmla="*/ 3455675 w 4339058"/>
                  <a:gd name="connsiteY6" fmla="*/ 43534 h 661548"/>
                  <a:gd name="connsiteX7" fmla="*/ 3594409 w 4339058"/>
                  <a:gd name="connsiteY7" fmla="*/ 27614 h 661548"/>
                  <a:gd name="connsiteX8" fmla="*/ 4339058 w 4339058"/>
                  <a:gd name="connsiteY8" fmla="*/ 661548 h 661548"/>
                  <a:gd name="connsiteX0" fmla="*/ 0 w 4339058"/>
                  <a:gd name="connsiteY0" fmla="*/ 262863 h 633934"/>
                  <a:gd name="connsiteX1" fmla="*/ 261539 w 4339058"/>
                  <a:gd name="connsiteY1" fmla="*/ 123825 h 633934"/>
                  <a:gd name="connsiteX2" fmla="*/ 804464 w 4339058"/>
                  <a:gd name="connsiteY2" fmla="*/ 95250 h 633934"/>
                  <a:gd name="connsiteX3" fmla="*/ 1786174 w 4339058"/>
                  <a:gd name="connsiteY3" fmla="*/ 194120 h 633934"/>
                  <a:gd name="connsiteX4" fmla="*/ 2407540 w 4339058"/>
                  <a:gd name="connsiteY4" fmla="*/ 418944 h 633934"/>
                  <a:gd name="connsiteX5" fmla="*/ 3022065 w 4339058"/>
                  <a:gd name="connsiteY5" fmla="*/ 525565 h 633934"/>
                  <a:gd name="connsiteX6" fmla="*/ 3295655 w 4339058"/>
                  <a:gd name="connsiteY6" fmla="*/ 521904 h 633934"/>
                  <a:gd name="connsiteX7" fmla="*/ 3594409 w 4339058"/>
                  <a:gd name="connsiteY7" fmla="*/ 0 h 633934"/>
                  <a:gd name="connsiteX8" fmla="*/ 4339058 w 4339058"/>
                  <a:gd name="connsiteY8" fmla="*/ 633934 h 633934"/>
                  <a:gd name="connsiteX0" fmla="*/ 0 w 4339058"/>
                  <a:gd name="connsiteY0" fmla="*/ 172021 h 572171"/>
                  <a:gd name="connsiteX1" fmla="*/ 261539 w 4339058"/>
                  <a:gd name="connsiteY1" fmla="*/ 32983 h 572171"/>
                  <a:gd name="connsiteX2" fmla="*/ 804464 w 4339058"/>
                  <a:gd name="connsiteY2" fmla="*/ 4408 h 572171"/>
                  <a:gd name="connsiteX3" fmla="*/ 1786174 w 4339058"/>
                  <a:gd name="connsiteY3" fmla="*/ 103278 h 572171"/>
                  <a:gd name="connsiteX4" fmla="*/ 2407540 w 4339058"/>
                  <a:gd name="connsiteY4" fmla="*/ 328102 h 572171"/>
                  <a:gd name="connsiteX5" fmla="*/ 3022065 w 4339058"/>
                  <a:gd name="connsiteY5" fmla="*/ 434723 h 572171"/>
                  <a:gd name="connsiteX6" fmla="*/ 3295655 w 4339058"/>
                  <a:gd name="connsiteY6" fmla="*/ 431062 h 572171"/>
                  <a:gd name="connsiteX7" fmla="*/ 3754430 w 4339058"/>
                  <a:gd name="connsiteY7" fmla="*/ 572171 h 572171"/>
                  <a:gd name="connsiteX8" fmla="*/ 4339058 w 4339058"/>
                  <a:gd name="connsiteY8" fmla="*/ 543092 h 572171"/>
                  <a:gd name="connsiteX0" fmla="*/ 0 w 4819122"/>
                  <a:gd name="connsiteY0" fmla="*/ 172021 h 572171"/>
                  <a:gd name="connsiteX1" fmla="*/ 261539 w 4819122"/>
                  <a:gd name="connsiteY1" fmla="*/ 32983 h 572171"/>
                  <a:gd name="connsiteX2" fmla="*/ 804464 w 4819122"/>
                  <a:gd name="connsiteY2" fmla="*/ 4408 h 572171"/>
                  <a:gd name="connsiteX3" fmla="*/ 1786174 w 4819122"/>
                  <a:gd name="connsiteY3" fmla="*/ 103278 h 572171"/>
                  <a:gd name="connsiteX4" fmla="*/ 2407540 w 4819122"/>
                  <a:gd name="connsiteY4" fmla="*/ 328102 h 572171"/>
                  <a:gd name="connsiteX5" fmla="*/ 3022065 w 4819122"/>
                  <a:gd name="connsiteY5" fmla="*/ 434723 h 572171"/>
                  <a:gd name="connsiteX6" fmla="*/ 3295655 w 4819122"/>
                  <a:gd name="connsiteY6" fmla="*/ 431062 h 572171"/>
                  <a:gd name="connsiteX7" fmla="*/ 3754430 w 4819122"/>
                  <a:gd name="connsiteY7" fmla="*/ 572171 h 572171"/>
                  <a:gd name="connsiteX8" fmla="*/ 4819122 w 4819122"/>
                  <a:gd name="connsiteY8" fmla="*/ 566356 h 572171"/>
                  <a:gd name="connsiteX0" fmla="*/ 0 w 4819122"/>
                  <a:gd name="connsiteY0" fmla="*/ 172021 h 572171"/>
                  <a:gd name="connsiteX1" fmla="*/ 261539 w 4819122"/>
                  <a:gd name="connsiteY1" fmla="*/ 32983 h 572171"/>
                  <a:gd name="connsiteX2" fmla="*/ 804464 w 4819122"/>
                  <a:gd name="connsiteY2" fmla="*/ 4408 h 572171"/>
                  <a:gd name="connsiteX3" fmla="*/ 1786174 w 4819122"/>
                  <a:gd name="connsiteY3" fmla="*/ 103278 h 572171"/>
                  <a:gd name="connsiteX4" fmla="*/ 2407540 w 4819122"/>
                  <a:gd name="connsiteY4" fmla="*/ 328102 h 572171"/>
                  <a:gd name="connsiteX5" fmla="*/ 3022065 w 4819122"/>
                  <a:gd name="connsiteY5" fmla="*/ 434723 h 572171"/>
                  <a:gd name="connsiteX6" fmla="*/ 3260095 w 4819122"/>
                  <a:gd name="connsiteY6" fmla="*/ 512485 h 572171"/>
                  <a:gd name="connsiteX7" fmla="*/ 3754430 w 4819122"/>
                  <a:gd name="connsiteY7" fmla="*/ 572171 h 572171"/>
                  <a:gd name="connsiteX8" fmla="*/ 4819122 w 4819122"/>
                  <a:gd name="connsiteY8" fmla="*/ 566356 h 572171"/>
                  <a:gd name="connsiteX0" fmla="*/ 0 w 4819122"/>
                  <a:gd name="connsiteY0" fmla="*/ 172021 h 572171"/>
                  <a:gd name="connsiteX1" fmla="*/ 261539 w 4819122"/>
                  <a:gd name="connsiteY1" fmla="*/ 32983 h 572171"/>
                  <a:gd name="connsiteX2" fmla="*/ 804464 w 4819122"/>
                  <a:gd name="connsiteY2" fmla="*/ 4408 h 572171"/>
                  <a:gd name="connsiteX3" fmla="*/ 1786174 w 4819122"/>
                  <a:gd name="connsiteY3" fmla="*/ 103278 h 572171"/>
                  <a:gd name="connsiteX4" fmla="*/ 2407540 w 4819122"/>
                  <a:gd name="connsiteY4" fmla="*/ 328102 h 572171"/>
                  <a:gd name="connsiteX5" fmla="*/ 2879823 w 4819122"/>
                  <a:gd name="connsiteY5" fmla="*/ 463802 h 572171"/>
                  <a:gd name="connsiteX6" fmla="*/ 3260095 w 4819122"/>
                  <a:gd name="connsiteY6" fmla="*/ 512485 h 572171"/>
                  <a:gd name="connsiteX7" fmla="*/ 3754430 w 4819122"/>
                  <a:gd name="connsiteY7" fmla="*/ 572171 h 572171"/>
                  <a:gd name="connsiteX8" fmla="*/ 4819122 w 4819122"/>
                  <a:gd name="connsiteY8" fmla="*/ 566356 h 57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9122" h="572171">
                    <a:moveTo>
                      <a:pt x="0" y="172021"/>
                    </a:moveTo>
                    <a:cubicBezTo>
                      <a:pt x="73819" y="98996"/>
                      <a:pt x="127462" y="60918"/>
                      <a:pt x="261539" y="32983"/>
                    </a:cubicBezTo>
                    <a:cubicBezTo>
                      <a:pt x="395616" y="5048"/>
                      <a:pt x="550358" y="-7308"/>
                      <a:pt x="804464" y="4408"/>
                    </a:cubicBezTo>
                    <a:cubicBezTo>
                      <a:pt x="1058570" y="16124"/>
                      <a:pt x="1518995" y="49329"/>
                      <a:pt x="1786174" y="103278"/>
                    </a:cubicBezTo>
                    <a:cubicBezTo>
                      <a:pt x="2053353" y="157227"/>
                      <a:pt x="2225265" y="268015"/>
                      <a:pt x="2407540" y="328102"/>
                    </a:cubicBezTo>
                    <a:cubicBezTo>
                      <a:pt x="2589815" y="388189"/>
                      <a:pt x="2737730" y="433071"/>
                      <a:pt x="2879823" y="463802"/>
                    </a:cubicBezTo>
                    <a:cubicBezTo>
                      <a:pt x="3021916" y="494533"/>
                      <a:pt x="3114327" y="494424"/>
                      <a:pt x="3260095" y="512485"/>
                    </a:cubicBezTo>
                    <a:lnTo>
                      <a:pt x="3754430" y="572171"/>
                    </a:lnTo>
                    <a:lnTo>
                      <a:pt x="4819122" y="566356"/>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67" name="Freeform: Shape 366">
                <a:extLst>
                  <a:ext uri="{FF2B5EF4-FFF2-40B4-BE49-F238E27FC236}">
                    <a16:creationId xmlns:a16="http://schemas.microsoft.com/office/drawing/2014/main" id="{8877FC01-80FF-22A5-626D-2F52676AD929}"/>
                  </a:ext>
                </a:extLst>
              </p:cNvPr>
              <p:cNvSpPr/>
              <p:nvPr/>
            </p:nvSpPr>
            <p:spPr>
              <a:xfrm>
                <a:off x="2771189" y="2043908"/>
                <a:ext cx="2344280" cy="948078"/>
              </a:xfrm>
              <a:custGeom>
                <a:avLst/>
                <a:gdLst>
                  <a:gd name="connsiteX0" fmla="*/ 0 w 3761923"/>
                  <a:gd name="connsiteY0" fmla="*/ 314363 h 314363"/>
                  <a:gd name="connsiteX1" fmla="*/ 285750 w 3761923"/>
                  <a:gd name="connsiteY1" fmla="*/ 133388 h 314363"/>
                  <a:gd name="connsiteX2" fmla="*/ 828675 w 3761923"/>
                  <a:gd name="connsiteY2" fmla="*/ 104813 h 314363"/>
                  <a:gd name="connsiteX3" fmla="*/ 1685925 w 3761923"/>
                  <a:gd name="connsiteY3" fmla="*/ 104813 h 314363"/>
                  <a:gd name="connsiteX4" fmla="*/ 2724150 w 3761923"/>
                  <a:gd name="connsiteY4" fmla="*/ 19088 h 314363"/>
                  <a:gd name="connsiteX5" fmla="*/ 3086100 w 3761923"/>
                  <a:gd name="connsiteY5" fmla="*/ 9563 h 314363"/>
                  <a:gd name="connsiteX6" fmla="*/ 3705225 w 3761923"/>
                  <a:gd name="connsiteY6" fmla="*/ 133388 h 314363"/>
                  <a:gd name="connsiteX7" fmla="*/ 3733800 w 3761923"/>
                  <a:gd name="connsiteY7" fmla="*/ 9563 h 314363"/>
                  <a:gd name="connsiteX8" fmla="*/ 3733800 w 3761923"/>
                  <a:gd name="connsiteY8" fmla="*/ 9563 h 314363"/>
                  <a:gd name="connsiteX0" fmla="*/ 0 w 3733800"/>
                  <a:gd name="connsiteY0" fmla="*/ 310857 h 310857"/>
                  <a:gd name="connsiteX1" fmla="*/ 285750 w 3733800"/>
                  <a:gd name="connsiteY1" fmla="*/ 129882 h 310857"/>
                  <a:gd name="connsiteX2" fmla="*/ 828675 w 3733800"/>
                  <a:gd name="connsiteY2" fmla="*/ 101307 h 310857"/>
                  <a:gd name="connsiteX3" fmla="*/ 1685925 w 3733800"/>
                  <a:gd name="connsiteY3" fmla="*/ 101307 h 310857"/>
                  <a:gd name="connsiteX4" fmla="*/ 2724150 w 3733800"/>
                  <a:gd name="connsiteY4" fmla="*/ 15582 h 310857"/>
                  <a:gd name="connsiteX5" fmla="*/ 3086100 w 3733800"/>
                  <a:gd name="connsiteY5" fmla="*/ 6057 h 310857"/>
                  <a:gd name="connsiteX6" fmla="*/ 3558094 w 3733800"/>
                  <a:gd name="connsiteY6" fmla="*/ 82257 h 310857"/>
                  <a:gd name="connsiteX7" fmla="*/ 3733800 w 3733800"/>
                  <a:gd name="connsiteY7" fmla="*/ 6057 h 310857"/>
                  <a:gd name="connsiteX8" fmla="*/ 3733800 w 3733800"/>
                  <a:gd name="connsiteY8" fmla="*/ 6057 h 310857"/>
                  <a:gd name="connsiteX0" fmla="*/ 0 w 3733800"/>
                  <a:gd name="connsiteY0" fmla="*/ 305003 h 305003"/>
                  <a:gd name="connsiteX1" fmla="*/ 285750 w 3733800"/>
                  <a:gd name="connsiteY1" fmla="*/ 124028 h 305003"/>
                  <a:gd name="connsiteX2" fmla="*/ 828675 w 3733800"/>
                  <a:gd name="connsiteY2" fmla="*/ 95453 h 305003"/>
                  <a:gd name="connsiteX3" fmla="*/ 1685925 w 3733800"/>
                  <a:gd name="connsiteY3" fmla="*/ 95453 h 305003"/>
                  <a:gd name="connsiteX4" fmla="*/ 2737526 w 3733800"/>
                  <a:gd name="connsiteY4" fmla="*/ 104978 h 305003"/>
                  <a:gd name="connsiteX5" fmla="*/ 3086100 w 3733800"/>
                  <a:gd name="connsiteY5" fmla="*/ 203 h 305003"/>
                  <a:gd name="connsiteX6" fmla="*/ 3558094 w 3733800"/>
                  <a:gd name="connsiteY6" fmla="*/ 76403 h 305003"/>
                  <a:gd name="connsiteX7" fmla="*/ 3733800 w 3733800"/>
                  <a:gd name="connsiteY7" fmla="*/ 203 h 305003"/>
                  <a:gd name="connsiteX8" fmla="*/ 3733800 w 3733800"/>
                  <a:gd name="connsiteY8" fmla="*/ 203 h 305003"/>
                  <a:gd name="connsiteX0" fmla="*/ 0 w 3733800"/>
                  <a:gd name="connsiteY0" fmla="*/ 304800 h 304800"/>
                  <a:gd name="connsiteX1" fmla="*/ 285750 w 3733800"/>
                  <a:gd name="connsiteY1" fmla="*/ 123825 h 304800"/>
                  <a:gd name="connsiteX2" fmla="*/ 828675 w 3733800"/>
                  <a:gd name="connsiteY2" fmla="*/ 95250 h 304800"/>
                  <a:gd name="connsiteX3" fmla="*/ 1685925 w 3733800"/>
                  <a:gd name="connsiteY3" fmla="*/ 95250 h 304800"/>
                  <a:gd name="connsiteX4" fmla="*/ 2737526 w 3733800"/>
                  <a:gd name="connsiteY4" fmla="*/ 104775 h 304800"/>
                  <a:gd name="connsiteX5" fmla="*/ 3179730 w 3733800"/>
                  <a:gd name="connsiteY5" fmla="*/ 66675 h 304800"/>
                  <a:gd name="connsiteX6" fmla="*/ 3558094 w 3733800"/>
                  <a:gd name="connsiteY6" fmla="*/ 76200 h 304800"/>
                  <a:gd name="connsiteX7" fmla="*/ 3733800 w 3733800"/>
                  <a:gd name="connsiteY7" fmla="*/ 0 h 304800"/>
                  <a:gd name="connsiteX8" fmla="*/ 3733800 w 3733800"/>
                  <a:gd name="connsiteY8" fmla="*/ 0 h 304800"/>
                  <a:gd name="connsiteX0" fmla="*/ 0 w 3800679"/>
                  <a:gd name="connsiteY0" fmla="*/ 304800 h 304800"/>
                  <a:gd name="connsiteX1" fmla="*/ 285750 w 3800679"/>
                  <a:gd name="connsiteY1" fmla="*/ 123825 h 304800"/>
                  <a:gd name="connsiteX2" fmla="*/ 828675 w 3800679"/>
                  <a:gd name="connsiteY2" fmla="*/ 95250 h 304800"/>
                  <a:gd name="connsiteX3" fmla="*/ 1685925 w 3800679"/>
                  <a:gd name="connsiteY3" fmla="*/ 95250 h 304800"/>
                  <a:gd name="connsiteX4" fmla="*/ 2737526 w 3800679"/>
                  <a:gd name="connsiteY4" fmla="*/ 104775 h 304800"/>
                  <a:gd name="connsiteX5" fmla="*/ 3179730 w 3800679"/>
                  <a:gd name="connsiteY5" fmla="*/ 66675 h 304800"/>
                  <a:gd name="connsiteX6" fmla="*/ 3558094 w 3800679"/>
                  <a:gd name="connsiteY6" fmla="*/ 76200 h 304800"/>
                  <a:gd name="connsiteX7" fmla="*/ 3733800 w 3800679"/>
                  <a:gd name="connsiteY7" fmla="*/ 0 h 304800"/>
                  <a:gd name="connsiteX8" fmla="*/ 3800679 w 3800679"/>
                  <a:gd name="connsiteY8" fmla="*/ 95250 h 30480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9525 h 247650"/>
                  <a:gd name="connsiteX6" fmla="*/ 3558094 w 3800679"/>
                  <a:gd name="connsiteY6" fmla="*/ 19050 h 247650"/>
                  <a:gd name="connsiteX7" fmla="*/ 3733800 w 3800679"/>
                  <a:gd name="connsiteY7" fmla="*/ 0 h 247650"/>
                  <a:gd name="connsiteX8" fmla="*/ 3800679 w 3800679"/>
                  <a:gd name="connsiteY8" fmla="*/ 38100 h 24765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38100 h 247650"/>
                  <a:gd name="connsiteX6" fmla="*/ 3558094 w 3800679"/>
                  <a:gd name="connsiteY6" fmla="*/ 19050 h 247650"/>
                  <a:gd name="connsiteX7" fmla="*/ 3733800 w 3800679"/>
                  <a:gd name="connsiteY7" fmla="*/ 0 h 247650"/>
                  <a:gd name="connsiteX8" fmla="*/ 3800679 w 3800679"/>
                  <a:gd name="connsiteY8" fmla="*/ 38100 h 24765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58094 w 3921061"/>
                  <a:gd name="connsiteY6" fmla="*/ 76200 h 304800"/>
                  <a:gd name="connsiteX7" fmla="*/ 3733800 w 3921061"/>
                  <a:gd name="connsiteY7" fmla="*/ 57150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58094 w 3921061"/>
                  <a:gd name="connsiteY6" fmla="*/ 76200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04590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66354 w 3921061"/>
                  <a:gd name="connsiteY5" fmla="*/ 65759 h 304800"/>
                  <a:gd name="connsiteX6" fmla="*/ 3504590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87080 h 304800"/>
                  <a:gd name="connsiteX5" fmla="*/ 3166354 w 3921061"/>
                  <a:gd name="connsiteY5" fmla="*/ 65759 h 304800"/>
                  <a:gd name="connsiteX6" fmla="*/ 3504590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87080 h 304800"/>
                  <a:gd name="connsiteX5" fmla="*/ 3223418 w 3921061"/>
                  <a:gd name="connsiteY5" fmla="*/ 6776 h 304800"/>
                  <a:gd name="connsiteX6" fmla="*/ 3504590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26113 w 3921061"/>
                  <a:gd name="connsiteY4" fmla="*/ 57588 h 304800"/>
                  <a:gd name="connsiteX5" fmla="*/ 3223418 w 3921061"/>
                  <a:gd name="connsiteY5" fmla="*/ 6776 h 304800"/>
                  <a:gd name="connsiteX6" fmla="*/ 3504590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26113 w 3921061"/>
                  <a:gd name="connsiteY4" fmla="*/ 57588 h 304800"/>
                  <a:gd name="connsiteX5" fmla="*/ 3223418 w 3921061"/>
                  <a:gd name="connsiteY5" fmla="*/ 6776 h 304800"/>
                  <a:gd name="connsiteX6" fmla="*/ 3538829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26113 w 3921061"/>
                  <a:gd name="connsiteY4" fmla="*/ 57588 h 304800"/>
                  <a:gd name="connsiteX5" fmla="*/ 3223418 w 3921061"/>
                  <a:gd name="connsiteY5" fmla="*/ 24471 h 304800"/>
                  <a:gd name="connsiteX6" fmla="*/ 3538829 w 3921061"/>
                  <a:gd name="connsiteY6" fmla="*/ 52607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26113 w 3921061"/>
                  <a:gd name="connsiteY4" fmla="*/ 57588 h 304800"/>
                  <a:gd name="connsiteX5" fmla="*/ 3223418 w 3921061"/>
                  <a:gd name="connsiteY5" fmla="*/ 24471 h 304800"/>
                  <a:gd name="connsiteX6" fmla="*/ 3573067 w 3921061"/>
                  <a:gd name="connsiteY6" fmla="*/ 34912 h 304800"/>
                  <a:gd name="connsiteX7" fmla="*/ 3693673 w 3921061"/>
                  <a:gd name="connsiteY7" fmla="*/ 33557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26113 w 3921061"/>
                  <a:gd name="connsiteY4" fmla="*/ 57588 h 304800"/>
                  <a:gd name="connsiteX5" fmla="*/ 3223418 w 3921061"/>
                  <a:gd name="connsiteY5" fmla="*/ 24471 h 304800"/>
                  <a:gd name="connsiteX6" fmla="*/ 3573067 w 3921061"/>
                  <a:gd name="connsiteY6" fmla="*/ 34912 h 304800"/>
                  <a:gd name="connsiteX7" fmla="*/ 3727912 w 3921061"/>
                  <a:gd name="connsiteY7" fmla="*/ 15862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454804 w 3921061"/>
                  <a:gd name="connsiteY4" fmla="*/ 208862 h 304800"/>
                  <a:gd name="connsiteX5" fmla="*/ 3223418 w 3921061"/>
                  <a:gd name="connsiteY5" fmla="*/ 24471 h 304800"/>
                  <a:gd name="connsiteX6" fmla="*/ 3573067 w 3921061"/>
                  <a:gd name="connsiteY6" fmla="*/ 34912 h 304800"/>
                  <a:gd name="connsiteX7" fmla="*/ 3727912 w 3921061"/>
                  <a:gd name="connsiteY7" fmla="*/ 15862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595489 w 3921061"/>
                  <a:gd name="connsiteY3" fmla="*/ 149554 h 304800"/>
                  <a:gd name="connsiteX4" fmla="*/ 2454804 w 3921061"/>
                  <a:gd name="connsiteY4" fmla="*/ 208862 h 304800"/>
                  <a:gd name="connsiteX5" fmla="*/ 3223418 w 3921061"/>
                  <a:gd name="connsiteY5" fmla="*/ 24471 h 304800"/>
                  <a:gd name="connsiteX6" fmla="*/ 3573067 w 3921061"/>
                  <a:gd name="connsiteY6" fmla="*/ 34912 h 304800"/>
                  <a:gd name="connsiteX7" fmla="*/ 3727912 w 3921061"/>
                  <a:gd name="connsiteY7" fmla="*/ 15862 h 304800"/>
                  <a:gd name="connsiteX8" fmla="*/ 3921061 w 3921061"/>
                  <a:gd name="connsiteY8" fmla="*/ 0 h 304800"/>
                  <a:gd name="connsiteX0" fmla="*/ 0 w 3921061"/>
                  <a:gd name="connsiteY0" fmla="*/ 304800 h 319381"/>
                  <a:gd name="connsiteX1" fmla="*/ 285750 w 3921061"/>
                  <a:gd name="connsiteY1" fmla="*/ 123825 h 319381"/>
                  <a:gd name="connsiteX2" fmla="*/ 828675 w 3921061"/>
                  <a:gd name="connsiteY2" fmla="*/ 95250 h 319381"/>
                  <a:gd name="connsiteX3" fmla="*/ 1595489 w 3921061"/>
                  <a:gd name="connsiteY3" fmla="*/ 149554 h 319381"/>
                  <a:gd name="connsiteX4" fmla="*/ 2454804 w 3921061"/>
                  <a:gd name="connsiteY4" fmla="*/ 208862 h 319381"/>
                  <a:gd name="connsiteX5" fmla="*/ 2884278 w 3921061"/>
                  <a:gd name="connsiteY5" fmla="*/ 319261 h 319381"/>
                  <a:gd name="connsiteX6" fmla="*/ 3573067 w 3921061"/>
                  <a:gd name="connsiteY6" fmla="*/ 34912 h 319381"/>
                  <a:gd name="connsiteX7" fmla="*/ 3727912 w 3921061"/>
                  <a:gd name="connsiteY7" fmla="*/ 15862 h 319381"/>
                  <a:gd name="connsiteX8" fmla="*/ 3921061 w 3921061"/>
                  <a:gd name="connsiteY8" fmla="*/ 0 h 319381"/>
                  <a:gd name="connsiteX0" fmla="*/ 0 w 4737688"/>
                  <a:gd name="connsiteY0" fmla="*/ 304800 h 425856"/>
                  <a:gd name="connsiteX1" fmla="*/ 285750 w 4737688"/>
                  <a:gd name="connsiteY1" fmla="*/ 123825 h 425856"/>
                  <a:gd name="connsiteX2" fmla="*/ 828675 w 4737688"/>
                  <a:gd name="connsiteY2" fmla="*/ 95250 h 425856"/>
                  <a:gd name="connsiteX3" fmla="*/ 1595489 w 4737688"/>
                  <a:gd name="connsiteY3" fmla="*/ 149554 h 425856"/>
                  <a:gd name="connsiteX4" fmla="*/ 2454804 w 4737688"/>
                  <a:gd name="connsiteY4" fmla="*/ 208862 h 425856"/>
                  <a:gd name="connsiteX5" fmla="*/ 2884278 w 4737688"/>
                  <a:gd name="connsiteY5" fmla="*/ 319261 h 425856"/>
                  <a:gd name="connsiteX6" fmla="*/ 4726137 w 4737688"/>
                  <a:gd name="connsiteY6" fmla="*/ 415035 h 425856"/>
                  <a:gd name="connsiteX7" fmla="*/ 3727912 w 4737688"/>
                  <a:gd name="connsiteY7" fmla="*/ 15862 h 425856"/>
                  <a:gd name="connsiteX8" fmla="*/ 3921061 w 4737688"/>
                  <a:gd name="connsiteY8" fmla="*/ 0 h 425856"/>
                  <a:gd name="connsiteX0" fmla="*/ 0 w 5536652"/>
                  <a:gd name="connsiteY0" fmla="*/ 304800 h 470422"/>
                  <a:gd name="connsiteX1" fmla="*/ 285750 w 5536652"/>
                  <a:gd name="connsiteY1" fmla="*/ 123825 h 470422"/>
                  <a:gd name="connsiteX2" fmla="*/ 828675 w 5536652"/>
                  <a:gd name="connsiteY2" fmla="*/ 95250 h 470422"/>
                  <a:gd name="connsiteX3" fmla="*/ 1595489 w 5536652"/>
                  <a:gd name="connsiteY3" fmla="*/ 149554 h 470422"/>
                  <a:gd name="connsiteX4" fmla="*/ 2454804 w 5536652"/>
                  <a:gd name="connsiteY4" fmla="*/ 208862 h 470422"/>
                  <a:gd name="connsiteX5" fmla="*/ 2884278 w 5536652"/>
                  <a:gd name="connsiteY5" fmla="*/ 319261 h 470422"/>
                  <a:gd name="connsiteX6" fmla="*/ 4726137 w 5536652"/>
                  <a:gd name="connsiteY6" fmla="*/ 415035 h 470422"/>
                  <a:gd name="connsiteX7" fmla="*/ 5536652 w 5536652"/>
                  <a:gd name="connsiteY7" fmla="*/ 469683 h 470422"/>
                  <a:gd name="connsiteX8" fmla="*/ 3921061 w 5536652"/>
                  <a:gd name="connsiteY8" fmla="*/ 0 h 470422"/>
                  <a:gd name="connsiteX0" fmla="*/ 0 w 5684581"/>
                  <a:gd name="connsiteY0" fmla="*/ 211872 h 377494"/>
                  <a:gd name="connsiteX1" fmla="*/ 285750 w 5684581"/>
                  <a:gd name="connsiteY1" fmla="*/ 30897 h 377494"/>
                  <a:gd name="connsiteX2" fmla="*/ 828675 w 5684581"/>
                  <a:gd name="connsiteY2" fmla="*/ 2322 h 377494"/>
                  <a:gd name="connsiteX3" fmla="*/ 1595489 w 5684581"/>
                  <a:gd name="connsiteY3" fmla="*/ 56626 h 377494"/>
                  <a:gd name="connsiteX4" fmla="*/ 2454804 w 5684581"/>
                  <a:gd name="connsiteY4" fmla="*/ 115934 h 377494"/>
                  <a:gd name="connsiteX5" fmla="*/ 2884278 w 5684581"/>
                  <a:gd name="connsiteY5" fmla="*/ 226333 h 377494"/>
                  <a:gd name="connsiteX6" fmla="*/ 4726137 w 5684581"/>
                  <a:gd name="connsiteY6" fmla="*/ 322107 h 377494"/>
                  <a:gd name="connsiteX7" fmla="*/ 5536652 w 5684581"/>
                  <a:gd name="connsiteY7" fmla="*/ 376755 h 377494"/>
                  <a:gd name="connsiteX8" fmla="*/ 5684581 w 5684581"/>
                  <a:gd name="connsiteY8" fmla="*/ 360893 h 377494"/>
                  <a:gd name="connsiteX0" fmla="*/ 0 w 5684581"/>
                  <a:gd name="connsiteY0" fmla="*/ 211872 h 376755"/>
                  <a:gd name="connsiteX1" fmla="*/ 285750 w 5684581"/>
                  <a:gd name="connsiteY1" fmla="*/ 30897 h 376755"/>
                  <a:gd name="connsiteX2" fmla="*/ 828675 w 5684581"/>
                  <a:gd name="connsiteY2" fmla="*/ 2322 h 376755"/>
                  <a:gd name="connsiteX3" fmla="*/ 1595489 w 5684581"/>
                  <a:gd name="connsiteY3" fmla="*/ 56626 h 376755"/>
                  <a:gd name="connsiteX4" fmla="*/ 2454804 w 5684581"/>
                  <a:gd name="connsiteY4" fmla="*/ 115934 h 376755"/>
                  <a:gd name="connsiteX5" fmla="*/ 2884278 w 5684581"/>
                  <a:gd name="connsiteY5" fmla="*/ 226333 h 376755"/>
                  <a:gd name="connsiteX6" fmla="*/ 3799160 w 5684581"/>
                  <a:gd name="connsiteY6" fmla="*/ 283319 h 376755"/>
                  <a:gd name="connsiteX7" fmla="*/ 5536652 w 5684581"/>
                  <a:gd name="connsiteY7" fmla="*/ 376755 h 376755"/>
                  <a:gd name="connsiteX8" fmla="*/ 5684581 w 5684581"/>
                  <a:gd name="connsiteY8" fmla="*/ 360893 h 376755"/>
                  <a:gd name="connsiteX0" fmla="*/ 0 w 5684581"/>
                  <a:gd name="connsiteY0" fmla="*/ 211872 h 376755"/>
                  <a:gd name="connsiteX1" fmla="*/ 285750 w 5684581"/>
                  <a:gd name="connsiteY1" fmla="*/ 30897 h 376755"/>
                  <a:gd name="connsiteX2" fmla="*/ 828675 w 5684581"/>
                  <a:gd name="connsiteY2" fmla="*/ 2322 h 376755"/>
                  <a:gd name="connsiteX3" fmla="*/ 1595489 w 5684581"/>
                  <a:gd name="connsiteY3" fmla="*/ 56626 h 376755"/>
                  <a:gd name="connsiteX4" fmla="*/ 2454804 w 5684581"/>
                  <a:gd name="connsiteY4" fmla="*/ 115934 h 376755"/>
                  <a:gd name="connsiteX5" fmla="*/ 2680793 w 5684581"/>
                  <a:gd name="connsiteY5" fmla="*/ 296152 h 376755"/>
                  <a:gd name="connsiteX6" fmla="*/ 3799160 w 5684581"/>
                  <a:gd name="connsiteY6" fmla="*/ 283319 h 376755"/>
                  <a:gd name="connsiteX7" fmla="*/ 5536652 w 5684581"/>
                  <a:gd name="connsiteY7" fmla="*/ 376755 h 376755"/>
                  <a:gd name="connsiteX8" fmla="*/ 5684581 w 5684581"/>
                  <a:gd name="connsiteY8" fmla="*/ 360893 h 376755"/>
                  <a:gd name="connsiteX0" fmla="*/ 0 w 5684581"/>
                  <a:gd name="connsiteY0" fmla="*/ 211872 h 376755"/>
                  <a:gd name="connsiteX1" fmla="*/ 285750 w 5684581"/>
                  <a:gd name="connsiteY1" fmla="*/ 30897 h 376755"/>
                  <a:gd name="connsiteX2" fmla="*/ 828675 w 5684581"/>
                  <a:gd name="connsiteY2" fmla="*/ 2322 h 376755"/>
                  <a:gd name="connsiteX3" fmla="*/ 1595489 w 5684581"/>
                  <a:gd name="connsiteY3" fmla="*/ 56626 h 376755"/>
                  <a:gd name="connsiteX4" fmla="*/ 2206102 w 5684581"/>
                  <a:gd name="connsiteY4" fmla="*/ 212904 h 376755"/>
                  <a:gd name="connsiteX5" fmla="*/ 2680793 w 5684581"/>
                  <a:gd name="connsiteY5" fmla="*/ 296152 h 376755"/>
                  <a:gd name="connsiteX6" fmla="*/ 3799160 w 5684581"/>
                  <a:gd name="connsiteY6" fmla="*/ 283319 h 376755"/>
                  <a:gd name="connsiteX7" fmla="*/ 5536652 w 5684581"/>
                  <a:gd name="connsiteY7" fmla="*/ 376755 h 376755"/>
                  <a:gd name="connsiteX8" fmla="*/ 5684581 w 5684581"/>
                  <a:gd name="connsiteY8" fmla="*/ 360893 h 376755"/>
                  <a:gd name="connsiteX0" fmla="*/ 0 w 5684581"/>
                  <a:gd name="connsiteY0" fmla="*/ 211872 h 376755"/>
                  <a:gd name="connsiteX1" fmla="*/ 285750 w 5684581"/>
                  <a:gd name="connsiteY1" fmla="*/ 30897 h 376755"/>
                  <a:gd name="connsiteX2" fmla="*/ 828675 w 5684581"/>
                  <a:gd name="connsiteY2" fmla="*/ 2322 h 376755"/>
                  <a:gd name="connsiteX3" fmla="*/ 1595489 w 5684581"/>
                  <a:gd name="connsiteY3" fmla="*/ 56626 h 376755"/>
                  <a:gd name="connsiteX4" fmla="*/ 2206102 w 5684581"/>
                  <a:gd name="connsiteY4" fmla="*/ 212904 h 376755"/>
                  <a:gd name="connsiteX5" fmla="*/ 2680793 w 5684581"/>
                  <a:gd name="connsiteY5" fmla="*/ 296152 h 376755"/>
                  <a:gd name="connsiteX6" fmla="*/ 3844377 w 5684581"/>
                  <a:gd name="connsiteY6" fmla="*/ 360895 h 376755"/>
                  <a:gd name="connsiteX7" fmla="*/ 5536652 w 5684581"/>
                  <a:gd name="connsiteY7" fmla="*/ 376755 h 376755"/>
                  <a:gd name="connsiteX8" fmla="*/ 5684581 w 5684581"/>
                  <a:gd name="connsiteY8" fmla="*/ 360893 h 376755"/>
                  <a:gd name="connsiteX0" fmla="*/ 0 w 5684581"/>
                  <a:gd name="connsiteY0" fmla="*/ 211872 h 392270"/>
                  <a:gd name="connsiteX1" fmla="*/ 285750 w 5684581"/>
                  <a:gd name="connsiteY1" fmla="*/ 30897 h 392270"/>
                  <a:gd name="connsiteX2" fmla="*/ 828675 w 5684581"/>
                  <a:gd name="connsiteY2" fmla="*/ 2322 h 392270"/>
                  <a:gd name="connsiteX3" fmla="*/ 1595489 w 5684581"/>
                  <a:gd name="connsiteY3" fmla="*/ 56626 h 392270"/>
                  <a:gd name="connsiteX4" fmla="*/ 2206102 w 5684581"/>
                  <a:gd name="connsiteY4" fmla="*/ 212904 h 392270"/>
                  <a:gd name="connsiteX5" fmla="*/ 2680793 w 5684581"/>
                  <a:gd name="connsiteY5" fmla="*/ 296152 h 392270"/>
                  <a:gd name="connsiteX6" fmla="*/ 3844377 w 5684581"/>
                  <a:gd name="connsiteY6" fmla="*/ 360895 h 392270"/>
                  <a:gd name="connsiteX7" fmla="*/ 4948814 w 5684581"/>
                  <a:gd name="connsiteY7" fmla="*/ 392270 h 392270"/>
                  <a:gd name="connsiteX8" fmla="*/ 5684581 w 5684581"/>
                  <a:gd name="connsiteY8" fmla="*/ 360893 h 392270"/>
                  <a:gd name="connsiteX0" fmla="*/ 0 w 5390662"/>
                  <a:gd name="connsiteY0" fmla="*/ 211872 h 392270"/>
                  <a:gd name="connsiteX1" fmla="*/ 285750 w 5390662"/>
                  <a:gd name="connsiteY1" fmla="*/ 30897 h 392270"/>
                  <a:gd name="connsiteX2" fmla="*/ 828675 w 5390662"/>
                  <a:gd name="connsiteY2" fmla="*/ 2322 h 392270"/>
                  <a:gd name="connsiteX3" fmla="*/ 1595489 w 5390662"/>
                  <a:gd name="connsiteY3" fmla="*/ 56626 h 392270"/>
                  <a:gd name="connsiteX4" fmla="*/ 2206102 w 5390662"/>
                  <a:gd name="connsiteY4" fmla="*/ 212904 h 392270"/>
                  <a:gd name="connsiteX5" fmla="*/ 2680793 w 5390662"/>
                  <a:gd name="connsiteY5" fmla="*/ 296152 h 392270"/>
                  <a:gd name="connsiteX6" fmla="*/ 3844377 w 5390662"/>
                  <a:gd name="connsiteY6" fmla="*/ 360895 h 392270"/>
                  <a:gd name="connsiteX7" fmla="*/ 4948814 w 5390662"/>
                  <a:gd name="connsiteY7" fmla="*/ 392270 h 392270"/>
                  <a:gd name="connsiteX8" fmla="*/ 5390662 w 5390662"/>
                  <a:gd name="connsiteY8" fmla="*/ 349257 h 392270"/>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212904 h 372876"/>
                  <a:gd name="connsiteX5" fmla="*/ 2680793 w 5390662"/>
                  <a:gd name="connsiteY5" fmla="*/ 296152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212904 h 372876"/>
                  <a:gd name="connsiteX5" fmla="*/ 2680793 w 5390662"/>
                  <a:gd name="connsiteY5" fmla="*/ 296152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212904 h 372876"/>
                  <a:gd name="connsiteX5" fmla="*/ 2658185 w 5390662"/>
                  <a:gd name="connsiteY5" fmla="*/ 257364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212904 h 372876"/>
                  <a:gd name="connsiteX5" fmla="*/ 3132978 w 5390662"/>
                  <a:gd name="connsiteY5" fmla="*/ 303910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170237 h 372876"/>
                  <a:gd name="connsiteX5" fmla="*/ 3132978 w 5390662"/>
                  <a:gd name="connsiteY5" fmla="*/ 303910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170237 h 372876"/>
                  <a:gd name="connsiteX5" fmla="*/ 3132978 w 5390662"/>
                  <a:gd name="connsiteY5" fmla="*/ 303910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1872 h 372876"/>
                  <a:gd name="connsiteX1" fmla="*/ 285750 w 5390662"/>
                  <a:gd name="connsiteY1" fmla="*/ 30897 h 372876"/>
                  <a:gd name="connsiteX2" fmla="*/ 828675 w 5390662"/>
                  <a:gd name="connsiteY2" fmla="*/ 2322 h 372876"/>
                  <a:gd name="connsiteX3" fmla="*/ 1595489 w 5390662"/>
                  <a:gd name="connsiteY3" fmla="*/ 56626 h 372876"/>
                  <a:gd name="connsiteX4" fmla="*/ 2206102 w 5390662"/>
                  <a:gd name="connsiteY4" fmla="*/ 170237 h 372876"/>
                  <a:gd name="connsiteX5" fmla="*/ 2997324 w 5390662"/>
                  <a:gd name="connsiteY5" fmla="*/ 307789 h 372876"/>
                  <a:gd name="connsiteX6" fmla="*/ 3844377 w 5390662"/>
                  <a:gd name="connsiteY6" fmla="*/ 360895 h 372876"/>
                  <a:gd name="connsiteX7" fmla="*/ 4835768 w 5390662"/>
                  <a:gd name="connsiteY7" fmla="*/ 372876 h 372876"/>
                  <a:gd name="connsiteX8" fmla="*/ 5390662 w 5390662"/>
                  <a:gd name="connsiteY8" fmla="*/ 349257 h 372876"/>
                  <a:gd name="connsiteX0" fmla="*/ 0 w 5390662"/>
                  <a:gd name="connsiteY0" fmla="*/ 213580 h 374584"/>
                  <a:gd name="connsiteX1" fmla="*/ 285750 w 5390662"/>
                  <a:gd name="connsiteY1" fmla="*/ 32605 h 374584"/>
                  <a:gd name="connsiteX2" fmla="*/ 828675 w 5390662"/>
                  <a:gd name="connsiteY2" fmla="*/ 4030 h 374584"/>
                  <a:gd name="connsiteX3" fmla="*/ 1618100 w 5390662"/>
                  <a:gd name="connsiteY3" fmla="*/ 81607 h 374584"/>
                  <a:gd name="connsiteX4" fmla="*/ 2206102 w 5390662"/>
                  <a:gd name="connsiteY4" fmla="*/ 171945 h 374584"/>
                  <a:gd name="connsiteX5" fmla="*/ 2997324 w 5390662"/>
                  <a:gd name="connsiteY5" fmla="*/ 309497 h 374584"/>
                  <a:gd name="connsiteX6" fmla="*/ 3844377 w 5390662"/>
                  <a:gd name="connsiteY6" fmla="*/ 362603 h 374584"/>
                  <a:gd name="connsiteX7" fmla="*/ 4835768 w 5390662"/>
                  <a:gd name="connsiteY7" fmla="*/ 374584 h 374584"/>
                  <a:gd name="connsiteX8" fmla="*/ 5390662 w 5390662"/>
                  <a:gd name="connsiteY8" fmla="*/ 350965 h 374584"/>
                  <a:gd name="connsiteX0" fmla="*/ 0 w 5390662"/>
                  <a:gd name="connsiteY0" fmla="*/ 213011 h 374015"/>
                  <a:gd name="connsiteX1" fmla="*/ 285750 w 5390662"/>
                  <a:gd name="connsiteY1" fmla="*/ 32036 h 374015"/>
                  <a:gd name="connsiteX2" fmla="*/ 828675 w 5390662"/>
                  <a:gd name="connsiteY2" fmla="*/ 3461 h 374015"/>
                  <a:gd name="connsiteX3" fmla="*/ 1640709 w 5390662"/>
                  <a:gd name="connsiteY3" fmla="*/ 73281 h 374015"/>
                  <a:gd name="connsiteX4" fmla="*/ 2206102 w 5390662"/>
                  <a:gd name="connsiteY4" fmla="*/ 171376 h 374015"/>
                  <a:gd name="connsiteX5" fmla="*/ 2997324 w 5390662"/>
                  <a:gd name="connsiteY5" fmla="*/ 308928 h 374015"/>
                  <a:gd name="connsiteX6" fmla="*/ 3844377 w 5390662"/>
                  <a:gd name="connsiteY6" fmla="*/ 362034 h 374015"/>
                  <a:gd name="connsiteX7" fmla="*/ 4835768 w 5390662"/>
                  <a:gd name="connsiteY7" fmla="*/ 374015 h 374015"/>
                  <a:gd name="connsiteX8" fmla="*/ 5390662 w 5390662"/>
                  <a:gd name="connsiteY8" fmla="*/ 350396 h 37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0662" h="374015">
                    <a:moveTo>
                      <a:pt x="0" y="213011"/>
                    </a:moveTo>
                    <a:cubicBezTo>
                      <a:pt x="73819" y="139986"/>
                      <a:pt x="147638" y="66961"/>
                      <a:pt x="285750" y="32036"/>
                    </a:cubicBezTo>
                    <a:cubicBezTo>
                      <a:pt x="423863" y="-2889"/>
                      <a:pt x="602849" y="-3413"/>
                      <a:pt x="828675" y="3461"/>
                    </a:cubicBezTo>
                    <a:cubicBezTo>
                      <a:pt x="1054501" y="10335"/>
                      <a:pt x="1411138" y="45295"/>
                      <a:pt x="1640709" y="73281"/>
                    </a:cubicBezTo>
                    <a:cubicBezTo>
                      <a:pt x="1870280" y="101267"/>
                      <a:pt x="1980000" y="132102"/>
                      <a:pt x="2206102" y="171376"/>
                    </a:cubicBezTo>
                    <a:cubicBezTo>
                      <a:pt x="2432205" y="210651"/>
                      <a:pt x="2856165" y="312707"/>
                      <a:pt x="2997324" y="308928"/>
                    </a:cubicBezTo>
                    <a:cubicBezTo>
                      <a:pt x="3113874" y="312408"/>
                      <a:pt x="3537970" y="351186"/>
                      <a:pt x="3844377" y="362034"/>
                    </a:cubicBezTo>
                    <a:cubicBezTo>
                      <a:pt x="4150784" y="372882"/>
                      <a:pt x="4233995" y="362264"/>
                      <a:pt x="4835768" y="374015"/>
                    </a:cubicBezTo>
                    <a:lnTo>
                      <a:pt x="5390662" y="350396"/>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68" name="Freeform: Shape 367">
                <a:extLst>
                  <a:ext uri="{FF2B5EF4-FFF2-40B4-BE49-F238E27FC236}">
                    <a16:creationId xmlns:a16="http://schemas.microsoft.com/office/drawing/2014/main" id="{FCF842ED-A0B7-E2C9-6BAB-F00D6E6A229F}"/>
                  </a:ext>
                </a:extLst>
              </p:cNvPr>
              <p:cNvSpPr/>
              <p:nvPr/>
            </p:nvSpPr>
            <p:spPr>
              <a:xfrm flipV="1">
                <a:off x="2235342" y="2968442"/>
                <a:ext cx="3273937" cy="1842547"/>
              </a:xfrm>
              <a:custGeom>
                <a:avLst/>
                <a:gdLst>
                  <a:gd name="connsiteX0" fmla="*/ 0 w 3761923"/>
                  <a:gd name="connsiteY0" fmla="*/ 314363 h 314363"/>
                  <a:gd name="connsiteX1" fmla="*/ 285750 w 3761923"/>
                  <a:gd name="connsiteY1" fmla="*/ 133388 h 314363"/>
                  <a:gd name="connsiteX2" fmla="*/ 828675 w 3761923"/>
                  <a:gd name="connsiteY2" fmla="*/ 104813 h 314363"/>
                  <a:gd name="connsiteX3" fmla="*/ 1685925 w 3761923"/>
                  <a:gd name="connsiteY3" fmla="*/ 104813 h 314363"/>
                  <a:gd name="connsiteX4" fmla="*/ 2724150 w 3761923"/>
                  <a:gd name="connsiteY4" fmla="*/ 19088 h 314363"/>
                  <a:gd name="connsiteX5" fmla="*/ 3086100 w 3761923"/>
                  <a:gd name="connsiteY5" fmla="*/ 9563 h 314363"/>
                  <a:gd name="connsiteX6" fmla="*/ 3705225 w 3761923"/>
                  <a:gd name="connsiteY6" fmla="*/ 133388 h 314363"/>
                  <a:gd name="connsiteX7" fmla="*/ 3733800 w 3761923"/>
                  <a:gd name="connsiteY7" fmla="*/ 9563 h 314363"/>
                  <a:gd name="connsiteX8" fmla="*/ 3733800 w 3761923"/>
                  <a:gd name="connsiteY8" fmla="*/ 9563 h 314363"/>
                  <a:gd name="connsiteX0" fmla="*/ 0 w 3733800"/>
                  <a:gd name="connsiteY0" fmla="*/ 310857 h 310857"/>
                  <a:gd name="connsiteX1" fmla="*/ 285750 w 3733800"/>
                  <a:gd name="connsiteY1" fmla="*/ 129882 h 310857"/>
                  <a:gd name="connsiteX2" fmla="*/ 828675 w 3733800"/>
                  <a:gd name="connsiteY2" fmla="*/ 101307 h 310857"/>
                  <a:gd name="connsiteX3" fmla="*/ 1685925 w 3733800"/>
                  <a:gd name="connsiteY3" fmla="*/ 101307 h 310857"/>
                  <a:gd name="connsiteX4" fmla="*/ 2724150 w 3733800"/>
                  <a:gd name="connsiteY4" fmla="*/ 15582 h 310857"/>
                  <a:gd name="connsiteX5" fmla="*/ 3086100 w 3733800"/>
                  <a:gd name="connsiteY5" fmla="*/ 6057 h 310857"/>
                  <a:gd name="connsiteX6" fmla="*/ 3558094 w 3733800"/>
                  <a:gd name="connsiteY6" fmla="*/ 82257 h 310857"/>
                  <a:gd name="connsiteX7" fmla="*/ 3733800 w 3733800"/>
                  <a:gd name="connsiteY7" fmla="*/ 6057 h 310857"/>
                  <a:gd name="connsiteX8" fmla="*/ 3733800 w 3733800"/>
                  <a:gd name="connsiteY8" fmla="*/ 6057 h 310857"/>
                  <a:gd name="connsiteX0" fmla="*/ 0 w 3733800"/>
                  <a:gd name="connsiteY0" fmla="*/ 305003 h 305003"/>
                  <a:gd name="connsiteX1" fmla="*/ 285750 w 3733800"/>
                  <a:gd name="connsiteY1" fmla="*/ 124028 h 305003"/>
                  <a:gd name="connsiteX2" fmla="*/ 828675 w 3733800"/>
                  <a:gd name="connsiteY2" fmla="*/ 95453 h 305003"/>
                  <a:gd name="connsiteX3" fmla="*/ 1685925 w 3733800"/>
                  <a:gd name="connsiteY3" fmla="*/ 95453 h 305003"/>
                  <a:gd name="connsiteX4" fmla="*/ 2737526 w 3733800"/>
                  <a:gd name="connsiteY4" fmla="*/ 104978 h 305003"/>
                  <a:gd name="connsiteX5" fmla="*/ 3086100 w 3733800"/>
                  <a:gd name="connsiteY5" fmla="*/ 203 h 305003"/>
                  <a:gd name="connsiteX6" fmla="*/ 3558094 w 3733800"/>
                  <a:gd name="connsiteY6" fmla="*/ 76403 h 305003"/>
                  <a:gd name="connsiteX7" fmla="*/ 3733800 w 3733800"/>
                  <a:gd name="connsiteY7" fmla="*/ 203 h 305003"/>
                  <a:gd name="connsiteX8" fmla="*/ 3733800 w 3733800"/>
                  <a:gd name="connsiteY8" fmla="*/ 203 h 305003"/>
                  <a:gd name="connsiteX0" fmla="*/ 0 w 3733800"/>
                  <a:gd name="connsiteY0" fmla="*/ 304800 h 304800"/>
                  <a:gd name="connsiteX1" fmla="*/ 285750 w 3733800"/>
                  <a:gd name="connsiteY1" fmla="*/ 123825 h 304800"/>
                  <a:gd name="connsiteX2" fmla="*/ 828675 w 3733800"/>
                  <a:gd name="connsiteY2" fmla="*/ 95250 h 304800"/>
                  <a:gd name="connsiteX3" fmla="*/ 1685925 w 3733800"/>
                  <a:gd name="connsiteY3" fmla="*/ 95250 h 304800"/>
                  <a:gd name="connsiteX4" fmla="*/ 2737526 w 3733800"/>
                  <a:gd name="connsiteY4" fmla="*/ 104775 h 304800"/>
                  <a:gd name="connsiteX5" fmla="*/ 3179730 w 3733800"/>
                  <a:gd name="connsiteY5" fmla="*/ 66675 h 304800"/>
                  <a:gd name="connsiteX6" fmla="*/ 3558094 w 3733800"/>
                  <a:gd name="connsiteY6" fmla="*/ 76200 h 304800"/>
                  <a:gd name="connsiteX7" fmla="*/ 3733800 w 3733800"/>
                  <a:gd name="connsiteY7" fmla="*/ 0 h 304800"/>
                  <a:gd name="connsiteX8" fmla="*/ 3733800 w 3733800"/>
                  <a:gd name="connsiteY8" fmla="*/ 0 h 304800"/>
                  <a:gd name="connsiteX0" fmla="*/ 0 w 3800679"/>
                  <a:gd name="connsiteY0" fmla="*/ 304800 h 304800"/>
                  <a:gd name="connsiteX1" fmla="*/ 285750 w 3800679"/>
                  <a:gd name="connsiteY1" fmla="*/ 123825 h 304800"/>
                  <a:gd name="connsiteX2" fmla="*/ 828675 w 3800679"/>
                  <a:gd name="connsiteY2" fmla="*/ 95250 h 304800"/>
                  <a:gd name="connsiteX3" fmla="*/ 1685925 w 3800679"/>
                  <a:gd name="connsiteY3" fmla="*/ 95250 h 304800"/>
                  <a:gd name="connsiteX4" fmla="*/ 2737526 w 3800679"/>
                  <a:gd name="connsiteY4" fmla="*/ 104775 h 304800"/>
                  <a:gd name="connsiteX5" fmla="*/ 3179730 w 3800679"/>
                  <a:gd name="connsiteY5" fmla="*/ 66675 h 304800"/>
                  <a:gd name="connsiteX6" fmla="*/ 3558094 w 3800679"/>
                  <a:gd name="connsiteY6" fmla="*/ 76200 h 304800"/>
                  <a:gd name="connsiteX7" fmla="*/ 3733800 w 3800679"/>
                  <a:gd name="connsiteY7" fmla="*/ 0 h 304800"/>
                  <a:gd name="connsiteX8" fmla="*/ 3800679 w 3800679"/>
                  <a:gd name="connsiteY8" fmla="*/ 95250 h 30480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9525 h 247650"/>
                  <a:gd name="connsiteX6" fmla="*/ 3558094 w 3800679"/>
                  <a:gd name="connsiteY6" fmla="*/ 19050 h 247650"/>
                  <a:gd name="connsiteX7" fmla="*/ 3733800 w 3800679"/>
                  <a:gd name="connsiteY7" fmla="*/ 0 h 247650"/>
                  <a:gd name="connsiteX8" fmla="*/ 3800679 w 3800679"/>
                  <a:gd name="connsiteY8" fmla="*/ 38100 h 24765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38100 h 247650"/>
                  <a:gd name="connsiteX6" fmla="*/ 3558094 w 3800679"/>
                  <a:gd name="connsiteY6" fmla="*/ 19050 h 247650"/>
                  <a:gd name="connsiteX7" fmla="*/ 3733800 w 3800679"/>
                  <a:gd name="connsiteY7" fmla="*/ 0 h 247650"/>
                  <a:gd name="connsiteX8" fmla="*/ 3800679 w 3800679"/>
                  <a:gd name="connsiteY8" fmla="*/ 38100 h 24765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58094 w 3921061"/>
                  <a:gd name="connsiteY6" fmla="*/ 76200 h 304800"/>
                  <a:gd name="connsiteX7" fmla="*/ 3733800 w 3921061"/>
                  <a:gd name="connsiteY7" fmla="*/ 57150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611597 w 3921061"/>
                  <a:gd name="connsiteY6" fmla="*/ 144112 h 304800"/>
                  <a:gd name="connsiteX7" fmla="*/ 3733800 w 3921061"/>
                  <a:gd name="connsiteY7" fmla="*/ 57150 h 304800"/>
                  <a:gd name="connsiteX8" fmla="*/ 3921061 w 3921061"/>
                  <a:gd name="connsiteY8" fmla="*/ 0 h 304800"/>
                  <a:gd name="connsiteX0" fmla="*/ 0 w 4830619"/>
                  <a:gd name="connsiteY0" fmla="*/ 304800 h 448948"/>
                  <a:gd name="connsiteX1" fmla="*/ 285750 w 4830619"/>
                  <a:gd name="connsiteY1" fmla="*/ 123825 h 448948"/>
                  <a:gd name="connsiteX2" fmla="*/ 828675 w 4830619"/>
                  <a:gd name="connsiteY2" fmla="*/ 95250 h 448948"/>
                  <a:gd name="connsiteX3" fmla="*/ 1685925 w 4830619"/>
                  <a:gd name="connsiteY3" fmla="*/ 95250 h 448948"/>
                  <a:gd name="connsiteX4" fmla="*/ 2737526 w 4830619"/>
                  <a:gd name="connsiteY4" fmla="*/ 104775 h 448948"/>
                  <a:gd name="connsiteX5" fmla="*/ 3179730 w 4830619"/>
                  <a:gd name="connsiteY5" fmla="*/ 95250 h 448948"/>
                  <a:gd name="connsiteX6" fmla="*/ 3611597 w 4830619"/>
                  <a:gd name="connsiteY6" fmla="*/ 144112 h 448948"/>
                  <a:gd name="connsiteX7" fmla="*/ 4830619 w 4830619"/>
                  <a:gd name="connsiteY7" fmla="*/ 448948 h 448948"/>
                  <a:gd name="connsiteX8" fmla="*/ 3921061 w 4830619"/>
                  <a:gd name="connsiteY8" fmla="*/ 0 h 448948"/>
                  <a:gd name="connsiteX0" fmla="*/ 0 w 6128073"/>
                  <a:gd name="connsiteY0" fmla="*/ 212065 h 889373"/>
                  <a:gd name="connsiteX1" fmla="*/ 285750 w 6128073"/>
                  <a:gd name="connsiteY1" fmla="*/ 31090 h 889373"/>
                  <a:gd name="connsiteX2" fmla="*/ 828675 w 6128073"/>
                  <a:gd name="connsiteY2" fmla="*/ 2515 h 889373"/>
                  <a:gd name="connsiteX3" fmla="*/ 1685925 w 6128073"/>
                  <a:gd name="connsiteY3" fmla="*/ 2515 h 889373"/>
                  <a:gd name="connsiteX4" fmla="*/ 2737526 w 6128073"/>
                  <a:gd name="connsiteY4" fmla="*/ 12040 h 889373"/>
                  <a:gd name="connsiteX5" fmla="*/ 3179730 w 6128073"/>
                  <a:gd name="connsiteY5" fmla="*/ 2515 h 889373"/>
                  <a:gd name="connsiteX6" fmla="*/ 3611597 w 6128073"/>
                  <a:gd name="connsiteY6" fmla="*/ 51377 h 889373"/>
                  <a:gd name="connsiteX7" fmla="*/ 4830619 w 6128073"/>
                  <a:gd name="connsiteY7" fmla="*/ 356213 h 889373"/>
                  <a:gd name="connsiteX8" fmla="*/ 6128073 w 6128073"/>
                  <a:gd name="connsiteY8" fmla="*/ 889373 h 889373"/>
                  <a:gd name="connsiteX0" fmla="*/ 0 w 6128073"/>
                  <a:gd name="connsiteY0" fmla="*/ 246164 h 923472"/>
                  <a:gd name="connsiteX1" fmla="*/ 285750 w 6128073"/>
                  <a:gd name="connsiteY1" fmla="*/ 65189 h 923472"/>
                  <a:gd name="connsiteX2" fmla="*/ 828675 w 6128073"/>
                  <a:gd name="connsiteY2" fmla="*/ 36614 h 923472"/>
                  <a:gd name="connsiteX3" fmla="*/ 1685925 w 6128073"/>
                  <a:gd name="connsiteY3" fmla="*/ 36614 h 923472"/>
                  <a:gd name="connsiteX4" fmla="*/ 2403130 w 6128073"/>
                  <a:gd name="connsiteY4" fmla="*/ 516297 h 923472"/>
                  <a:gd name="connsiteX5" fmla="*/ 3179730 w 6128073"/>
                  <a:gd name="connsiteY5" fmla="*/ 36614 h 923472"/>
                  <a:gd name="connsiteX6" fmla="*/ 3611597 w 6128073"/>
                  <a:gd name="connsiteY6" fmla="*/ 85476 h 923472"/>
                  <a:gd name="connsiteX7" fmla="*/ 4830619 w 6128073"/>
                  <a:gd name="connsiteY7" fmla="*/ 390312 h 923472"/>
                  <a:gd name="connsiteX8" fmla="*/ 6128073 w 6128073"/>
                  <a:gd name="connsiteY8" fmla="*/ 923472 h 923472"/>
                  <a:gd name="connsiteX0" fmla="*/ 0 w 6128073"/>
                  <a:gd name="connsiteY0" fmla="*/ 246164 h 970560"/>
                  <a:gd name="connsiteX1" fmla="*/ 285750 w 6128073"/>
                  <a:gd name="connsiteY1" fmla="*/ 65189 h 970560"/>
                  <a:gd name="connsiteX2" fmla="*/ 828675 w 6128073"/>
                  <a:gd name="connsiteY2" fmla="*/ 36614 h 970560"/>
                  <a:gd name="connsiteX3" fmla="*/ 1685925 w 6128073"/>
                  <a:gd name="connsiteY3" fmla="*/ 36614 h 970560"/>
                  <a:gd name="connsiteX4" fmla="*/ 2403130 w 6128073"/>
                  <a:gd name="connsiteY4" fmla="*/ 516297 h 970560"/>
                  <a:gd name="connsiteX5" fmla="*/ 2698200 w 6128073"/>
                  <a:gd name="connsiteY5" fmla="*/ 961259 h 970560"/>
                  <a:gd name="connsiteX6" fmla="*/ 3611597 w 6128073"/>
                  <a:gd name="connsiteY6" fmla="*/ 85476 h 970560"/>
                  <a:gd name="connsiteX7" fmla="*/ 4830619 w 6128073"/>
                  <a:gd name="connsiteY7" fmla="*/ 390312 h 970560"/>
                  <a:gd name="connsiteX8" fmla="*/ 6128073 w 6128073"/>
                  <a:gd name="connsiteY8" fmla="*/ 923472 h 970560"/>
                  <a:gd name="connsiteX0" fmla="*/ 0 w 6128073"/>
                  <a:gd name="connsiteY0" fmla="*/ 246164 h 1265858"/>
                  <a:gd name="connsiteX1" fmla="*/ 285750 w 6128073"/>
                  <a:gd name="connsiteY1" fmla="*/ 65189 h 1265858"/>
                  <a:gd name="connsiteX2" fmla="*/ 828675 w 6128073"/>
                  <a:gd name="connsiteY2" fmla="*/ 36614 h 1265858"/>
                  <a:gd name="connsiteX3" fmla="*/ 1685925 w 6128073"/>
                  <a:gd name="connsiteY3" fmla="*/ 36614 h 1265858"/>
                  <a:gd name="connsiteX4" fmla="*/ 2403130 w 6128073"/>
                  <a:gd name="connsiteY4" fmla="*/ 516297 h 1265858"/>
                  <a:gd name="connsiteX5" fmla="*/ 2698200 w 6128073"/>
                  <a:gd name="connsiteY5" fmla="*/ 961259 h 1265858"/>
                  <a:gd name="connsiteX6" fmla="*/ 3210322 w 6128073"/>
                  <a:gd name="connsiteY6" fmla="*/ 1245199 h 1265858"/>
                  <a:gd name="connsiteX7" fmla="*/ 4830619 w 6128073"/>
                  <a:gd name="connsiteY7" fmla="*/ 390312 h 1265858"/>
                  <a:gd name="connsiteX8" fmla="*/ 6128073 w 6128073"/>
                  <a:gd name="connsiteY8" fmla="*/ 923472 h 1265858"/>
                  <a:gd name="connsiteX0" fmla="*/ 0 w 6128073"/>
                  <a:gd name="connsiteY0" fmla="*/ 246164 h 1617947"/>
                  <a:gd name="connsiteX1" fmla="*/ 285750 w 6128073"/>
                  <a:gd name="connsiteY1" fmla="*/ 65189 h 1617947"/>
                  <a:gd name="connsiteX2" fmla="*/ 828675 w 6128073"/>
                  <a:gd name="connsiteY2" fmla="*/ 36614 h 1617947"/>
                  <a:gd name="connsiteX3" fmla="*/ 1685925 w 6128073"/>
                  <a:gd name="connsiteY3" fmla="*/ 36614 h 1617947"/>
                  <a:gd name="connsiteX4" fmla="*/ 2403130 w 6128073"/>
                  <a:gd name="connsiteY4" fmla="*/ 516297 h 1617947"/>
                  <a:gd name="connsiteX5" fmla="*/ 2698200 w 6128073"/>
                  <a:gd name="connsiteY5" fmla="*/ 961259 h 1617947"/>
                  <a:gd name="connsiteX6" fmla="*/ 3210322 w 6128073"/>
                  <a:gd name="connsiteY6" fmla="*/ 1245199 h 1617947"/>
                  <a:gd name="connsiteX7" fmla="*/ 3145265 w 6128073"/>
                  <a:gd name="connsiteY7" fmla="*/ 1617947 h 1617947"/>
                  <a:gd name="connsiteX8" fmla="*/ 6128073 w 6128073"/>
                  <a:gd name="connsiteY8" fmla="*/ 923472 h 1617947"/>
                  <a:gd name="connsiteX0" fmla="*/ 0 w 6128073"/>
                  <a:gd name="connsiteY0" fmla="*/ 246164 h 1617947"/>
                  <a:gd name="connsiteX1" fmla="*/ 285750 w 6128073"/>
                  <a:gd name="connsiteY1" fmla="*/ 65189 h 1617947"/>
                  <a:gd name="connsiteX2" fmla="*/ 828675 w 6128073"/>
                  <a:gd name="connsiteY2" fmla="*/ 36614 h 1617947"/>
                  <a:gd name="connsiteX3" fmla="*/ 1685925 w 6128073"/>
                  <a:gd name="connsiteY3" fmla="*/ 36614 h 1617947"/>
                  <a:gd name="connsiteX4" fmla="*/ 2403130 w 6128073"/>
                  <a:gd name="connsiteY4" fmla="*/ 516297 h 1617947"/>
                  <a:gd name="connsiteX5" fmla="*/ 2698200 w 6128073"/>
                  <a:gd name="connsiteY5" fmla="*/ 961259 h 1617947"/>
                  <a:gd name="connsiteX6" fmla="*/ 3009685 w 6128073"/>
                  <a:gd name="connsiteY6" fmla="*/ 1271319 h 1617947"/>
                  <a:gd name="connsiteX7" fmla="*/ 3145265 w 6128073"/>
                  <a:gd name="connsiteY7" fmla="*/ 1617947 h 1617947"/>
                  <a:gd name="connsiteX8" fmla="*/ 6128073 w 6128073"/>
                  <a:gd name="connsiteY8" fmla="*/ 923472 h 1617947"/>
                  <a:gd name="connsiteX0" fmla="*/ 0 w 5793677"/>
                  <a:gd name="connsiteY0" fmla="*/ 246164 h 1639157"/>
                  <a:gd name="connsiteX1" fmla="*/ 285750 w 5793677"/>
                  <a:gd name="connsiteY1" fmla="*/ 65189 h 1639157"/>
                  <a:gd name="connsiteX2" fmla="*/ 828675 w 5793677"/>
                  <a:gd name="connsiteY2" fmla="*/ 36614 h 1639157"/>
                  <a:gd name="connsiteX3" fmla="*/ 1685925 w 5793677"/>
                  <a:gd name="connsiteY3" fmla="*/ 36614 h 1639157"/>
                  <a:gd name="connsiteX4" fmla="*/ 2403130 w 5793677"/>
                  <a:gd name="connsiteY4" fmla="*/ 516297 h 1639157"/>
                  <a:gd name="connsiteX5" fmla="*/ 2698200 w 5793677"/>
                  <a:gd name="connsiteY5" fmla="*/ 961259 h 1639157"/>
                  <a:gd name="connsiteX6" fmla="*/ 3009685 w 5793677"/>
                  <a:gd name="connsiteY6" fmla="*/ 1271319 h 1639157"/>
                  <a:gd name="connsiteX7" fmla="*/ 3145265 w 5793677"/>
                  <a:gd name="connsiteY7" fmla="*/ 1617947 h 1639157"/>
                  <a:gd name="connsiteX8" fmla="*/ 5793677 w 5793677"/>
                  <a:gd name="connsiteY8" fmla="*/ 1639157 h 1639157"/>
                  <a:gd name="connsiteX0" fmla="*/ 0 w 5793677"/>
                  <a:gd name="connsiteY0" fmla="*/ 246164 h 1639157"/>
                  <a:gd name="connsiteX1" fmla="*/ 285750 w 5793677"/>
                  <a:gd name="connsiteY1" fmla="*/ 65189 h 1639157"/>
                  <a:gd name="connsiteX2" fmla="*/ 828675 w 5793677"/>
                  <a:gd name="connsiteY2" fmla="*/ 36614 h 1639157"/>
                  <a:gd name="connsiteX3" fmla="*/ 1685925 w 5793677"/>
                  <a:gd name="connsiteY3" fmla="*/ 36614 h 1639157"/>
                  <a:gd name="connsiteX4" fmla="*/ 2403130 w 5793677"/>
                  <a:gd name="connsiteY4" fmla="*/ 516297 h 1639157"/>
                  <a:gd name="connsiteX5" fmla="*/ 2698200 w 5793677"/>
                  <a:gd name="connsiteY5" fmla="*/ 961259 h 1639157"/>
                  <a:gd name="connsiteX6" fmla="*/ 3009685 w 5793677"/>
                  <a:gd name="connsiteY6" fmla="*/ 1271319 h 1639157"/>
                  <a:gd name="connsiteX7" fmla="*/ 3466284 w 5793677"/>
                  <a:gd name="connsiteY7" fmla="*/ 1570931 h 1639157"/>
                  <a:gd name="connsiteX8" fmla="*/ 5793677 w 5793677"/>
                  <a:gd name="connsiteY8" fmla="*/ 1639157 h 163915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466284 w 5793677"/>
                  <a:gd name="connsiteY7" fmla="*/ 1574411 h 1642637"/>
                  <a:gd name="connsiteX8" fmla="*/ 5793677 w 5793677"/>
                  <a:gd name="connsiteY8" fmla="*/ 1642637 h 164263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386029 w 5793677"/>
                  <a:gd name="connsiteY7" fmla="*/ 1522171 h 1642637"/>
                  <a:gd name="connsiteX8" fmla="*/ 5793677 w 5793677"/>
                  <a:gd name="connsiteY8" fmla="*/ 1642637 h 164263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386029 w 5793677"/>
                  <a:gd name="connsiteY7" fmla="*/ 1522171 h 1642637"/>
                  <a:gd name="connsiteX8" fmla="*/ 5793677 w 5793677"/>
                  <a:gd name="connsiteY8" fmla="*/ 1642637 h 1642637"/>
                  <a:gd name="connsiteX0" fmla="*/ 0 w 5793677"/>
                  <a:gd name="connsiteY0" fmla="*/ 265055 h 1658048"/>
                  <a:gd name="connsiteX1" fmla="*/ 285750 w 5793677"/>
                  <a:gd name="connsiteY1" fmla="*/ 84080 h 1658048"/>
                  <a:gd name="connsiteX2" fmla="*/ 775172 w 5793677"/>
                  <a:gd name="connsiteY2" fmla="*/ 18937 h 1658048"/>
                  <a:gd name="connsiteX3" fmla="*/ 1685925 w 5793677"/>
                  <a:gd name="connsiteY3" fmla="*/ 55505 h 1658048"/>
                  <a:gd name="connsiteX4" fmla="*/ 2255996 w 5793677"/>
                  <a:gd name="connsiteY4" fmla="*/ 582204 h 1658048"/>
                  <a:gd name="connsiteX5" fmla="*/ 2698200 w 5793677"/>
                  <a:gd name="connsiteY5" fmla="*/ 980150 h 1658048"/>
                  <a:gd name="connsiteX6" fmla="*/ 3009685 w 5793677"/>
                  <a:gd name="connsiteY6" fmla="*/ 1290210 h 1658048"/>
                  <a:gd name="connsiteX7" fmla="*/ 3386029 w 5793677"/>
                  <a:gd name="connsiteY7" fmla="*/ 1537582 h 1658048"/>
                  <a:gd name="connsiteX8" fmla="*/ 5793677 w 5793677"/>
                  <a:gd name="connsiteY8" fmla="*/ 1658048 h 1658048"/>
                  <a:gd name="connsiteX0" fmla="*/ 0 w 5793677"/>
                  <a:gd name="connsiteY0" fmla="*/ 264757 h 1657750"/>
                  <a:gd name="connsiteX1" fmla="*/ 218871 w 5793677"/>
                  <a:gd name="connsiteY1" fmla="*/ 78558 h 1657750"/>
                  <a:gd name="connsiteX2" fmla="*/ 775172 w 5793677"/>
                  <a:gd name="connsiteY2" fmla="*/ 18639 h 1657750"/>
                  <a:gd name="connsiteX3" fmla="*/ 1685925 w 5793677"/>
                  <a:gd name="connsiteY3" fmla="*/ 55207 h 1657750"/>
                  <a:gd name="connsiteX4" fmla="*/ 2255996 w 5793677"/>
                  <a:gd name="connsiteY4" fmla="*/ 581906 h 1657750"/>
                  <a:gd name="connsiteX5" fmla="*/ 2698200 w 5793677"/>
                  <a:gd name="connsiteY5" fmla="*/ 979852 h 1657750"/>
                  <a:gd name="connsiteX6" fmla="*/ 3009685 w 5793677"/>
                  <a:gd name="connsiteY6" fmla="*/ 1289912 h 1657750"/>
                  <a:gd name="connsiteX7" fmla="*/ 3386029 w 5793677"/>
                  <a:gd name="connsiteY7" fmla="*/ 1537284 h 1657750"/>
                  <a:gd name="connsiteX8" fmla="*/ 5793677 w 5793677"/>
                  <a:gd name="connsiteY8" fmla="*/ 1657750 h 1657750"/>
                  <a:gd name="connsiteX0" fmla="*/ 0 w 5793677"/>
                  <a:gd name="connsiteY0" fmla="*/ 247093 h 1640086"/>
                  <a:gd name="connsiteX1" fmla="*/ 218871 w 5793677"/>
                  <a:gd name="connsiteY1" fmla="*/ 60894 h 1640086"/>
                  <a:gd name="connsiteX2" fmla="*/ 775172 w 5793677"/>
                  <a:gd name="connsiteY2" fmla="*/ 975 h 1640086"/>
                  <a:gd name="connsiteX3" fmla="*/ 1766179 w 5793677"/>
                  <a:gd name="connsiteY3" fmla="*/ 74111 h 1640086"/>
                  <a:gd name="connsiteX4" fmla="*/ 2255996 w 5793677"/>
                  <a:gd name="connsiteY4" fmla="*/ 564242 h 1640086"/>
                  <a:gd name="connsiteX5" fmla="*/ 2698200 w 5793677"/>
                  <a:gd name="connsiteY5" fmla="*/ 962188 h 1640086"/>
                  <a:gd name="connsiteX6" fmla="*/ 3009685 w 5793677"/>
                  <a:gd name="connsiteY6" fmla="*/ 1272248 h 1640086"/>
                  <a:gd name="connsiteX7" fmla="*/ 3386029 w 5793677"/>
                  <a:gd name="connsiteY7" fmla="*/ 1519620 h 1640086"/>
                  <a:gd name="connsiteX8" fmla="*/ 5793677 w 5793677"/>
                  <a:gd name="connsiteY8" fmla="*/ 1640086 h 1640086"/>
                  <a:gd name="connsiteX0" fmla="*/ 0 w 5789058"/>
                  <a:gd name="connsiteY0" fmla="*/ 227249 h 1640086"/>
                  <a:gd name="connsiteX1" fmla="*/ 214252 w 5789058"/>
                  <a:gd name="connsiteY1" fmla="*/ 60894 h 1640086"/>
                  <a:gd name="connsiteX2" fmla="*/ 770553 w 5789058"/>
                  <a:gd name="connsiteY2" fmla="*/ 975 h 1640086"/>
                  <a:gd name="connsiteX3" fmla="*/ 1761560 w 5789058"/>
                  <a:gd name="connsiteY3" fmla="*/ 74111 h 1640086"/>
                  <a:gd name="connsiteX4" fmla="*/ 2251377 w 5789058"/>
                  <a:gd name="connsiteY4" fmla="*/ 564242 h 1640086"/>
                  <a:gd name="connsiteX5" fmla="*/ 2693581 w 5789058"/>
                  <a:gd name="connsiteY5" fmla="*/ 962188 h 1640086"/>
                  <a:gd name="connsiteX6" fmla="*/ 3005066 w 5789058"/>
                  <a:gd name="connsiteY6" fmla="*/ 1272248 h 1640086"/>
                  <a:gd name="connsiteX7" fmla="*/ 3381410 w 5789058"/>
                  <a:gd name="connsiteY7" fmla="*/ 1519620 h 1640086"/>
                  <a:gd name="connsiteX8" fmla="*/ 5789058 w 5789058"/>
                  <a:gd name="connsiteY8" fmla="*/ 1640086 h 1640086"/>
                  <a:gd name="connsiteX0" fmla="*/ 0 w 5789058"/>
                  <a:gd name="connsiteY0" fmla="*/ 227249 h 1640086"/>
                  <a:gd name="connsiteX1" fmla="*/ 214252 w 5789058"/>
                  <a:gd name="connsiteY1" fmla="*/ 60894 h 1640086"/>
                  <a:gd name="connsiteX2" fmla="*/ 770553 w 5789058"/>
                  <a:gd name="connsiteY2" fmla="*/ 975 h 1640086"/>
                  <a:gd name="connsiteX3" fmla="*/ 1761560 w 5789058"/>
                  <a:gd name="connsiteY3" fmla="*/ 74111 h 1640086"/>
                  <a:gd name="connsiteX4" fmla="*/ 2251377 w 5789058"/>
                  <a:gd name="connsiteY4" fmla="*/ 564242 h 1640086"/>
                  <a:gd name="connsiteX5" fmla="*/ 2693581 w 5789058"/>
                  <a:gd name="connsiteY5" fmla="*/ 962188 h 1640086"/>
                  <a:gd name="connsiteX6" fmla="*/ 3973415 w 5789058"/>
                  <a:gd name="connsiteY6" fmla="*/ 954415 h 1640086"/>
                  <a:gd name="connsiteX7" fmla="*/ 3381410 w 5789058"/>
                  <a:gd name="connsiteY7" fmla="*/ 1519620 h 1640086"/>
                  <a:gd name="connsiteX8" fmla="*/ 5789058 w 5789058"/>
                  <a:gd name="connsiteY8" fmla="*/ 1640086 h 1640086"/>
                  <a:gd name="connsiteX0" fmla="*/ 0 w 5789058"/>
                  <a:gd name="connsiteY0" fmla="*/ 227249 h 1640086"/>
                  <a:gd name="connsiteX1" fmla="*/ 214252 w 5789058"/>
                  <a:gd name="connsiteY1" fmla="*/ 60894 h 1640086"/>
                  <a:gd name="connsiteX2" fmla="*/ 770553 w 5789058"/>
                  <a:gd name="connsiteY2" fmla="*/ 975 h 1640086"/>
                  <a:gd name="connsiteX3" fmla="*/ 1761560 w 5789058"/>
                  <a:gd name="connsiteY3" fmla="*/ 74111 h 1640086"/>
                  <a:gd name="connsiteX4" fmla="*/ 2251377 w 5789058"/>
                  <a:gd name="connsiteY4" fmla="*/ 564242 h 1640086"/>
                  <a:gd name="connsiteX5" fmla="*/ 3291073 w 5789058"/>
                  <a:gd name="connsiteY5" fmla="*/ 504134 h 1640086"/>
                  <a:gd name="connsiteX6" fmla="*/ 3973415 w 5789058"/>
                  <a:gd name="connsiteY6" fmla="*/ 954415 h 1640086"/>
                  <a:gd name="connsiteX7" fmla="*/ 3381410 w 5789058"/>
                  <a:gd name="connsiteY7" fmla="*/ 1519620 h 1640086"/>
                  <a:gd name="connsiteX8" fmla="*/ 5789058 w 5789058"/>
                  <a:gd name="connsiteY8" fmla="*/ 1640086 h 1640086"/>
                  <a:gd name="connsiteX0" fmla="*/ 0 w 5789058"/>
                  <a:gd name="connsiteY0" fmla="*/ 238229 h 1651066"/>
                  <a:gd name="connsiteX1" fmla="*/ 214252 w 5789058"/>
                  <a:gd name="connsiteY1" fmla="*/ 71874 h 1651066"/>
                  <a:gd name="connsiteX2" fmla="*/ 770553 w 5789058"/>
                  <a:gd name="connsiteY2" fmla="*/ 11955 h 1651066"/>
                  <a:gd name="connsiteX3" fmla="*/ 1761560 w 5789058"/>
                  <a:gd name="connsiteY3" fmla="*/ 85091 h 1651066"/>
                  <a:gd name="connsiteX4" fmla="*/ 2189566 w 5789058"/>
                  <a:gd name="connsiteY4" fmla="*/ 799574 h 1651066"/>
                  <a:gd name="connsiteX5" fmla="*/ 3291073 w 5789058"/>
                  <a:gd name="connsiteY5" fmla="*/ 515114 h 1651066"/>
                  <a:gd name="connsiteX6" fmla="*/ 3973415 w 5789058"/>
                  <a:gd name="connsiteY6" fmla="*/ 965395 h 1651066"/>
                  <a:gd name="connsiteX7" fmla="*/ 3381410 w 5789058"/>
                  <a:gd name="connsiteY7" fmla="*/ 1530600 h 1651066"/>
                  <a:gd name="connsiteX8" fmla="*/ 5789058 w 5789058"/>
                  <a:gd name="connsiteY8" fmla="*/ 1651066 h 1651066"/>
                  <a:gd name="connsiteX0" fmla="*/ 0 w 5789058"/>
                  <a:gd name="connsiteY0" fmla="*/ 238229 h 1651066"/>
                  <a:gd name="connsiteX1" fmla="*/ 214252 w 5789058"/>
                  <a:gd name="connsiteY1" fmla="*/ 71874 h 1651066"/>
                  <a:gd name="connsiteX2" fmla="*/ 770553 w 5789058"/>
                  <a:gd name="connsiteY2" fmla="*/ 11955 h 1651066"/>
                  <a:gd name="connsiteX3" fmla="*/ 1761560 w 5789058"/>
                  <a:gd name="connsiteY3" fmla="*/ 85091 h 1651066"/>
                  <a:gd name="connsiteX4" fmla="*/ 2189566 w 5789058"/>
                  <a:gd name="connsiteY4" fmla="*/ 799574 h 1651066"/>
                  <a:gd name="connsiteX5" fmla="*/ 2446345 w 5789058"/>
                  <a:gd name="connsiteY5" fmla="*/ 1160127 h 1651066"/>
                  <a:gd name="connsiteX6" fmla="*/ 3973415 w 5789058"/>
                  <a:gd name="connsiteY6" fmla="*/ 965395 h 1651066"/>
                  <a:gd name="connsiteX7" fmla="*/ 3381410 w 5789058"/>
                  <a:gd name="connsiteY7" fmla="*/ 1530600 h 1651066"/>
                  <a:gd name="connsiteX8" fmla="*/ 5789058 w 5789058"/>
                  <a:gd name="connsiteY8" fmla="*/ 1651066 h 1651066"/>
                  <a:gd name="connsiteX0" fmla="*/ 0 w 5789058"/>
                  <a:gd name="connsiteY0" fmla="*/ 238229 h 1651066"/>
                  <a:gd name="connsiteX1" fmla="*/ 214252 w 5789058"/>
                  <a:gd name="connsiteY1" fmla="*/ 71874 h 1651066"/>
                  <a:gd name="connsiteX2" fmla="*/ 770553 w 5789058"/>
                  <a:gd name="connsiteY2" fmla="*/ 11955 h 1651066"/>
                  <a:gd name="connsiteX3" fmla="*/ 1761560 w 5789058"/>
                  <a:gd name="connsiteY3" fmla="*/ 85091 h 1651066"/>
                  <a:gd name="connsiteX4" fmla="*/ 2189566 w 5789058"/>
                  <a:gd name="connsiteY4" fmla="*/ 799574 h 1651066"/>
                  <a:gd name="connsiteX5" fmla="*/ 2446345 w 5789058"/>
                  <a:gd name="connsiteY5" fmla="*/ 1160127 h 1651066"/>
                  <a:gd name="connsiteX6" fmla="*/ 3005067 w 5789058"/>
                  <a:gd name="connsiteY6" fmla="*/ 1470189 h 1651066"/>
                  <a:gd name="connsiteX7" fmla="*/ 3381410 w 5789058"/>
                  <a:gd name="connsiteY7" fmla="*/ 1530600 h 1651066"/>
                  <a:gd name="connsiteX8" fmla="*/ 5789058 w 5789058"/>
                  <a:gd name="connsiteY8" fmla="*/ 1651066 h 1651066"/>
                  <a:gd name="connsiteX0" fmla="*/ 0 w 5789058"/>
                  <a:gd name="connsiteY0" fmla="*/ 238229 h 1651066"/>
                  <a:gd name="connsiteX1" fmla="*/ 214252 w 5789058"/>
                  <a:gd name="connsiteY1" fmla="*/ 71874 h 1651066"/>
                  <a:gd name="connsiteX2" fmla="*/ 770553 w 5789058"/>
                  <a:gd name="connsiteY2" fmla="*/ 11955 h 1651066"/>
                  <a:gd name="connsiteX3" fmla="*/ 1761560 w 5789058"/>
                  <a:gd name="connsiteY3" fmla="*/ 85091 h 1651066"/>
                  <a:gd name="connsiteX4" fmla="*/ 2189566 w 5789058"/>
                  <a:gd name="connsiteY4" fmla="*/ 799574 h 1651066"/>
                  <a:gd name="connsiteX5" fmla="*/ 2446345 w 5789058"/>
                  <a:gd name="connsiteY5" fmla="*/ 1160127 h 1651066"/>
                  <a:gd name="connsiteX6" fmla="*/ 3005067 w 5789058"/>
                  <a:gd name="connsiteY6" fmla="*/ 1470189 h 1651066"/>
                  <a:gd name="connsiteX7" fmla="*/ 3381410 w 5789058"/>
                  <a:gd name="connsiteY7" fmla="*/ 1530600 h 1651066"/>
                  <a:gd name="connsiteX8" fmla="*/ 5789058 w 5789058"/>
                  <a:gd name="connsiteY8" fmla="*/ 1651066 h 1651066"/>
                  <a:gd name="connsiteX0" fmla="*/ 0 w 6860421"/>
                  <a:gd name="connsiteY0" fmla="*/ 238229 h 1688458"/>
                  <a:gd name="connsiteX1" fmla="*/ 214252 w 6860421"/>
                  <a:gd name="connsiteY1" fmla="*/ 71874 h 1688458"/>
                  <a:gd name="connsiteX2" fmla="*/ 770553 w 6860421"/>
                  <a:gd name="connsiteY2" fmla="*/ 11955 h 1688458"/>
                  <a:gd name="connsiteX3" fmla="*/ 1761560 w 6860421"/>
                  <a:gd name="connsiteY3" fmla="*/ 85091 h 1688458"/>
                  <a:gd name="connsiteX4" fmla="*/ 2189566 w 6860421"/>
                  <a:gd name="connsiteY4" fmla="*/ 799574 h 1688458"/>
                  <a:gd name="connsiteX5" fmla="*/ 2446345 w 6860421"/>
                  <a:gd name="connsiteY5" fmla="*/ 1160127 h 1688458"/>
                  <a:gd name="connsiteX6" fmla="*/ 3005067 w 6860421"/>
                  <a:gd name="connsiteY6" fmla="*/ 1470189 h 1688458"/>
                  <a:gd name="connsiteX7" fmla="*/ 3381410 w 6860421"/>
                  <a:gd name="connsiteY7" fmla="*/ 1530600 h 1688458"/>
                  <a:gd name="connsiteX8" fmla="*/ 6860421 w 6860421"/>
                  <a:gd name="connsiteY8" fmla="*/ 1688458 h 1688458"/>
                  <a:gd name="connsiteX0" fmla="*/ 0 w 6860421"/>
                  <a:gd name="connsiteY0" fmla="*/ 238229 h 1688458"/>
                  <a:gd name="connsiteX1" fmla="*/ 214252 w 6860421"/>
                  <a:gd name="connsiteY1" fmla="*/ 71874 h 1688458"/>
                  <a:gd name="connsiteX2" fmla="*/ 770553 w 6860421"/>
                  <a:gd name="connsiteY2" fmla="*/ 11955 h 1688458"/>
                  <a:gd name="connsiteX3" fmla="*/ 1761560 w 6860421"/>
                  <a:gd name="connsiteY3" fmla="*/ 85091 h 1688458"/>
                  <a:gd name="connsiteX4" fmla="*/ 2189566 w 6860421"/>
                  <a:gd name="connsiteY4" fmla="*/ 799574 h 1688458"/>
                  <a:gd name="connsiteX5" fmla="*/ 2446345 w 6860421"/>
                  <a:gd name="connsiteY5" fmla="*/ 1160127 h 1688458"/>
                  <a:gd name="connsiteX6" fmla="*/ 3066877 w 6860421"/>
                  <a:gd name="connsiteY6" fmla="*/ 1376709 h 1688458"/>
                  <a:gd name="connsiteX7" fmla="*/ 3381410 w 6860421"/>
                  <a:gd name="connsiteY7" fmla="*/ 1530600 h 1688458"/>
                  <a:gd name="connsiteX8" fmla="*/ 6860421 w 6860421"/>
                  <a:gd name="connsiteY8" fmla="*/ 1688458 h 1688458"/>
                  <a:gd name="connsiteX0" fmla="*/ 0 w 6860421"/>
                  <a:gd name="connsiteY0" fmla="*/ 238229 h 1688458"/>
                  <a:gd name="connsiteX1" fmla="*/ 214252 w 6860421"/>
                  <a:gd name="connsiteY1" fmla="*/ 71874 h 1688458"/>
                  <a:gd name="connsiteX2" fmla="*/ 770553 w 6860421"/>
                  <a:gd name="connsiteY2" fmla="*/ 11955 h 1688458"/>
                  <a:gd name="connsiteX3" fmla="*/ 1761560 w 6860421"/>
                  <a:gd name="connsiteY3" fmla="*/ 85091 h 1688458"/>
                  <a:gd name="connsiteX4" fmla="*/ 2189566 w 6860421"/>
                  <a:gd name="connsiteY4" fmla="*/ 799574 h 1688458"/>
                  <a:gd name="connsiteX5" fmla="*/ 2446345 w 6860421"/>
                  <a:gd name="connsiteY5" fmla="*/ 1160127 h 1688458"/>
                  <a:gd name="connsiteX6" fmla="*/ 3066877 w 6860421"/>
                  <a:gd name="connsiteY6" fmla="*/ 1376709 h 1688458"/>
                  <a:gd name="connsiteX7" fmla="*/ 3752268 w 6860421"/>
                  <a:gd name="connsiteY7" fmla="*/ 1558644 h 1688458"/>
                  <a:gd name="connsiteX8" fmla="*/ 6860421 w 6860421"/>
                  <a:gd name="connsiteY8" fmla="*/ 1688458 h 1688458"/>
                  <a:gd name="connsiteX0" fmla="*/ 0 w 6860421"/>
                  <a:gd name="connsiteY0" fmla="*/ 238229 h 1717593"/>
                  <a:gd name="connsiteX1" fmla="*/ 214252 w 6860421"/>
                  <a:gd name="connsiteY1" fmla="*/ 71874 h 1717593"/>
                  <a:gd name="connsiteX2" fmla="*/ 770553 w 6860421"/>
                  <a:gd name="connsiteY2" fmla="*/ 11955 h 1717593"/>
                  <a:gd name="connsiteX3" fmla="*/ 1761560 w 6860421"/>
                  <a:gd name="connsiteY3" fmla="*/ 85091 h 1717593"/>
                  <a:gd name="connsiteX4" fmla="*/ 2189566 w 6860421"/>
                  <a:gd name="connsiteY4" fmla="*/ 799574 h 1717593"/>
                  <a:gd name="connsiteX5" fmla="*/ 2446345 w 6860421"/>
                  <a:gd name="connsiteY5" fmla="*/ 1160127 h 1717593"/>
                  <a:gd name="connsiteX6" fmla="*/ 3066877 w 6860421"/>
                  <a:gd name="connsiteY6" fmla="*/ 1376709 h 1717593"/>
                  <a:gd name="connsiteX7" fmla="*/ 3772870 w 6860421"/>
                  <a:gd name="connsiteY7" fmla="*/ 1633429 h 1717593"/>
                  <a:gd name="connsiteX8" fmla="*/ 6860421 w 6860421"/>
                  <a:gd name="connsiteY8" fmla="*/ 1688458 h 1717593"/>
                  <a:gd name="connsiteX0" fmla="*/ 0 w 6860421"/>
                  <a:gd name="connsiteY0" fmla="*/ 238229 h 1717593"/>
                  <a:gd name="connsiteX1" fmla="*/ 214252 w 6860421"/>
                  <a:gd name="connsiteY1" fmla="*/ 71874 h 1717593"/>
                  <a:gd name="connsiteX2" fmla="*/ 770553 w 6860421"/>
                  <a:gd name="connsiteY2" fmla="*/ 11955 h 1717593"/>
                  <a:gd name="connsiteX3" fmla="*/ 1761560 w 6860421"/>
                  <a:gd name="connsiteY3" fmla="*/ 85091 h 1717593"/>
                  <a:gd name="connsiteX4" fmla="*/ 2189566 w 6860421"/>
                  <a:gd name="connsiteY4" fmla="*/ 799574 h 1717593"/>
                  <a:gd name="connsiteX5" fmla="*/ 2446345 w 6860421"/>
                  <a:gd name="connsiteY5" fmla="*/ 1160127 h 1717593"/>
                  <a:gd name="connsiteX6" fmla="*/ 2963862 w 6860421"/>
                  <a:gd name="connsiteY6" fmla="*/ 1423449 h 1717593"/>
                  <a:gd name="connsiteX7" fmla="*/ 3772870 w 6860421"/>
                  <a:gd name="connsiteY7" fmla="*/ 1633429 h 1717593"/>
                  <a:gd name="connsiteX8" fmla="*/ 6860421 w 6860421"/>
                  <a:gd name="connsiteY8" fmla="*/ 1688458 h 1717593"/>
                  <a:gd name="connsiteX0" fmla="*/ 0 w 6860421"/>
                  <a:gd name="connsiteY0" fmla="*/ 238229 h 1751802"/>
                  <a:gd name="connsiteX1" fmla="*/ 214252 w 6860421"/>
                  <a:gd name="connsiteY1" fmla="*/ 71874 h 1751802"/>
                  <a:gd name="connsiteX2" fmla="*/ 770553 w 6860421"/>
                  <a:gd name="connsiteY2" fmla="*/ 11955 h 1751802"/>
                  <a:gd name="connsiteX3" fmla="*/ 1761560 w 6860421"/>
                  <a:gd name="connsiteY3" fmla="*/ 85091 h 1751802"/>
                  <a:gd name="connsiteX4" fmla="*/ 2189566 w 6860421"/>
                  <a:gd name="connsiteY4" fmla="*/ 799574 h 1751802"/>
                  <a:gd name="connsiteX5" fmla="*/ 2446345 w 6860421"/>
                  <a:gd name="connsiteY5" fmla="*/ 1160127 h 1751802"/>
                  <a:gd name="connsiteX6" fmla="*/ 2963862 w 6860421"/>
                  <a:gd name="connsiteY6" fmla="*/ 1423449 h 1751802"/>
                  <a:gd name="connsiteX7" fmla="*/ 3772870 w 6860421"/>
                  <a:gd name="connsiteY7" fmla="*/ 1633429 h 1751802"/>
                  <a:gd name="connsiteX8" fmla="*/ 5040608 w 6860421"/>
                  <a:gd name="connsiteY8" fmla="*/ 1750947 h 1751802"/>
                  <a:gd name="connsiteX9" fmla="*/ 6860421 w 6860421"/>
                  <a:gd name="connsiteY9" fmla="*/ 1688458 h 175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0421" h="1751802">
                    <a:moveTo>
                      <a:pt x="0" y="238229"/>
                    </a:moveTo>
                    <a:cubicBezTo>
                      <a:pt x="73819" y="165204"/>
                      <a:pt x="85827" y="109586"/>
                      <a:pt x="214252" y="71874"/>
                    </a:cubicBezTo>
                    <a:cubicBezTo>
                      <a:pt x="342677" y="34162"/>
                      <a:pt x="512668" y="9752"/>
                      <a:pt x="770553" y="11955"/>
                    </a:cubicBezTo>
                    <a:cubicBezTo>
                      <a:pt x="1028438" y="14158"/>
                      <a:pt x="1525058" y="-46179"/>
                      <a:pt x="1761560" y="85091"/>
                    </a:cubicBezTo>
                    <a:cubicBezTo>
                      <a:pt x="1998062" y="216361"/>
                      <a:pt x="2075435" y="620401"/>
                      <a:pt x="2189566" y="799574"/>
                    </a:cubicBezTo>
                    <a:cubicBezTo>
                      <a:pt x="2303697" y="978747"/>
                      <a:pt x="2317296" y="1056148"/>
                      <a:pt x="2446345" y="1160127"/>
                    </a:cubicBezTo>
                    <a:cubicBezTo>
                      <a:pt x="2575394" y="1264106"/>
                      <a:pt x="2742774" y="1344565"/>
                      <a:pt x="2963862" y="1423449"/>
                    </a:cubicBezTo>
                    <a:lnTo>
                      <a:pt x="3772870" y="1633429"/>
                    </a:lnTo>
                    <a:cubicBezTo>
                      <a:pt x="4129296" y="1681780"/>
                      <a:pt x="4526016" y="1741776"/>
                      <a:pt x="5040608" y="1750947"/>
                    </a:cubicBezTo>
                    <a:cubicBezTo>
                      <a:pt x="5555200" y="1760118"/>
                      <a:pt x="6567421" y="1692641"/>
                      <a:pt x="6860421" y="1688458"/>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69" name="Freeform: Shape 368">
                <a:extLst>
                  <a:ext uri="{FF2B5EF4-FFF2-40B4-BE49-F238E27FC236}">
                    <a16:creationId xmlns:a16="http://schemas.microsoft.com/office/drawing/2014/main" id="{1F1A7970-870D-EF1D-4C83-EE8180CC0B5B}"/>
                  </a:ext>
                </a:extLst>
              </p:cNvPr>
              <p:cNvSpPr/>
              <p:nvPr/>
            </p:nvSpPr>
            <p:spPr>
              <a:xfrm flipV="1">
                <a:off x="2809546" y="2944561"/>
                <a:ext cx="2682392" cy="1865151"/>
              </a:xfrm>
              <a:custGeom>
                <a:avLst/>
                <a:gdLst>
                  <a:gd name="connsiteX0" fmla="*/ 0 w 3761923"/>
                  <a:gd name="connsiteY0" fmla="*/ 314363 h 314363"/>
                  <a:gd name="connsiteX1" fmla="*/ 285750 w 3761923"/>
                  <a:gd name="connsiteY1" fmla="*/ 133388 h 314363"/>
                  <a:gd name="connsiteX2" fmla="*/ 828675 w 3761923"/>
                  <a:gd name="connsiteY2" fmla="*/ 104813 h 314363"/>
                  <a:gd name="connsiteX3" fmla="*/ 1685925 w 3761923"/>
                  <a:gd name="connsiteY3" fmla="*/ 104813 h 314363"/>
                  <a:gd name="connsiteX4" fmla="*/ 2724150 w 3761923"/>
                  <a:gd name="connsiteY4" fmla="*/ 19088 h 314363"/>
                  <a:gd name="connsiteX5" fmla="*/ 3086100 w 3761923"/>
                  <a:gd name="connsiteY5" fmla="*/ 9563 h 314363"/>
                  <a:gd name="connsiteX6" fmla="*/ 3705225 w 3761923"/>
                  <a:gd name="connsiteY6" fmla="*/ 133388 h 314363"/>
                  <a:gd name="connsiteX7" fmla="*/ 3733800 w 3761923"/>
                  <a:gd name="connsiteY7" fmla="*/ 9563 h 314363"/>
                  <a:gd name="connsiteX8" fmla="*/ 3733800 w 3761923"/>
                  <a:gd name="connsiteY8" fmla="*/ 9563 h 314363"/>
                  <a:gd name="connsiteX0" fmla="*/ 0 w 3733800"/>
                  <a:gd name="connsiteY0" fmla="*/ 310857 h 310857"/>
                  <a:gd name="connsiteX1" fmla="*/ 285750 w 3733800"/>
                  <a:gd name="connsiteY1" fmla="*/ 129882 h 310857"/>
                  <a:gd name="connsiteX2" fmla="*/ 828675 w 3733800"/>
                  <a:gd name="connsiteY2" fmla="*/ 101307 h 310857"/>
                  <a:gd name="connsiteX3" fmla="*/ 1685925 w 3733800"/>
                  <a:gd name="connsiteY3" fmla="*/ 101307 h 310857"/>
                  <a:gd name="connsiteX4" fmla="*/ 2724150 w 3733800"/>
                  <a:gd name="connsiteY4" fmla="*/ 15582 h 310857"/>
                  <a:gd name="connsiteX5" fmla="*/ 3086100 w 3733800"/>
                  <a:gd name="connsiteY5" fmla="*/ 6057 h 310857"/>
                  <a:gd name="connsiteX6" fmla="*/ 3558094 w 3733800"/>
                  <a:gd name="connsiteY6" fmla="*/ 82257 h 310857"/>
                  <a:gd name="connsiteX7" fmla="*/ 3733800 w 3733800"/>
                  <a:gd name="connsiteY7" fmla="*/ 6057 h 310857"/>
                  <a:gd name="connsiteX8" fmla="*/ 3733800 w 3733800"/>
                  <a:gd name="connsiteY8" fmla="*/ 6057 h 310857"/>
                  <a:gd name="connsiteX0" fmla="*/ 0 w 3733800"/>
                  <a:gd name="connsiteY0" fmla="*/ 305003 h 305003"/>
                  <a:gd name="connsiteX1" fmla="*/ 285750 w 3733800"/>
                  <a:gd name="connsiteY1" fmla="*/ 124028 h 305003"/>
                  <a:gd name="connsiteX2" fmla="*/ 828675 w 3733800"/>
                  <a:gd name="connsiteY2" fmla="*/ 95453 h 305003"/>
                  <a:gd name="connsiteX3" fmla="*/ 1685925 w 3733800"/>
                  <a:gd name="connsiteY3" fmla="*/ 95453 h 305003"/>
                  <a:gd name="connsiteX4" fmla="*/ 2737526 w 3733800"/>
                  <a:gd name="connsiteY4" fmla="*/ 104978 h 305003"/>
                  <a:gd name="connsiteX5" fmla="*/ 3086100 w 3733800"/>
                  <a:gd name="connsiteY5" fmla="*/ 203 h 305003"/>
                  <a:gd name="connsiteX6" fmla="*/ 3558094 w 3733800"/>
                  <a:gd name="connsiteY6" fmla="*/ 76403 h 305003"/>
                  <a:gd name="connsiteX7" fmla="*/ 3733800 w 3733800"/>
                  <a:gd name="connsiteY7" fmla="*/ 203 h 305003"/>
                  <a:gd name="connsiteX8" fmla="*/ 3733800 w 3733800"/>
                  <a:gd name="connsiteY8" fmla="*/ 203 h 305003"/>
                  <a:gd name="connsiteX0" fmla="*/ 0 w 3733800"/>
                  <a:gd name="connsiteY0" fmla="*/ 304800 h 304800"/>
                  <a:gd name="connsiteX1" fmla="*/ 285750 w 3733800"/>
                  <a:gd name="connsiteY1" fmla="*/ 123825 h 304800"/>
                  <a:gd name="connsiteX2" fmla="*/ 828675 w 3733800"/>
                  <a:gd name="connsiteY2" fmla="*/ 95250 h 304800"/>
                  <a:gd name="connsiteX3" fmla="*/ 1685925 w 3733800"/>
                  <a:gd name="connsiteY3" fmla="*/ 95250 h 304800"/>
                  <a:gd name="connsiteX4" fmla="*/ 2737526 w 3733800"/>
                  <a:gd name="connsiteY4" fmla="*/ 104775 h 304800"/>
                  <a:gd name="connsiteX5" fmla="*/ 3179730 w 3733800"/>
                  <a:gd name="connsiteY5" fmla="*/ 66675 h 304800"/>
                  <a:gd name="connsiteX6" fmla="*/ 3558094 w 3733800"/>
                  <a:gd name="connsiteY6" fmla="*/ 76200 h 304800"/>
                  <a:gd name="connsiteX7" fmla="*/ 3733800 w 3733800"/>
                  <a:gd name="connsiteY7" fmla="*/ 0 h 304800"/>
                  <a:gd name="connsiteX8" fmla="*/ 3733800 w 3733800"/>
                  <a:gd name="connsiteY8" fmla="*/ 0 h 304800"/>
                  <a:gd name="connsiteX0" fmla="*/ 0 w 3800679"/>
                  <a:gd name="connsiteY0" fmla="*/ 304800 h 304800"/>
                  <a:gd name="connsiteX1" fmla="*/ 285750 w 3800679"/>
                  <a:gd name="connsiteY1" fmla="*/ 123825 h 304800"/>
                  <a:gd name="connsiteX2" fmla="*/ 828675 w 3800679"/>
                  <a:gd name="connsiteY2" fmla="*/ 95250 h 304800"/>
                  <a:gd name="connsiteX3" fmla="*/ 1685925 w 3800679"/>
                  <a:gd name="connsiteY3" fmla="*/ 95250 h 304800"/>
                  <a:gd name="connsiteX4" fmla="*/ 2737526 w 3800679"/>
                  <a:gd name="connsiteY4" fmla="*/ 104775 h 304800"/>
                  <a:gd name="connsiteX5" fmla="*/ 3179730 w 3800679"/>
                  <a:gd name="connsiteY5" fmla="*/ 66675 h 304800"/>
                  <a:gd name="connsiteX6" fmla="*/ 3558094 w 3800679"/>
                  <a:gd name="connsiteY6" fmla="*/ 76200 h 304800"/>
                  <a:gd name="connsiteX7" fmla="*/ 3733800 w 3800679"/>
                  <a:gd name="connsiteY7" fmla="*/ 0 h 304800"/>
                  <a:gd name="connsiteX8" fmla="*/ 3800679 w 3800679"/>
                  <a:gd name="connsiteY8" fmla="*/ 95250 h 30480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9525 h 247650"/>
                  <a:gd name="connsiteX6" fmla="*/ 3558094 w 3800679"/>
                  <a:gd name="connsiteY6" fmla="*/ 19050 h 247650"/>
                  <a:gd name="connsiteX7" fmla="*/ 3733800 w 3800679"/>
                  <a:gd name="connsiteY7" fmla="*/ 0 h 247650"/>
                  <a:gd name="connsiteX8" fmla="*/ 3800679 w 3800679"/>
                  <a:gd name="connsiteY8" fmla="*/ 38100 h 24765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38100 h 247650"/>
                  <a:gd name="connsiteX6" fmla="*/ 3558094 w 3800679"/>
                  <a:gd name="connsiteY6" fmla="*/ 19050 h 247650"/>
                  <a:gd name="connsiteX7" fmla="*/ 3733800 w 3800679"/>
                  <a:gd name="connsiteY7" fmla="*/ 0 h 247650"/>
                  <a:gd name="connsiteX8" fmla="*/ 3800679 w 3800679"/>
                  <a:gd name="connsiteY8" fmla="*/ 38100 h 24765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58094 w 3921061"/>
                  <a:gd name="connsiteY6" fmla="*/ 76200 h 304800"/>
                  <a:gd name="connsiteX7" fmla="*/ 3733800 w 3921061"/>
                  <a:gd name="connsiteY7" fmla="*/ 57150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611597 w 3921061"/>
                  <a:gd name="connsiteY6" fmla="*/ 144112 h 304800"/>
                  <a:gd name="connsiteX7" fmla="*/ 3733800 w 3921061"/>
                  <a:gd name="connsiteY7" fmla="*/ 57150 h 304800"/>
                  <a:gd name="connsiteX8" fmla="*/ 3921061 w 3921061"/>
                  <a:gd name="connsiteY8" fmla="*/ 0 h 304800"/>
                  <a:gd name="connsiteX0" fmla="*/ 0 w 4830619"/>
                  <a:gd name="connsiteY0" fmla="*/ 304800 h 448948"/>
                  <a:gd name="connsiteX1" fmla="*/ 285750 w 4830619"/>
                  <a:gd name="connsiteY1" fmla="*/ 123825 h 448948"/>
                  <a:gd name="connsiteX2" fmla="*/ 828675 w 4830619"/>
                  <a:gd name="connsiteY2" fmla="*/ 95250 h 448948"/>
                  <a:gd name="connsiteX3" fmla="*/ 1685925 w 4830619"/>
                  <a:gd name="connsiteY3" fmla="*/ 95250 h 448948"/>
                  <a:gd name="connsiteX4" fmla="*/ 2737526 w 4830619"/>
                  <a:gd name="connsiteY4" fmla="*/ 104775 h 448948"/>
                  <a:gd name="connsiteX5" fmla="*/ 3179730 w 4830619"/>
                  <a:gd name="connsiteY5" fmla="*/ 95250 h 448948"/>
                  <a:gd name="connsiteX6" fmla="*/ 3611597 w 4830619"/>
                  <a:gd name="connsiteY6" fmla="*/ 144112 h 448948"/>
                  <a:gd name="connsiteX7" fmla="*/ 4830619 w 4830619"/>
                  <a:gd name="connsiteY7" fmla="*/ 448948 h 448948"/>
                  <a:gd name="connsiteX8" fmla="*/ 3921061 w 4830619"/>
                  <a:gd name="connsiteY8" fmla="*/ 0 h 448948"/>
                  <a:gd name="connsiteX0" fmla="*/ 0 w 6128073"/>
                  <a:gd name="connsiteY0" fmla="*/ 212065 h 889373"/>
                  <a:gd name="connsiteX1" fmla="*/ 285750 w 6128073"/>
                  <a:gd name="connsiteY1" fmla="*/ 31090 h 889373"/>
                  <a:gd name="connsiteX2" fmla="*/ 828675 w 6128073"/>
                  <a:gd name="connsiteY2" fmla="*/ 2515 h 889373"/>
                  <a:gd name="connsiteX3" fmla="*/ 1685925 w 6128073"/>
                  <a:gd name="connsiteY3" fmla="*/ 2515 h 889373"/>
                  <a:gd name="connsiteX4" fmla="*/ 2737526 w 6128073"/>
                  <a:gd name="connsiteY4" fmla="*/ 12040 h 889373"/>
                  <a:gd name="connsiteX5" fmla="*/ 3179730 w 6128073"/>
                  <a:gd name="connsiteY5" fmla="*/ 2515 h 889373"/>
                  <a:gd name="connsiteX6" fmla="*/ 3611597 w 6128073"/>
                  <a:gd name="connsiteY6" fmla="*/ 51377 h 889373"/>
                  <a:gd name="connsiteX7" fmla="*/ 4830619 w 6128073"/>
                  <a:gd name="connsiteY7" fmla="*/ 356213 h 889373"/>
                  <a:gd name="connsiteX8" fmla="*/ 6128073 w 6128073"/>
                  <a:gd name="connsiteY8" fmla="*/ 889373 h 889373"/>
                  <a:gd name="connsiteX0" fmla="*/ 0 w 6128073"/>
                  <a:gd name="connsiteY0" fmla="*/ 246164 h 923472"/>
                  <a:gd name="connsiteX1" fmla="*/ 285750 w 6128073"/>
                  <a:gd name="connsiteY1" fmla="*/ 65189 h 923472"/>
                  <a:gd name="connsiteX2" fmla="*/ 828675 w 6128073"/>
                  <a:gd name="connsiteY2" fmla="*/ 36614 h 923472"/>
                  <a:gd name="connsiteX3" fmla="*/ 1685925 w 6128073"/>
                  <a:gd name="connsiteY3" fmla="*/ 36614 h 923472"/>
                  <a:gd name="connsiteX4" fmla="*/ 2403130 w 6128073"/>
                  <a:gd name="connsiteY4" fmla="*/ 516297 h 923472"/>
                  <a:gd name="connsiteX5" fmla="*/ 3179730 w 6128073"/>
                  <a:gd name="connsiteY5" fmla="*/ 36614 h 923472"/>
                  <a:gd name="connsiteX6" fmla="*/ 3611597 w 6128073"/>
                  <a:gd name="connsiteY6" fmla="*/ 85476 h 923472"/>
                  <a:gd name="connsiteX7" fmla="*/ 4830619 w 6128073"/>
                  <a:gd name="connsiteY7" fmla="*/ 390312 h 923472"/>
                  <a:gd name="connsiteX8" fmla="*/ 6128073 w 6128073"/>
                  <a:gd name="connsiteY8" fmla="*/ 923472 h 923472"/>
                  <a:gd name="connsiteX0" fmla="*/ 0 w 6128073"/>
                  <a:gd name="connsiteY0" fmla="*/ 246164 h 970560"/>
                  <a:gd name="connsiteX1" fmla="*/ 285750 w 6128073"/>
                  <a:gd name="connsiteY1" fmla="*/ 65189 h 970560"/>
                  <a:gd name="connsiteX2" fmla="*/ 828675 w 6128073"/>
                  <a:gd name="connsiteY2" fmla="*/ 36614 h 970560"/>
                  <a:gd name="connsiteX3" fmla="*/ 1685925 w 6128073"/>
                  <a:gd name="connsiteY3" fmla="*/ 36614 h 970560"/>
                  <a:gd name="connsiteX4" fmla="*/ 2403130 w 6128073"/>
                  <a:gd name="connsiteY4" fmla="*/ 516297 h 970560"/>
                  <a:gd name="connsiteX5" fmla="*/ 2698200 w 6128073"/>
                  <a:gd name="connsiteY5" fmla="*/ 961259 h 970560"/>
                  <a:gd name="connsiteX6" fmla="*/ 3611597 w 6128073"/>
                  <a:gd name="connsiteY6" fmla="*/ 85476 h 970560"/>
                  <a:gd name="connsiteX7" fmla="*/ 4830619 w 6128073"/>
                  <a:gd name="connsiteY7" fmla="*/ 390312 h 970560"/>
                  <a:gd name="connsiteX8" fmla="*/ 6128073 w 6128073"/>
                  <a:gd name="connsiteY8" fmla="*/ 923472 h 970560"/>
                  <a:gd name="connsiteX0" fmla="*/ 0 w 6128073"/>
                  <a:gd name="connsiteY0" fmla="*/ 246164 h 1265858"/>
                  <a:gd name="connsiteX1" fmla="*/ 285750 w 6128073"/>
                  <a:gd name="connsiteY1" fmla="*/ 65189 h 1265858"/>
                  <a:gd name="connsiteX2" fmla="*/ 828675 w 6128073"/>
                  <a:gd name="connsiteY2" fmla="*/ 36614 h 1265858"/>
                  <a:gd name="connsiteX3" fmla="*/ 1685925 w 6128073"/>
                  <a:gd name="connsiteY3" fmla="*/ 36614 h 1265858"/>
                  <a:gd name="connsiteX4" fmla="*/ 2403130 w 6128073"/>
                  <a:gd name="connsiteY4" fmla="*/ 516297 h 1265858"/>
                  <a:gd name="connsiteX5" fmla="*/ 2698200 w 6128073"/>
                  <a:gd name="connsiteY5" fmla="*/ 961259 h 1265858"/>
                  <a:gd name="connsiteX6" fmla="*/ 3210322 w 6128073"/>
                  <a:gd name="connsiteY6" fmla="*/ 1245199 h 1265858"/>
                  <a:gd name="connsiteX7" fmla="*/ 4830619 w 6128073"/>
                  <a:gd name="connsiteY7" fmla="*/ 390312 h 1265858"/>
                  <a:gd name="connsiteX8" fmla="*/ 6128073 w 6128073"/>
                  <a:gd name="connsiteY8" fmla="*/ 923472 h 1265858"/>
                  <a:gd name="connsiteX0" fmla="*/ 0 w 6128073"/>
                  <a:gd name="connsiteY0" fmla="*/ 246164 h 1617947"/>
                  <a:gd name="connsiteX1" fmla="*/ 285750 w 6128073"/>
                  <a:gd name="connsiteY1" fmla="*/ 65189 h 1617947"/>
                  <a:gd name="connsiteX2" fmla="*/ 828675 w 6128073"/>
                  <a:gd name="connsiteY2" fmla="*/ 36614 h 1617947"/>
                  <a:gd name="connsiteX3" fmla="*/ 1685925 w 6128073"/>
                  <a:gd name="connsiteY3" fmla="*/ 36614 h 1617947"/>
                  <a:gd name="connsiteX4" fmla="*/ 2403130 w 6128073"/>
                  <a:gd name="connsiteY4" fmla="*/ 516297 h 1617947"/>
                  <a:gd name="connsiteX5" fmla="*/ 2698200 w 6128073"/>
                  <a:gd name="connsiteY5" fmla="*/ 961259 h 1617947"/>
                  <a:gd name="connsiteX6" fmla="*/ 3210322 w 6128073"/>
                  <a:gd name="connsiteY6" fmla="*/ 1245199 h 1617947"/>
                  <a:gd name="connsiteX7" fmla="*/ 3145265 w 6128073"/>
                  <a:gd name="connsiteY7" fmla="*/ 1617947 h 1617947"/>
                  <a:gd name="connsiteX8" fmla="*/ 6128073 w 6128073"/>
                  <a:gd name="connsiteY8" fmla="*/ 923472 h 1617947"/>
                  <a:gd name="connsiteX0" fmla="*/ 0 w 6128073"/>
                  <a:gd name="connsiteY0" fmla="*/ 246164 h 1617947"/>
                  <a:gd name="connsiteX1" fmla="*/ 285750 w 6128073"/>
                  <a:gd name="connsiteY1" fmla="*/ 65189 h 1617947"/>
                  <a:gd name="connsiteX2" fmla="*/ 828675 w 6128073"/>
                  <a:gd name="connsiteY2" fmla="*/ 36614 h 1617947"/>
                  <a:gd name="connsiteX3" fmla="*/ 1685925 w 6128073"/>
                  <a:gd name="connsiteY3" fmla="*/ 36614 h 1617947"/>
                  <a:gd name="connsiteX4" fmla="*/ 2403130 w 6128073"/>
                  <a:gd name="connsiteY4" fmla="*/ 516297 h 1617947"/>
                  <a:gd name="connsiteX5" fmla="*/ 2698200 w 6128073"/>
                  <a:gd name="connsiteY5" fmla="*/ 961259 h 1617947"/>
                  <a:gd name="connsiteX6" fmla="*/ 3009685 w 6128073"/>
                  <a:gd name="connsiteY6" fmla="*/ 1271319 h 1617947"/>
                  <a:gd name="connsiteX7" fmla="*/ 3145265 w 6128073"/>
                  <a:gd name="connsiteY7" fmla="*/ 1617947 h 1617947"/>
                  <a:gd name="connsiteX8" fmla="*/ 6128073 w 6128073"/>
                  <a:gd name="connsiteY8" fmla="*/ 923472 h 1617947"/>
                  <a:gd name="connsiteX0" fmla="*/ 0 w 5793677"/>
                  <a:gd name="connsiteY0" fmla="*/ 246164 h 1639157"/>
                  <a:gd name="connsiteX1" fmla="*/ 285750 w 5793677"/>
                  <a:gd name="connsiteY1" fmla="*/ 65189 h 1639157"/>
                  <a:gd name="connsiteX2" fmla="*/ 828675 w 5793677"/>
                  <a:gd name="connsiteY2" fmla="*/ 36614 h 1639157"/>
                  <a:gd name="connsiteX3" fmla="*/ 1685925 w 5793677"/>
                  <a:gd name="connsiteY3" fmla="*/ 36614 h 1639157"/>
                  <a:gd name="connsiteX4" fmla="*/ 2403130 w 5793677"/>
                  <a:gd name="connsiteY4" fmla="*/ 516297 h 1639157"/>
                  <a:gd name="connsiteX5" fmla="*/ 2698200 w 5793677"/>
                  <a:gd name="connsiteY5" fmla="*/ 961259 h 1639157"/>
                  <a:gd name="connsiteX6" fmla="*/ 3009685 w 5793677"/>
                  <a:gd name="connsiteY6" fmla="*/ 1271319 h 1639157"/>
                  <a:gd name="connsiteX7" fmla="*/ 3145265 w 5793677"/>
                  <a:gd name="connsiteY7" fmla="*/ 1617947 h 1639157"/>
                  <a:gd name="connsiteX8" fmla="*/ 5793677 w 5793677"/>
                  <a:gd name="connsiteY8" fmla="*/ 1639157 h 1639157"/>
                  <a:gd name="connsiteX0" fmla="*/ 0 w 5793677"/>
                  <a:gd name="connsiteY0" fmla="*/ 246164 h 1639157"/>
                  <a:gd name="connsiteX1" fmla="*/ 285750 w 5793677"/>
                  <a:gd name="connsiteY1" fmla="*/ 65189 h 1639157"/>
                  <a:gd name="connsiteX2" fmla="*/ 828675 w 5793677"/>
                  <a:gd name="connsiteY2" fmla="*/ 36614 h 1639157"/>
                  <a:gd name="connsiteX3" fmla="*/ 1685925 w 5793677"/>
                  <a:gd name="connsiteY3" fmla="*/ 36614 h 1639157"/>
                  <a:gd name="connsiteX4" fmla="*/ 2403130 w 5793677"/>
                  <a:gd name="connsiteY4" fmla="*/ 516297 h 1639157"/>
                  <a:gd name="connsiteX5" fmla="*/ 2698200 w 5793677"/>
                  <a:gd name="connsiteY5" fmla="*/ 961259 h 1639157"/>
                  <a:gd name="connsiteX6" fmla="*/ 3009685 w 5793677"/>
                  <a:gd name="connsiteY6" fmla="*/ 1271319 h 1639157"/>
                  <a:gd name="connsiteX7" fmla="*/ 3466284 w 5793677"/>
                  <a:gd name="connsiteY7" fmla="*/ 1570931 h 1639157"/>
                  <a:gd name="connsiteX8" fmla="*/ 5793677 w 5793677"/>
                  <a:gd name="connsiteY8" fmla="*/ 1639157 h 163915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466284 w 5793677"/>
                  <a:gd name="connsiteY7" fmla="*/ 1574411 h 1642637"/>
                  <a:gd name="connsiteX8" fmla="*/ 5793677 w 5793677"/>
                  <a:gd name="connsiteY8" fmla="*/ 1642637 h 164263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386029 w 5793677"/>
                  <a:gd name="connsiteY7" fmla="*/ 1522171 h 1642637"/>
                  <a:gd name="connsiteX8" fmla="*/ 5793677 w 5793677"/>
                  <a:gd name="connsiteY8" fmla="*/ 1642637 h 164263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386029 w 5793677"/>
                  <a:gd name="connsiteY7" fmla="*/ 1522171 h 1642637"/>
                  <a:gd name="connsiteX8" fmla="*/ 5793677 w 5793677"/>
                  <a:gd name="connsiteY8" fmla="*/ 1642637 h 1642637"/>
                  <a:gd name="connsiteX0" fmla="*/ 0 w 5793677"/>
                  <a:gd name="connsiteY0" fmla="*/ 265055 h 1658048"/>
                  <a:gd name="connsiteX1" fmla="*/ 285750 w 5793677"/>
                  <a:gd name="connsiteY1" fmla="*/ 84080 h 1658048"/>
                  <a:gd name="connsiteX2" fmla="*/ 775172 w 5793677"/>
                  <a:gd name="connsiteY2" fmla="*/ 18937 h 1658048"/>
                  <a:gd name="connsiteX3" fmla="*/ 1685925 w 5793677"/>
                  <a:gd name="connsiteY3" fmla="*/ 55505 h 1658048"/>
                  <a:gd name="connsiteX4" fmla="*/ 2255996 w 5793677"/>
                  <a:gd name="connsiteY4" fmla="*/ 582204 h 1658048"/>
                  <a:gd name="connsiteX5" fmla="*/ 2698200 w 5793677"/>
                  <a:gd name="connsiteY5" fmla="*/ 980150 h 1658048"/>
                  <a:gd name="connsiteX6" fmla="*/ 3009685 w 5793677"/>
                  <a:gd name="connsiteY6" fmla="*/ 1290210 h 1658048"/>
                  <a:gd name="connsiteX7" fmla="*/ 3386029 w 5793677"/>
                  <a:gd name="connsiteY7" fmla="*/ 1537582 h 1658048"/>
                  <a:gd name="connsiteX8" fmla="*/ 5793677 w 5793677"/>
                  <a:gd name="connsiteY8" fmla="*/ 1658048 h 1658048"/>
                  <a:gd name="connsiteX0" fmla="*/ 0 w 5793677"/>
                  <a:gd name="connsiteY0" fmla="*/ 264757 h 1657750"/>
                  <a:gd name="connsiteX1" fmla="*/ 218871 w 5793677"/>
                  <a:gd name="connsiteY1" fmla="*/ 78558 h 1657750"/>
                  <a:gd name="connsiteX2" fmla="*/ 775172 w 5793677"/>
                  <a:gd name="connsiteY2" fmla="*/ 18639 h 1657750"/>
                  <a:gd name="connsiteX3" fmla="*/ 1685925 w 5793677"/>
                  <a:gd name="connsiteY3" fmla="*/ 55207 h 1657750"/>
                  <a:gd name="connsiteX4" fmla="*/ 2255996 w 5793677"/>
                  <a:gd name="connsiteY4" fmla="*/ 581906 h 1657750"/>
                  <a:gd name="connsiteX5" fmla="*/ 2698200 w 5793677"/>
                  <a:gd name="connsiteY5" fmla="*/ 979852 h 1657750"/>
                  <a:gd name="connsiteX6" fmla="*/ 3009685 w 5793677"/>
                  <a:gd name="connsiteY6" fmla="*/ 1289912 h 1657750"/>
                  <a:gd name="connsiteX7" fmla="*/ 3386029 w 5793677"/>
                  <a:gd name="connsiteY7" fmla="*/ 1537284 h 1657750"/>
                  <a:gd name="connsiteX8" fmla="*/ 5793677 w 5793677"/>
                  <a:gd name="connsiteY8" fmla="*/ 1657750 h 1657750"/>
                  <a:gd name="connsiteX0" fmla="*/ 0 w 5793677"/>
                  <a:gd name="connsiteY0" fmla="*/ 247093 h 1640086"/>
                  <a:gd name="connsiteX1" fmla="*/ 218871 w 5793677"/>
                  <a:gd name="connsiteY1" fmla="*/ 60894 h 1640086"/>
                  <a:gd name="connsiteX2" fmla="*/ 775172 w 5793677"/>
                  <a:gd name="connsiteY2" fmla="*/ 975 h 1640086"/>
                  <a:gd name="connsiteX3" fmla="*/ 1766179 w 5793677"/>
                  <a:gd name="connsiteY3" fmla="*/ 74111 h 1640086"/>
                  <a:gd name="connsiteX4" fmla="*/ 2255996 w 5793677"/>
                  <a:gd name="connsiteY4" fmla="*/ 564242 h 1640086"/>
                  <a:gd name="connsiteX5" fmla="*/ 2698200 w 5793677"/>
                  <a:gd name="connsiteY5" fmla="*/ 962188 h 1640086"/>
                  <a:gd name="connsiteX6" fmla="*/ 3009685 w 5793677"/>
                  <a:gd name="connsiteY6" fmla="*/ 1272248 h 1640086"/>
                  <a:gd name="connsiteX7" fmla="*/ 3386029 w 5793677"/>
                  <a:gd name="connsiteY7" fmla="*/ 1519620 h 1640086"/>
                  <a:gd name="connsiteX8" fmla="*/ 5793677 w 5793677"/>
                  <a:gd name="connsiteY8" fmla="*/ 1640086 h 1640086"/>
                  <a:gd name="connsiteX0" fmla="*/ 0 w 5793677"/>
                  <a:gd name="connsiteY0" fmla="*/ 250131 h 1643124"/>
                  <a:gd name="connsiteX1" fmla="*/ 218871 w 5793677"/>
                  <a:gd name="connsiteY1" fmla="*/ 63932 h 1643124"/>
                  <a:gd name="connsiteX2" fmla="*/ 775172 w 5793677"/>
                  <a:gd name="connsiteY2" fmla="*/ 4013 h 1643124"/>
                  <a:gd name="connsiteX3" fmla="*/ 1712676 w 5793677"/>
                  <a:gd name="connsiteY3" fmla="*/ 160732 h 1643124"/>
                  <a:gd name="connsiteX4" fmla="*/ 2255996 w 5793677"/>
                  <a:gd name="connsiteY4" fmla="*/ 567280 h 1643124"/>
                  <a:gd name="connsiteX5" fmla="*/ 2698200 w 5793677"/>
                  <a:gd name="connsiteY5" fmla="*/ 965226 h 1643124"/>
                  <a:gd name="connsiteX6" fmla="*/ 3009685 w 5793677"/>
                  <a:gd name="connsiteY6" fmla="*/ 1275286 h 1643124"/>
                  <a:gd name="connsiteX7" fmla="*/ 3386029 w 5793677"/>
                  <a:gd name="connsiteY7" fmla="*/ 1522658 h 1643124"/>
                  <a:gd name="connsiteX8" fmla="*/ 5793677 w 5793677"/>
                  <a:gd name="connsiteY8" fmla="*/ 1643124 h 1643124"/>
                  <a:gd name="connsiteX0" fmla="*/ 0 w 5793677"/>
                  <a:gd name="connsiteY0" fmla="*/ 250131 h 1643124"/>
                  <a:gd name="connsiteX1" fmla="*/ 218871 w 5793677"/>
                  <a:gd name="connsiteY1" fmla="*/ 63932 h 1643124"/>
                  <a:gd name="connsiteX2" fmla="*/ 775172 w 5793677"/>
                  <a:gd name="connsiteY2" fmla="*/ 4013 h 1643124"/>
                  <a:gd name="connsiteX3" fmla="*/ 1712676 w 5793677"/>
                  <a:gd name="connsiteY3" fmla="*/ 160732 h 1643124"/>
                  <a:gd name="connsiteX4" fmla="*/ 2255996 w 5793677"/>
                  <a:gd name="connsiteY4" fmla="*/ 567280 h 1643124"/>
                  <a:gd name="connsiteX5" fmla="*/ 2698200 w 5793677"/>
                  <a:gd name="connsiteY5" fmla="*/ 965226 h 1643124"/>
                  <a:gd name="connsiteX6" fmla="*/ 3009685 w 5793677"/>
                  <a:gd name="connsiteY6" fmla="*/ 1275286 h 1643124"/>
                  <a:gd name="connsiteX7" fmla="*/ 3386029 w 5793677"/>
                  <a:gd name="connsiteY7" fmla="*/ 1522658 h 1643124"/>
                  <a:gd name="connsiteX8" fmla="*/ 5793677 w 5793677"/>
                  <a:gd name="connsiteY8" fmla="*/ 1643124 h 1643124"/>
                  <a:gd name="connsiteX0" fmla="*/ 0 w 5793677"/>
                  <a:gd name="connsiteY0" fmla="*/ 250131 h 1643124"/>
                  <a:gd name="connsiteX1" fmla="*/ 218871 w 5793677"/>
                  <a:gd name="connsiteY1" fmla="*/ 63932 h 1643124"/>
                  <a:gd name="connsiteX2" fmla="*/ 775172 w 5793677"/>
                  <a:gd name="connsiteY2" fmla="*/ 4013 h 1643124"/>
                  <a:gd name="connsiteX3" fmla="*/ 1712676 w 5793677"/>
                  <a:gd name="connsiteY3" fmla="*/ 160732 h 1643124"/>
                  <a:gd name="connsiteX4" fmla="*/ 2028607 w 5793677"/>
                  <a:gd name="connsiteY4" fmla="*/ 729223 h 1643124"/>
                  <a:gd name="connsiteX5" fmla="*/ 2698200 w 5793677"/>
                  <a:gd name="connsiteY5" fmla="*/ 965226 h 1643124"/>
                  <a:gd name="connsiteX6" fmla="*/ 3009685 w 5793677"/>
                  <a:gd name="connsiteY6" fmla="*/ 1275286 h 1643124"/>
                  <a:gd name="connsiteX7" fmla="*/ 3386029 w 5793677"/>
                  <a:gd name="connsiteY7" fmla="*/ 1522658 h 1643124"/>
                  <a:gd name="connsiteX8" fmla="*/ 5793677 w 5793677"/>
                  <a:gd name="connsiteY8" fmla="*/ 1643124 h 1643124"/>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698200 w 5793677"/>
                  <a:gd name="connsiteY5" fmla="*/ 967131 h 1645029"/>
                  <a:gd name="connsiteX6" fmla="*/ 3009685 w 5793677"/>
                  <a:gd name="connsiteY6" fmla="*/ 1277191 h 1645029"/>
                  <a:gd name="connsiteX7" fmla="*/ 3386029 w 5793677"/>
                  <a:gd name="connsiteY7" fmla="*/ 1524563 h 1645029"/>
                  <a:gd name="connsiteX8" fmla="*/ 5793677 w 5793677"/>
                  <a:gd name="connsiteY8" fmla="*/ 1645029 h 1645029"/>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484187 w 5793677"/>
                  <a:gd name="connsiteY5" fmla="*/ 1092506 h 1645029"/>
                  <a:gd name="connsiteX6" fmla="*/ 3009685 w 5793677"/>
                  <a:gd name="connsiteY6" fmla="*/ 1277191 h 1645029"/>
                  <a:gd name="connsiteX7" fmla="*/ 3386029 w 5793677"/>
                  <a:gd name="connsiteY7" fmla="*/ 1524563 h 1645029"/>
                  <a:gd name="connsiteX8" fmla="*/ 5793677 w 5793677"/>
                  <a:gd name="connsiteY8" fmla="*/ 1645029 h 1645029"/>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484187 w 5793677"/>
                  <a:gd name="connsiteY5" fmla="*/ 1092506 h 1645029"/>
                  <a:gd name="connsiteX6" fmla="*/ 2849175 w 5793677"/>
                  <a:gd name="connsiteY6" fmla="*/ 1402567 h 1645029"/>
                  <a:gd name="connsiteX7" fmla="*/ 3386029 w 5793677"/>
                  <a:gd name="connsiteY7" fmla="*/ 1524563 h 1645029"/>
                  <a:gd name="connsiteX8" fmla="*/ 5793677 w 5793677"/>
                  <a:gd name="connsiteY8" fmla="*/ 1645029 h 1645029"/>
                  <a:gd name="connsiteX0" fmla="*/ 0 w 5793677"/>
                  <a:gd name="connsiteY0" fmla="*/ 252036 h 1675878"/>
                  <a:gd name="connsiteX1" fmla="*/ 218871 w 5793677"/>
                  <a:gd name="connsiteY1" fmla="*/ 65837 h 1675878"/>
                  <a:gd name="connsiteX2" fmla="*/ 775172 w 5793677"/>
                  <a:gd name="connsiteY2" fmla="*/ 5918 h 1675878"/>
                  <a:gd name="connsiteX3" fmla="*/ 1512039 w 5793677"/>
                  <a:gd name="connsiteY3" fmla="*/ 193981 h 1675878"/>
                  <a:gd name="connsiteX4" fmla="*/ 2028607 w 5793677"/>
                  <a:gd name="connsiteY4" fmla="*/ 731128 h 1675878"/>
                  <a:gd name="connsiteX5" fmla="*/ 2484187 w 5793677"/>
                  <a:gd name="connsiteY5" fmla="*/ 1092506 h 1675878"/>
                  <a:gd name="connsiteX6" fmla="*/ 2849175 w 5793677"/>
                  <a:gd name="connsiteY6" fmla="*/ 1402567 h 1675878"/>
                  <a:gd name="connsiteX7" fmla="*/ 3359278 w 5793677"/>
                  <a:gd name="connsiteY7" fmla="*/ 1592475 h 1675878"/>
                  <a:gd name="connsiteX8" fmla="*/ 5793677 w 5793677"/>
                  <a:gd name="connsiteY8" fmla="*/ 1645029 h 1675878"/>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484187 w 5793677"/>
                  <a:gd name="connsiteY5" fmla="*/ 1092506 h 1645029"/>
                  <a:gd name="connsiteX6" fmla="*/ 2849175 w 5793677"/>
                  <a:gd name="connsiteY6" fmla="*/ 1402567 h 1645029"/>
                  <a:gd name="connsiteX7" fmla="*/ 3359278 w 5793677"/>
                  <a:gd name="connsiteY7" fmla="*/ 1592475 h 1645029"/>
                  <a:gd name="connsiteX8" fmla="*/ 5793677 w 5793677"/>
                  <a:gd name="connsiteY8" fmla="*/ 1645029 h 1645029"/>
                  <a:gd name="connsiteX0" fmla="*/ 0 w 5419154"/>
                  <a:gd name="connsiteY0" fmla="*/ 252036 h 1645029"/>
                  <a:gd name="connsiteX1" fmla="*/ 218871 w 5419154"/>
                  <a:gd name="connsiteY1" fmla="*/ 65837 h 1645029"/>
                  <a:gd name="connsiteX2" fmla="*/ 775172 w 5419154"/>
                  <a:gd name="connsiteY2" fmla="*/ 5918 h 1645029"/>
                  <a:gd name="connsiteX3" fmla="*/ 1512039 w 5419154"/>
                  <a:gd name="connsiteY3" fmla="*/ 193981 h 1645029"/>
                  <a:gd name="connsiteX4" fmla="*/ 2028607 w 5419154"/>
                  <a:gd name="connsiteY4" fmla="*/ 731128 h 1645029"/>
                  <a:gd name="connsiteX5" fmla="*/ 2484187 w 5419154"/>
                  <a:gd name="connsiteY5" fmla="*/ 1092506 h 1645029"/>
                  <a:gd name="connsiteX6" fmla="*/ 2849175 w 5419154"/>
                  <a:gd name="connsiteY6" fmla="*/ 1402567 h 1645029"/>
                  <a:gd name="connsiteX7" fmla="*/ 3359278 w 5419154"/>
                  <a:gd name="connsiteY7" fmla="*/ 1592475 h 1645029"/>
                  <a:gd name="connsiteX8" fmla="*/ 5419154 w 5419154"/>
                  <a:gd name="connsiteY8" fmla="*/ 1645029 h 1645029"/>
                  <a:gd name="connsiteX0" fmla="*/ 0 w 5419154"/>
                  <a:gd name="connsiteY0" fmla="*/ 252036 h 1645029"/>
                  <a:gd name="connsiteX1" fmla="*/ 218871 w 5419154"/>
                  <a:gd name="connsiteY1" fmla="*/ 65837 h 1645029"/>
                  <a:gd name="connsiteX2" fmla="*/ 775172 w 5419154"/>
                  <a:gd name="connsiteY2" fmla="*/ 5918 h 1645029"/>
                  <a:gd name="connsiteX3" fmla="*/ 1512039 w 5419154"/>
                  <a:gd name="connsiteY3" fmla="*/ 193981 h 1645029"/>
                  <a:gd name="connsiteX4" fmla="*/ 2028607 w 5419154"/>
                  <a:gd name="connsiteY4" fmla="*/ 731128 h 1645029"/>
                  <a:gd name="connsiteX5" fmla="*/ 2484187 w 5419154"/>
                  <a:gd name="connsiteY5" fmla="*/ 1092506 h 1645029"/>
                  <a:gd name="connsiteX6" fmla="*/ 2862551 w 5419154"/>
                  <a:gd name="connsiteY6" fmla="*/ 1444359 h 1645029"/>
                  <a:gd name="connsiteX7" fmla="*/ 3359278 w 5419154"/>
                  <a:gd name="connsiteY7" fmla="*/ 1592475 h 1645029"/>
                  <a:gd name="connsiteX8" fmla="*/ 5419154 w 5419154"/>
                  <a:gd name="connsiteY8" fmla="*/ 1645029 h 1645029"/>
                  <a:gd name="connsiteX0" fmla="*/ 0 w 5419154"/>
                  <a:gd name="connsiteY0" fmla="*/ 252036 h 1645029"/>
                  <a:gd name="connsiteX1" fmla="*/ 218871 w 5419154"/>
                  <a:gd name="connsiteY1" fmla="*/ 65837 h 1645029"/>
                  <a:gd name="connsiteX2" fmla="*/ 775172 w 5419154"/>
                  <a:gd name="connsiteY2" fmla="*/ 5918 h 1645029"/>
                  <a:gd name="connsiteX3" fmla="*/ 1512039 w 5419154"/>
                  <a:gd name="connsiteY3" fmla="*/ 193981 h 1645029"/>
                  <a:gd name="connsiteX4" fmla="*/ 2028607 w 5419154"/>
                  <a:gd name="connsiteY4" fmla="*/ 731128 h 1645029"/>
                  <a:gd name="connsiteX5" fmla="*/ 2484187 w 5419154"/>
                  <a:gd name="connsiteY5" fmla="*/ 1092506 h 1645029"/>
                  <a:gd name="connsiteX6" fmla="*/ 2862551 w 5419154"/>
                  <a:gd name="connsiteY6" fmla="*/ 1444359 h 1645029"/>
                  <a:gd name="connsiteX7" fmla="*/ 3319150 w 5419154"/>
                  <a:gd name="connsiteY7" fmla="*/ 1597699 h 1645029"/>
                  <a:gd name="connsiteX8" fmla="*/ 5419154 w 5419154"/>
                  <a:gd name="connsiteY8" fmla="*/ 1645029 h 1645029"/>
                  <a:gd name="connsiteX0" fmla="*/ 0 w 5419154"/>
                  <a:gd name="connsiteY0" fmla="*/ 252036 h 1645029"/>
                  <a:gd name="connsiteX1" fmla="*/ 218871 w 5419154"/>
                  <a:gd name="connsiteY1" fmla="*/ 65837 h 1645029"/>
                  <a:gd name="connsiteX2" fmla="*/ 775172 w 5419154"/>
                  <a:gd name="connsiteY2" fmla="*/ 5918 h 1645029"/>
                  <a:gd name="connsiteX3" fmla="*/ 1512039 w 5419154"/>
                  <a:gd name="connsiteY3" fmla="*/ 193981 h 1645029"/>
                  <a:gd name="connsiteX4" fmla="*/ 2028607 w 5419154"/>
                  <a:gd name="connsiteY4" fmla="*/ 731128 h 1645029"/>
                  <a:gd name="connsiteX5" fmla="*/ 2484187 w 5419154"/>
                  <a:gd name="connsiteY5" fmla="*/ 1092506 h 1645029"/>
                  <a:gd name="connsiteX6" fmla="*/ 2862551 w 5419154"/>
                  <a:gd name="connsiteY6" fmla="*/ 1460031 h 1645029"/>
                  <a:gd name="connsiteX7" fmla="*/ 3319150 w 5419154"/>
                  <a:gd name="connsiteY7" fmla="*/ 1597699 h 1645029"/>
                  <a:gd name="connsiteX8" fmla="*/ 5419154 w 5419154"/>
                  <a:gd name="connsiteY8" fmla="*/ 1645029 h 1645029"/>
                  <a:gd name="connsiteX0" fmla="*/ 0 w 5409915"/>
                  <a:gd name="connsiteY0" fmla="*/ 222770 h 1644627"/>
                  <a:gd name="connsiteX1" fmla="*/ 209632 w 5409915"/>
                  <a:gd name="connsiteY1" fmla="*/ 65435 h 1644627"/>
                  <a:gd name="connsiteX2" fmla="*/ 765933 w 5409915"/>
                  <a:gd name="connsiteY2" fmla="*/ 5516 h 1644627"/>
                  <a:gd name="connsiteX3" fmla="*/ 1502800 w 5409915"/>
                  <a:gd name="connsiteY3" fmla="*/ 193579 h 1644627"/>
                  <a:gd name="connsiteX4" fmla="*/ 2019368 w 5409915"/>
                  <a:gd name="connsiteY4" fmla="*/ 730726 h 1644627"/>
                  <a:gd name="connsiteX5" fmla="*/ 2474948 w 5409915"/>
                  <a:gd name="connsiteY5" fmla="*/ 1092104 h 1644627"/>
                  <a:gd name="connsiteX6" fmla="*/ 2853312 w 5409915"/>
                  <a:gd name="connsiteY6" fmla="*/ 1459629 h 1644627"/>
                  <a:gd name="connsiteX7" fmla="*/ 3309911 w 5409915"/>
                  <a:gd name="connsiteY7" fmla="*/ 1597297 h 1644627"/>
                  <a:gd name="connsiteX8" fmla="*/ 5409915 w 5409915"/>
                  <a:gd name="connsiteY8" fmla="*/ 1644627 h 1644627"/>
                  <a:gd name="connsiteX0" fmla="*/ 0 w 5409915"/>
                  <a:gd name="connsiteY0" fmla="*/ 157386 h 1579243"/>
                  <a:gd name="connsiteX1" fmla="*/ 209632 w 5409915"/>
                  <a:gd name="connsiteY1" fmla="*/ 51 h 1579243"/>
                  <a:gd name="connsiteX2" fmla="*/ 669281 w 5409915"/>
                  <a:gd name="connsiteY2" fmla="*/ 172010 h 1579243"/>
                  <a:gd name="connsiteX3" fmla="*/ 1502800 w 5409915"/>
                  <a:gd name="connsiteY3" fmla="*/ 128195 h 1579243"/>
                  <a:gd name="connsiteX4" fmla="*/ 2019368 w 5409915"/>
                  <a:gd name="connsiteY4" fmla="*/ 665342 h 1579243"/>
                  <a:gd name="connsiteX5" fmla="*/ 2474948 w 5409915"/>
                  <a:gd name="connsiteY5" fmla="*/ 1026720 h 1579243"/>
                  <a:gd name="connsiteX6" fmla="*/ 2853312 w 5409915"/>
                  <a:gd name="connsiteY6" fmla="*/ 1394245 h 1579243"/>
                  <a:gd name="connsiteX7" fmla="*/ 3309911 w 5409915"/>
                  <a:gd name="connsiteY7" fmla="*/ 1531913 h 1579243"/>
                  <a:gd name="connsiteX8" fmla="*/ 5409915 w 5409915"/>
                  <a:gd name="connsiteY8" fmla="*/ 1579243 h 1579243"/>
                  <a:gd name="connsiteX0" fmla="*/ 0 w 5409915"/>
                  <a:gd name="connsiteY0" fmla="*/ 157386 h 1579243"/>
                  <a:gd name="connsiteX1" fmla="*/ 209632 w 5409915"/>
                  <a:gd name="connsiteY1" fmla="*/ 51 h 1579243"/>
                  <a:gd name="connsiteX2" fmla="*/ 669281 w 5409915"/>
                  <a:gd name="connsiteY2" fmla="*/ 172010 h 1579243"/>
                  <a:gd name="connsiteX3" fmla="*/ 1074773 w 5409915"/>
                  <a:gd name="connsiteY3" fmla="*/ 764509 h 1579243"/>
                  <a:gd name="connsiteX4" fmla="*/ 2019368 w 5409915"/>
                  <a:gd name="connsiteY4" fmla="*/ 665342 h 1579243"/>
                  <a:gd name="connsiteX5" fmla="*/ 2474948 w 5409915"/>
                  <a:gd name="connsiteY5" fmla="*/ 1026720 h 1579243"/>
                  <a:gd name="connsiteX6" fmla="*/ 2853312 w 5409915"/>
                  <a:gd name="connsiteY6" fmla="*/ 1394245 h 1579243"/>
                  <a:gd name="connsiteX7" fmla="*/ 3309911 w 5409915"/>
                  <a:gd name="connsiteY7" fmla="*/ 1531913 h 1579243"/>
                  <a:gd name="connsiteX8" fmla="*/ 5409915 w 5409915"/>
                  <a:gd name="connsiteY8" fmla="*/ 1579243 h 1579243"/>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2019368 w 5409915"/>
                  <a:gd name="connsiteY4" fmla="*/ 665663 h 1579564"/>
                  <a:gd name="connsiteX5" fmla="*/ 2474948 w 5409915"/>
                  <a:gd name="connsiteY5" fmla="*/ 1027041 h 1579564"/>
                  <a:gd name="connsiteX6" fmla="*/ 2853312 w 5409915"/>
                  <a:gd name="connsiteY6" fmla="*/ 1394566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2019368 w 5409915"/>
                  <a:gd name="connsiteY4" fmla="*/ 665663 h 1579564"/>
                  <a:gd name="connsiteX5" fmla="*/ 2474948 w 5409915"/>
                  <a:gd name="connsiteY5" fmla="*/ 1027041 h 1579564"/>
                  <a:gd name="connsiteX6" fmla="*/ 2853312 w 5409915"/>
                  <a:gd name="connsiteY6" fmla="*/ 1394566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2019368 w 5409915"/>
                  <a:gd name="connsiteY4" fmla="*/ 665663 h 1579564"/>
                  <a:gd name="connsiteX5" fmla="*/ 2474948 w 5409915"/>
                  <a:gd name="connsiteY5" fmla="*/ 1027041 h 1579564"/>
                  <a:gd name="connsiteX6" fmla="*/ 2853312 w 5409915"/>
                  <a:gd name="connsiteY6" fmla="*/ 1394566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1922718 w 5409915"/>
                  <a:gd name="connsiteY4" fmla="*/ 919110 h 1579564"/>
                  <a:gd name="connsiteX5" fmla="*/ 2474948 w 5409915"/>
                  <a:gd name="connsiteY5" fmla="*/ 1027041 h 1579564"/>
                  <a:gd name="connsiteX6" fmla="*/ 2853312 w 5409915"/>
                  <a:gd name="connsiteY6" fmla="*/ 1394566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1729417 w 5409915"/>
                  <a:gd name="connsiteY4" fmla="*/ 929895 h 1579564"/>
                  <a:gd name="connsiteX5" fmla="*/ 2474948 w 5409915"/>
                  <a:gd name="connsiteY5" fmla="*/ 1027041 h 1579564"/>
                  <a:gd name="connsiteX6" fmla="*/ 2853312 w 5409915"/>
                  <a:gd name="connsiteY6" fmla="*/ 1394566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1729417 w 5409915"/>
                  <a:gd name="connsiteY4" fmla="*/ 929895 h 1579564"/>
                  <a:gd name="connsiteX5" fmla="*/ 2474948 w 5409915"/>
                  <a:gd name="connsiteY5" fmla="*/ 1027041 h 1579564"/>
                  <a:gd name="connsiteX6" fmla="*/ 2936156 w 5409915"/>
                  <a:gd name="connsiteY6" fmla="*/ 1081801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1729417 w 5409915"/>
                  <a:gd name="connsiteY4" fmla="*/ 929895 h 1579564"/>
                  <a:gd name="connsiteX5" fmla="*/ 2157380 w 5409915"/>
                  <a:gd name="connsiteY5" fmla="*/ 1010863 h 1579564"/>
                  <a:gd name="connsiteX6" fmla="*/ 2936156 w 5409915"/>
                  <a:gd name="connsiteY6" fmla="*/ 1081801 h 1579564"/>
                  <a:gd name="connsiteX7" fmla="*/ 3309911 w 5409915"/>
                  <a:gd name="connsiteY7" fmla="*/ 1532234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1729417 w 5409915"/>
                  <a:gd name="connsiteY4" fmla="*/ 929895 h 1579564"/>
                  <a:gd name="connsiteX5" fmla="*/ 2157380 w 5409915"/>
                  <a:gd name="connsiteY5" fmla="*/ 1010863 h 1579564"/>
                  <a:gd name="connsiteX6" fmla="*/ 2936156 w 5409915"/>
                  <a:gd name="connsiteY6" fmla="*/ 1081801 h 1579564"/>
                  <a:gd name="connsiteX7" fmla="*/ 3254682 w 5409915"/>
                  <a:gd name="connsiteY7" fmla="*/ 976807 h 1579564"/>
                  <a:gd name="connsiteX8" fmla="*/ 5409915 w 5409915"/>
                  <a:gd name="connsiteY8" fmla="*/ 1579564 h 1579564"/>
                  <a:gd name="connsiteX0" fmla="*/ 0 w 5409915"/>
                  <a:gd name="connsiteY0" fmla="*/ 157707 h 1579564"/>
                  <a:gd name="connsiteX1" fmla="*/ 209632 w 5409915"/>
                  <a:gd name="connsiteY1" fmla="*/ 372 h 1579564"/>
                  <a:gd name="connsiteX2" fmla="*/ 545016 w 5409915"/>
                  <a:gd name="connsiteY2" fmla="*/ 199293 h 1579564"/>
                  <a:gd name="connsiteX3" fmla="*/ 1074773 w 5409915"/>
                  <a:gd name="connsiteY3" fmla="*/ 764830 h 1579564"/>
                  <a:gd name="connsiteX4" fmla="*/ 1729417 w 5409915"/>
                  <a:gd name="connsiteY4" fmla="*/ 929895 h 1579564"/>
                  <a:gd name="connsiteX5" fmla="*/ 2157380 w 5409915"/>
                  <a:gd name="connsiteY5" fmla="*/ 1010863 h 1579564"/>
                  <a:gd name="connsiteX6" fmla="*/ 2784276 w 5409915"/>
                  <a:gd name="connsiteY6" fmla="*/ 1006306 h 1579564"/>
                  <a:gd name="connsiteX7" fmla="*/ 3254682 w 5409915"/>
                  <a:gd name="connsiteY7" fmla="*/ 976807 h 1579564"/>
                  <a:gd name="connsiteX8" fmla="*/ 5409915 w 5409915"/>
                  <a:gd name="connsiteY8" fmla="*/ 1579564 h 1579564"/>
                  <a:gd name="connsiteX0" fmla="*/ 0 w 3766847"/>
                  <a:gd name="connsiteY0" fmla="*/ 157707 h 1016603"/>
                  <a:gd name="connsiteX1" fmla="*/ 209632 w 3766847"/>
                  <a:gd name="connsiteY1" fmla="*/ 372 h 1016603"/>
                  <a:gd name="connsiteX2" fmla="*/ 545016 w 3766847"/>
                  <a:gd name="connsiteY2" fmla="*/ 199293 h 1016603"/>
                  <a:gd name="connsiteX3" fmla="*/ 1074773 w 3766847"/>
                  <a:gd name="connsiteY3" fmla="*/ 764830 h 1016603"/>
                  <a:gd name="connsiteX4" fmla="*/ 1729417 w 3766847"/>
                  <a:gd name="connsiteY4" fmla="*/ 929895 h 1016603"/>
                  <a:gd name="connsiteX5" fmla="*/ 2157380 w 3766847"/>
                  <a:gd name="connsiteY5" fmla="*/ 1010863 h 1016603"/>
                  <a:gd name="connsiteX6" fmla="*/ 2784276 w 3766847"/>
                  <a:gd name="connsiteY6" fmla="*/ 1006306 h 1016603"/>
                  <a:gd name="connsiteX7" fmla="*/ 3254682 w 3766847"/>
                  <a:gd name="connsiteY7" fmla="*/ 976807 h 1016603"/>
                  <a:gd name="connsiteX8" fmla="*/ 3766847 w 3766847"/>
                  <a:gd name="connsiteY8" fmla="*/ 991782 h 1016603"/>
                  <a:gd name="connsiteX0" fmla="*/ 0 w 3766847"/>
                  <a:gd name="connsiteY0" fmla="*/ 157707 h 1022941"/>
                  <a:gd name="connsiteX1" fmla="*/ 209632 w 3766847"/>
                  <a:gd name="connsiteY1" fmla="*/ 372 h 1022941"/>
                  <a:gd name="connsiteX2" fmla="*/ 545016 w 3766847"/>
                  <a:gd name="connsiteY2" fmla="*/ 199293 h 1022941"/>
                  <a:gd name="connsiteX3" fmla="*/ 1074773 w 3766847"/>
                  <a:gd name="connsiteY3" fmla="*/ 764830 h 1022941"/>
                  <a:gd name="connsiteX4" fmla="*/ 1729417 w 3766847"/>
                  <a:gd name="connsiteY4" fmla="*/ 929895 h 1022941"/>
                  <a:gd name="connsiteX5" fmla="*/ 2157380 w 3766847"/>
                  <a:gd name="connsiteY5" fmla="*/ 1010863 h 1022941"/>
                  <a:gd name="connsiteX6" fmla="*/ 2784276 w 3766847"/>
                  <a:gd name="connsiteY6" fmla="*/ 1006306 h 1022941"/>
                  <a:gd name="connsiteX7" fmla="*/ 3254682 w 3766847"/>
                  <a:gd name="connsiteY7" fmla="*/ 976807 h 1022941"/>
                  <a:gd name="connsiteX8" fmla="*/ 3766847 w 3766847"/>
                  <a:gd name="connsiteY8" fmla="*/ 991782 h 1022941"/>
                  <a:gd name="connsiteX0" fmla="*/ 0 w 3766847"/>
                  <a:gd name="connsiteY0" fmla="*/ 157707 h 1022941"/>
                  <a:gd name="connsiteX1" fmla="*/ 209632 w 3766847"/>
                  <a:gd name="connsiteY1" fmla="*/ 372 h 1022941"/>
                  <a:gd name="connsiteX2" fmla="*/ 545016 w 3766847"/>
                  <a:gd name="connsiteY2" fmla="*/ 199293 h 1022941"/>
                  <a:gd name="connsiteX3" fmla="*/ 1074773 w 3766847"/>
                  <a:gd name="connsiteY3" fmla="*/ 764830 h 1022941"/>
                  <a:gd name="connsiteX4" fmla="*/ 1660381 w 3766847"/>
                  <a:gd name="connsiteY4" fmla="*/ 908325 h 1022941"/>
                  <a:gd name="connsiteX5" fmla="*/ 2157380 w 3766847"/>
                  <a:gd name="connsiteY5" fmla="*/ 1010863 h 1022941"/>
                  <a:gd name="connsiteX6" fmla="*/ 2784276 w 3766847"/>
                  <a:gd name="connsiteY6" fmla="*/ 1006306 h 1022941"/>
                  <a:gd name="connsiteX7" fmla="*/ 3254682 w 3766847"/>
                  <a:gd name="connsiteY7" fmla="*/ 976807 h 1022941"/>
                  <a:gd name="connsiteX8" fmla="*/ 3766847 w 3766847"/>
                  <a:gd name="connsiteY8" fmla="*/ 991782 h 1022941"/>
                  <a:gd name="connsiteX0" fmla="*/ 0 w 3766847"/>
                  <a:gd name="connsiteY0" fmla="*/ 157707 h 1022941"/>
                  <a:gd name="connsiteX1" fmla="*/ 209632 w 3766847"/>
                  <a:gd name="connsiteY1" fmla="*/ 372 h 1022941"/>
                  <a:gd name="connsiteX2" fmla="*/ 545016 w 3766847"/>
                  <a:gd name="connsiteY2" fmla="*/ 199293 h 1022941"/>
                  <a:gd name="connsiteX3" fmla="*/ 1005736 w 3766847"/>
                  <a:gd name="connsiteY3" fmla="*/ 748653 h 1022941"/>
                  <a:gd name="connsiteX4" fmla="*/ 1660381 w 3766847"/>
                  <a:gd name="connsiteY4" fmla="*/ 908325 h 1022941"/>
                  <a:gd name="connsiteX5" fmla="*/ 2157380 w 3766847"/>
                  <a:gd name="connsiteY5" fmla="*/ 1010863 h 1022941"/>
                  <a:gd name="connsiteX6" fmla="*/ 2784276 w 3766847"/>
                  <a:gd name="connsiteY6" fmla="*/ 1006306 h 1022941"/>
                  <a:gd name="connsiteX7" fmla="*/ 3254682 w 3766847"/>
                  <a:gd name="connsiteY7" fmla="*/ 976807 h 1022941"/>
                  <a:gd name="connsiteX8" fmla="*/ 3766847 w 3766847"/>
                  <a:gd name="connsiteY8" fmla="*/ 991782 h 1022941"/>
                  <a:gd name="connsiteX0" fmla="*/ 0 w 3766847"/>
                  <a:gd name="connsiteY0" fmla="*/ 157707 h 1022941"/>
                  <a:gd name="connsiteX1" fmla="*/ 209632 w 3766847"/>
                  <a:gd name="connsiteY1" fmla="*/ 372 h 1022941"/>
                  <a:gd name="connsiteX2" fmla="*/ 545016 w 3766847"/>
                  <a:gd name="connsiteY2" fmla="*/ 199293 h 1022941"/>
                  <a:gd name="connsiteX3" fmla="*/ 1005736 w 3766847"/>
                  <a:gd name="connsiteY3" fmla="*/ 748653 h 1022941"/>
                  <a:gd name="connsiteX4" fmla="*/ 1660381 w 3766847"/>
                  <a:gd name="connsiteY4" fmla="*/ 924503 h 1022941"/>
                  <a:gd name="connsiteX5" fmla="*/ 2157380 w 3766847"/>
                  <a:gd name="connsiteY5" fmla="*/ 1010863 h 1022941"/>
                  <a:gd name="connsiteX6" fmla="*/ 2784276 w 3766847"/>
                  <a:gd name="connsiteY6" fmla="*/ 1006306 h 1022941"/>
                  <a:gd name="connsiteX7" fmla="*/ 3254682 w 3766847"/>
                  <a:gd name="connsiteY7" fmla="*/ 976807 h 1022941"/>
                  <a:gd name="connsiteX8" fmla="*/ 3766847 w 3766847"/>
                  <a:gd name="connsiteY8" fmla="*/ 991782 h 102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6847" h="1022941">
                    <a:moveTo>
                      <a:pt x="0" y="157707"/>
                    </a:moveTo>
                    <a:cubicBezTo>
                      <a:pt x="73819" y="84682"/>
                      <a:pt x="118796" y="-6559"/>
                      <a:pt x="209632" y="372"/>
                    </a:cubicBezTo>
                    <a:cubicBezTo>
                      <a:pt x="300468" y="7303"/>
                      <a:pt x="412332" y="74580"/>
                      <a:pt x="545016" y="199293"/>
                    </a:cubicBezTo>
                    <a:cubicBezTo>
                      <a:pt x="677700" y="324006"/>
                      <a:pt x="819842" y="627785"/>
                      <a:pt x="1005736" y="748653"/>
                    </a:cubicBezTo>
                    <a:cubicBezTo>
                      <a:pt x="1191630" y="869521"/>
                      <a:pt x="1468440" y="880801"/>
                      <a:pt x="1660381" y="924503"/>
                    </a:cubicBezTo>
                    <a:cubicBezTo>
                      <a:pt x="1852322" y="968205"/>
                      <a:pt x="1970064" y="997229"/>
                      <a:pt x="2157380" y="1010863"/>
                    </a:cubicBezTo>
                    <a:cubicBezTo>
                      <a:pt x="2344696" y="1024497"/>
                      <a:pt x="2601392" y="1011982"/>
                      <a:pt x="2784276" y="1006306"/>
                    </a:cubicBezTo>
                    <a:cubicBezTo>
                      <a:pt x="2967160" y="1000630"/>
                      <a:pt x="3254682" y="976807"/>
                      <a:pt x="3254682" y="976807"/>
                    </a:cubicBezTo>
                    <a:cubicBezTo>
                      <a:pt x="4324747" y="1069201"/>
                      <a:pt x="2936683" y="994767"/>
                      <a:pt x="3766847" y="991782"/>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70" name="Freeform: Shape 369">
                <a:extLst>
                  <a:ext uri="{FF2B5EF4-FFF2-40B4-BE49-F238E27FC236}">
                    <a16:creationId xmlns:a16="http://schemas.microsoft.com/office/drawing/2014/main" id="{07BFCC1F-B677-1C80-A42F-A3CC23532676}"/>
                  </a:ext>
                </a:extLst>
              </p:cNvPr>
              <p:cNvSpPr/>
              <p:nvPr/>
            </p:nvSpPr>
            <p:spPr>
              <a:xfrm>
                <a:off x="4882929" y="3387716"/>
                <a:ext cx="3922583" cy="753440"/>
              </a:xfrm>
              <a:custGeom>
                <a:avLst/>
                <a:gdLst>
                  <a:gd name="connsiteX0" fmla="*/ 0 w 1969229"/>
                  <a:gd name="connsiteY0" fmla="*/ 0 h 2006033"/>
                  <a:gd name="connsiteX1" fmla="*/ 142875 w 1969229"/>
                  <a:gd name="connsiteY1" fmla="*/ 495300 h 2006033"/>
                  <a:gd name="connsiteX2" fmla="*/ 247650 w 1969229"/>
                  <a:gd name="connsiteY2" fmla="*/ 1362075 h 2006033"/>
                  <a:gd name="connsiteX3" fmla="*/ 723900 w 1969229"/>
                  <a:gd name="connsiteY3" fmla="*/ 1866900 h 2006033"/>
                  <a:gd name="connsiteX4" fmla="*/ 1847850 w 1969229"/>
                  <a:gd name="connsiteY4" fmla="*/ 1952625 h 2006033"/>
                  <a:gd name="connsiteX5" fmla="*/ 1885950 w 1969229"/>
                  <a:gd name="connsiteY5" fmla="*/ 1143000 h 2006033"/>
                  <a:gd name="connsiteX0" fmla="*/ 0 w 1906827"/>
                  <a:gd name="connsiteY0" fmla="*/ 0 h 1991101"/>
                  <a:gd name="connsiteX1" fmla="*/ 142875 w 1906827"/>
                  <a:gd name="connsiteY1" fmla="*/ 495300 h 1991101"/>
                  <a:gd name="connsiteX2" fmla="*/ 247650 w 1906827"/>
                  <a:gd name="connsiteY2" fmla="*/ 1362075 h 1991101"/>
                  <a:gd name="connsiteX3" fmla="*/ 723900 w 1906827"/>
                  <a:gd name="connsiteY3" fmla="*/ 1866900 h 1991101"/>
                  <a:gd name="connsiteX4" fmla="*/ 1619250 w 1906827"/>
                  <a:gd name="connsiteY4" fmla="*/ 1933575 h 1991101"/>
                  <a:gd name="connsiteX5" fmla="*/ 1885950 w 1906827"/>
                  <a:gd name="connsiteY5" fmla="*/ 1143000 h 1991101"/>
                  <a:gd name="connsiteX0" fmla="*/ 0 w 1881109"/>
                  <a:gd name="connsiteY0" fmla="*/ 0 h 1991101"/>
                  <a:gd name="connsiteX1" fmla="*/ 142875 w 1881109"/>
                  <a:gd name="connsiteY1" fmla="*/ 495300 h 1991101"/>
                  <a:gd name="connsiteX2" fmla="*/ 247650 w 1881109"/>
                  <a:gd name="connsiteY2" fmla="*/ 1362075 h 1991101"/>
                  <a:gd name="connsiteX3" fmla="*/ 723900 w 1881109"/>
                  <a:gd name="connsiteY3" fmla="*/ 1866900 h 1991101"/>
                  <a:gd name="connsiteX4" fmla="*/ 1619250 w 1881109"/>
                  <a:gd name="connsiteY4" fmla="*/ 1933575 h 1991101"/>
                  <a:gd name="connsiteX5" fmla="*/ 1857375 w 1881109"/>
                  <a:gd name="connsiteY5" fmla="*/ 1133475 h 1991101"/>
                  <a:gd name="connsiteX0" fmla="*/ 0 w 1875966"/>
                  <a:gd name="connsiteY0" fmla="*/ 0 h 1983853"/>
                  <a:gd name="connsiteX1" fmla="*/ 142875 w 1875966"/>
                  <a:gd name="connsiteY1" fmla="*/ 495300 h 1983853"/>
                  <a:gd name="connsiteX2" fmla="*/ 247650 w 1875966"/>
                  <a:gd name="connsiteY2" fmla="*/ 1362075 h 1983853"/>
                  <a:gd name="connsiteX3" fmla="*/ 723900 w 1875966"/>
                  <a:gd name="connsiteY3" fmla="*/ 1866900 h 1983853"/>
                  <a:gd name="connsiteX4" fmla="*/ 1562100 w 1875966"/>
                  <a:gd name="connsiteY4" fmla="*/ 1924050 h 1983853"/>
                  <a:gd name="connsiteX5" fmla="*/ 1857375 w 1875966"/>
                  <a:gd name="connsiteY5" fmla="*/ 1133475 h 1983853"/>
                  <a:gd name="connsiteX0" fmla="*/ 0 w 1875966"/>
                  <a:gd name="connsiteY0" fmla="*/ 0 h 1974520"/>
                  <a:gd name="connsiteX1" fmla="*/ 142875 w 1875966"/>
                  <a:gd name="connsiteY1" fmla="*/ 495300 h 1974520"/>
                  <a:gd name="connsiteX2" fmla="*/ 266700 w 1875966"/>
                  <a:gd name="connsiteY2" fmla="*/ 1619250 h 1974520"/>
                  <a:gd name="connsiteX3" fmla="*/ 723900 w 1875966"/>
                  <a:gd name="connsiteY3" fmla="*/ 1866900 h 1974520"/>
                  <a:gd name="connsiteX4" fmla="*/ 1562100 w 1875966"/>
                  <a:gd name="connsiteY4" fmla="*/ 1924050 h 1974520"/>
                  <a:gd name="connsiteX5" fmla="*/ 1857375 w 1875966"/>
                  <a:gd name="connsiteY5" fmla="*/ 1133475 h 1974520"/>
                  <a:gd name="connsiteX0" fmla="*/ 0 w 1875966"/>
                  <a:gd name="connsiteY0" fmla="*/ 0 h 1987501"/>
                  <a:gd name="connsiteX1" fmla="*/ 142875 w 1875966"/>
                  <a:gd name="connsiteY1" fmla="*/ 495300 h 1987501"/>
                  <a:gd name="connsiteX2" fmla="*/ 266700 w 1875966"/>
                  <a:gd name="connsiteY2" fmla="*/ 1619250 h 1987501"/>
                  <a:gd name="connsiteX3" fmla="*/ 714375 w 1875966"/>
                  <a:gd name="connsiteY3" fmla="*/ 1914525 h 1987501"/>
                  <a:gd name="connsiteX4" fmla="*/ 1562100 w 1875966"/>
                  <a:gd name="connsiteY4" fmla="*/ 1924050 h 1987501"/>
                  <a:gd name="connsiteX5" fmla="*/ 1857375 w 1875966"/>
                  <a:gd name="connsiteY5" fmla="*/ 1133475 h 1987501"/>
                  <a:gd name="connsiteX0" fmla="*/ 0 w 1875966"/>
                  <a:gd name="connsiteY0" fmla="*/ 0 h 2012515"/>
                  <a:gd name="connsiteX1" fmla="*/ 142875 w 1875966"/>
                  <a:gd name="connsiteY1" fmla="*/ 495300 h 2012515"/>
                  <a:gd name="connsiteX2" fmla="*/ 266700 w 1875966"/>
                  <a:gd name="connsiteY2" fmla="*/ 1619250 h 2012515"/>
                  <a:gd name="connsiteX3" fmla="*/ 714375 w 1875966"/>
                  <a:gd name="connsiteY3" fmla="*/ 1971675 h 2012515"/>
                  <a:gd name="connsiteX4" fmla="*/ 1562100 w 1875966"/>
                  <a:gd name="connsiteY4" fmla="*/ 1924050 h 2012515"/>
                  <a:gd name="connsiteX5" fmla="*/ 1857375 w 1875966"/>
                  <a:gd name="connsiteY5" fmla="*/ 1133475 h 2012515"/>
                  <a:gd name="connsiteX0" fmla="*/ 218034 w 2094000"/>
                  <a:gd name="connsiteY0" fmla="*/ 0 h 2144321"/>
                  <a:gd name="connsiteX1" fmla="*/ 360909 w 2094000"/>
                  <a:gd name="connsiteY1" fmla="*/ 495300 h 2144321"/>
                  <a:gd name="connsiteX2" fmla="*/ 484734 w 2094000"/>
                  <a:gd name="connsiteY2" fmla="*/ 1619250 h 2144321"/>
                  <a:gd name="connsiteX3" fmla="*/ 46584 w 2094000"/>
                  <a:gd name="connsiteY3" fmla="*/ 2133600 h 2144321"/>
                  <a:gd name="connsiteX4" fmla="*/ 1780134 w 2094000"/>
                  <a:gd name="connsiteY4" fmla="*/ 1924050 h 2144321"/>
                  <a:gd name="connsiteX5" fmla="*/ 2075409 w 2094000"/>
                  <a:gd name="connsiteY5" fmla="*/ 1133475 h 2144321"/>
                  <a:gd name="connsiteX0" fmla="*/ 315946 w 2191912"/>
                  <a:gd name="connsiteY0" fmla="*/ 0 h 2148515"/>
                  <a:gd name="connsiteX1" fmla="*/ 458821 w 2191912"/>
                  <a:gd name="connsiteY1" fmla="*/ 495300 h 2148515"/>
                  <a:gd name="connsiteX2" fmla="*/ 134971 w 2191912"/>
                  <a:gd name="connsiteY2" fmla="*/ 1543050 h 2148515"/>
                  <a:gd name="connsiteX3" fmla="*/ 144496 w 2191912"/>
                  <a:gd name="connsiteY3" fmla="*/ 2133600 h 2148515"/>
                  <a:gd name="connsiteX4" fmla="*/ 1878046 w 2191912"/>
                  <a:gd name="connsiteY4" fmla="*/ 1924050 h 2148515"/>
                  <a:gd name="connsiteX5" fmla="*/ 2173321 w 2191912"/>
                  <a:gd name="connsiteY5" fmla="*/ 1133475 h 2148515"/>
                  <a:gd name="connsiteX0" fmla="*/ 302358 w 2178324"/>
                  <a:gd name="connsiteY0" fmla="*/ 0 h 2148515"/>
                  <a:gd name="connsiteX1" fmla="*/ 111858 w 2178324"/>
                  <a:gd name="connsiteY1" fmla="*/ 485775 h 2148515"/>
                  <a:gd name="connsiteX2" fmla="*/ 121383 w 2178324"/>
                  <a:gd name="connsiteY2" fmla="*/ 1543050 h 2148515"/>
                  <a:gd name="connsiteX3" fmla="*/ 130908 w 2178324"/>
                  <a:gd name="connsiteY3" fmla="*/ 2133600 h 2148515"/>
                  <a:gd name="connsiteX4" fmla="*/ 1864458 w 2178324"/>
                  <a:gd name="connsiteY4" fmla="*/ 1924050 h 2148515"/>
                  <a:gd name="connsiteX5" fmla="*/ 2159733 w 2178324"/>
                  <a:gd name="connsiteY5" fmla="*/ 1133475 h 2148515"/>
                  <a:gd name="connsiteX0" fmla="*/ 317621 w 2193587"/>
                  <a:gd name="connsiteY0" fmla="*/ 0 h 2148515"/>
                  <a:gd name="connsiteX1" fmla="*/ 498596 w 2193587"/>
                  <a:gd name="connsiteY1" fmla="*/ 590550 h 2148515"/>
                  <a:gd name="connsiteX2" fmla="*/ 136646 w 2193587"/>
                  <a:gd name="connsiteY2" fmla="*/ 1543050 h 2148515"/>
                  <a:gd name="connsiteX3" fmla="*/ 146171 w 2193587"/>
                  <a:gd name="connsiteY3" fmla="*/ 2133600 h 2148515"/>
                  <a:gd name="connsiteX4" fmla="*/ 1879721 w 2193587"/>
                  <a:gd name="connsiteY4" fmla="*/ 1924050 h 2148515"/>
                  <a:gd name="connsiteX5" fmla="*/ 2174996 w 2193587"/>
                  <a:gd name="connsiteY5" fmla="*/ 1133475 h 2148515"/>
                  <a:gd name="connsiteX0" fmla="*/ 231655 w 2092175"/>
                  <a:gd name="connsiteY0" fmla="*/ 0 h 2919628"/>
                  <a:gd name="connsiteX1" fmla="*/ 412630 w 2092175"/>
                  <a:gd name="connsiteY1" fmla="*/ 590550 h 2919628"/>
                  <a:gd name="connsiteX2" fmla="*/ 50680 w 2092175"/>
                  <a:gd name="connsiteY2" fmla="*/ 1543050 h 2919628"/>
                  <a:gd name="connsiteX3" fmla="*/ 60205 w 2092175"/>
                  <a:gd name="connsiteY3" fmla="*/ 2133600 h 2919628"/>
                  <a:gd name="connsiteX4" fmla="*/ 584080 w 2092175"/>
                  <a:gd name="connsiteY4" fmla="*/ 2905125 h 2919628"/>
                  <a:gd name="connsiteX5" fmla="*/ 2089030 w 2092175"/>
                  <a:gd name="connsiteY5" fmla="*/ 1133475 h 2919628"/>
                  <a:gd name="connsiteX0" fmla="*/ 226245 w 2086765"/>
                  <a:gd name="connsiteY0" fmla="*/ 0 h 2921241"/>
                  <a:gd name="connsiteX1" fmla="*/ 407220 w 2086765"/>
                  <a:gd name="connsiteY1" fmla="*/ 590550 h 2921241"/>
                  <a:gd name="connsiteX2" fmla="*/ 45270 w 2086765"/>
                  <a:gd name="connsiteY2" fmla="*/ 1543050 h 2921241"/>
                  <a:gd name="connsiteX3" fmla="*/ 64320 w 2086765"/>
                  <a:gd name="connsiteY3" fmla="*/ 2209800 h 2921241"/>
                  <a:gd name="connsiteX4" fmla="*/ 578670 w 2086765"/>
                  <a:gd name="connsiteY4" fmla="*/ 2905125 h 2921241"/>
                  <a:gd name="connsiteX5" fmla="*/ 2083620 w 2086765"/>
                  <a:gd name="connsiteY5" fmla="*/ 1133475 h 2921241"/>
                  <a:gd name="connsiteX0" fmla="*/ 226245 w 688267"/>
                  <a:gd name="connsiteY0" fmla="*/ 0 h 2921241"/>
                  <a:gd name="connsiteX1" fmla="*/ 407220 w 688267"/>
                  <a:gd name="connsiteY1" fmla="*/ 590550 h 2921241"/>
                  <a:gd name="connsiteX2" fmla="*/ 45270 w 688267"/>
                  <a:gd name="connsiteY2" fmla="*/ 1543050 h 2921241"/>
                  <a:gd name="connsiteX3" fmla="*/ 64320 w 688267"/>
                  <a:gd name="connsiteY3" fmla="*/ 2209800 h 2921241"/>
                  <a:gd name="connsiteX4" fmla="*/ 578670 w 688267"/>
                  <a:gd name="connsiteY4" fmla="*/ 2905125 h 2921241"/>
                  <a:gd name="connsiteX5" fmla="*/ 588195 w 688267"/>
                  <a:gd name="connsiteY5" fmla="*/ 2019300 h 2921241"/>
                  <a:gd name="connsiteX0" fmla="*/ 209318 w 587457"/>
                  <a:gd name="connsiteY0" fmla="*/ 0 h 2308213"/>
                  <a:gd name="connsiteX1" fmla="*/ 390293 w 587457"/>
                  <a:gd name="connsiteY1" fmla="*/ 590550 h 2308213"/>
                  <a:gd name="connsiteX2" fmla="*/ 28343 w 587457"/>
                  <a:gd name="connsiteY2" fmla="*/ 1543050 h 2308213"/>
                  <a:gd name="connsiteX3" fmla="*/ 47393 w 587457"/>
                  <a:gd name="connsiteY3" fmla="*/ 2209800 h 2308213"/>
                  <a:gd name="connsiteX4" fmla="*/ 237893 w 587457"/>
                  <a:gd name="connsiteY4" fmla="*/ 2228850 h 2308213"/>
                  <a:gd name="connsiteX5" fmla="*/ 571268 w 587457"/>
                  <a:gd name="connsiteY5" fmla="*/ 2019300 h 2308213"/>
                  <a:gd name="connsiteX0" fmla="*/ 278589 w 656728"/>
                  <a:gd name="connsiteY0" fmla="*/ 0 h 2248059"/>
                  <a:gd name="connsiteX1" fmla="*/ 459564 w 656728"/>
                  <a:gd name="connsiteY1" fmla="*/ 590550 h 2248059"/>
                  <a:gd name="connsiteX2" fmla="*/ 97614 w 656728"/>
                  <a:gd name="connsiteY2" fmla="*/ 1543050 h 2248059"/>
                  <a:gd name="connsiteX3" fmla="*/ 11889 w 656728"/>
                  <a:gd name="connsiteY3" fmla="*/ 1752600 h 2248059"/>
                  <a:gd name="connsiteX4" fmla="*/ 307164 w 656728"/>
                  <a:gd name="connsiteY4" fmla="*/ 2228850 h 2248059"/>
                  <a:gd name="connsiteX5" fmla="*/ 640539 w 656728"/>
                  <a:gd name="connsiteY5" fmla="*/ 2019300 h 2248059"/>
                  <a:gd name="connsiteX0" fmla="*/ 266857 w 644996"/>
                  <a:gd name="connsiteY0" fmla="*/ 0 h 2251938"/>
                  <a:gd name="connsiteX1" fmla="*/ 447832 w 644996"/>
                  <a:gd name="connsiteY1" fmla="*/ 590550 h 2251938"/>
                  <a:gd name="connsiteX2" fmla="*/ 257332 w 644996"/>
                  <a:gd name="connsiteY2" fmla="*/ 933450 h 2251938"/>
                  <a:gd name="connsiteX3" fmla="*/ 157 w 644996"/>
                  <a:gd name="connsiteY3" fmla="*/ 1752600 h 2251938"/>
                  <a:gd name="connsiteX4" fmla="*/ 295432 w 644996"/>
                  <a:gd name="connsiteY4" fmla="*/ 2228850 h 2251938"/>
                  <a:gd name="connsiteX5" fmla="*/ 628807 w 644996"/>
                  <a:gd name="connsiteY5" fmla="*/ 2019300 h 2251938"/>
                  <a:gd name="connsiteX0" fmla="*/ 266871 w 645010"/>
                  <a:gd name="connsiteY0" fmla="*/ 0 h 2251938"/>
                  <a:gd name="connsiteX1" fmla="*/ 552621 w 645010"/>
                  <a:gd name="connsiteY1" fmla="*/ 485775 h 2251938"/>
                  <a:gd name="connsiteX2" fmla="*/ 257346 w 645010"/>
                  <a:gd name="connsiteY2" fmla="*/ 933450 h 2251938"/>
                  <a:gd name="connsiteX3" fmla="*/ 171 w 645010"/>
                  <a:gd name="connsiteY3" fmla="*/ 1752600 h 2251938"/>
                  <a:gd name="connsiteX4" fmla="*/ 295446 w 645010"/>
                  <a:gd name="connsiteY4" fmla="*/ 2228850 h 2251938"/>
                  <a:gd name="connsiteX5" fmla="*/ 628821 w 645010"/>
                  <a:gd name="connsiteY5" fmla="*/ 2019300 h 2251938"/>
                  <a:gd name="connsiteX0" fmla="*/ 390696 w 645010"/>
                  <a:gd name="connsiteY0" fmla="*/ 0 h 2242413"/>
                  <a:gd name="connsiteX1" fmla="*/ 552621 w 645010"/>
                  <a:gd name="connsiteY1" fmla="*/ 476250 h 2242413"/>
                  <a:gd name="connsiteX2" fmla="*/ 257346 w 645010"/>
                  <a:gd name="connsiteY2" fmla="*/ 923925 h 2242413"/>
                  <a:gd name="connsiteX3" fmla="*/ 171 w 645010"/>
                  <a:gd name="connsiteY3" fmla="*/ 1743075 h 2242413"/>
                  <a:gd name="connsiteX4" fmla="*/ 295446 w 645010"/>
                  <a:gd name="connsiteY4" fmla="*/ 2219325 h 2242413"/>
                  <a:gd name="connsiteX5" fmla="*/ 628821 w 645010"/>
                  <a:gd name="connsiteY5" fmla="*/ 2009775 h 2242413"/>
                  <a:gd name="connsiteX0" fmla="*/ 391258 w 642203"/>
                  <a:gd name="connsiteY0" fmla="*/ 0 h 2165983"/>
                  <a:gd name="connsiteX1" fmla="*/ 553183 w 642203"/>
                  <a:gd name="connsiteY1" fmla="*/ 476250 h 2165983"/>
                  <a:gd name="connsiteX2" fmla="*/ 257908 w 642203"/>
                  <a:gd name="connsiteY2" fmla="*/ 923925 h 2165983"/>
                  <a:gd name="connsiteX3" fmla="*/ 733 w 642203"/>
                  <a:gd name="connsiteY3" fmla="*/ 1743075 h 2165983"/>
                  <a:gd name="connsiteX4" fmla="*/ 219808 w 642203"/>
                  <a:gd name="connsiteY4" fmla="*/ 2124075 h 2165983"/>
                  <a:gd name="connsiteX5" fmla="*/ 629383 w 642203"/>
                  <a:gd name="connsiteY5" fmla="*/ 2009775 h 2165983"/>
                  <a:gd name="connsiteX0" fmla="*/ 391258 w 641888"/>
                  <a:gd name="connsiteY0" fmla="*/ 0 h 2191601"/>
                  <a:gd name="connsiteX1" fmla="*/ 553183 w 641888"/>
                  <a:gd name="connsiteY1" fmla="*/ 476250 h 2191601"/>
                  <a:gd name="connsiteX2" fmla="*/ 257908 w 641888"/>
                  <a:gd name="connsiteY2" fmla="*/ 923925 h 2191601"/>
                  <a:gd name="connsiteX3" fmla="*/ 733 w 641888"/>
                  <a:gd name="connsiteY3" fmla="*/ 1743075 h 2191601"/>
                  <a:gd name="connsiteX4" fmla="*/ 219808 w 641888"/>
                  <a:gd name="connsiteY4" fmla="*/ 2124075 h 2191601"/>
                  <a:gd name="connsiteX5" fmla="*/ 629383 w 641888"/>
                  <a:gd name="connsiteY5" fmla="*/ 2009775 h 2191601"/>
                  <a:gd name="connsiteX0" fmla="*/ 391044 w 641674"/>
                  <a:gd name="connsiteY0" fmla="*/ 0 h 2191601"/>
                  <a:gd name="connsiteX1" fmla="*/ 552969 w 641674"/>
                  <a:gd name="connsiteY1" fmla="*/ 476250 h 2191601"/>
                  <a:gd name="connsiteX2" fmla="*/ 257694 w 641674"/>
                  <a:gd name="connsiteY2" fmla="*/ 923925 h 2191601"/>
                  <a:gd name="connsiteX3" fmla="*/ 519 w 641674"/>
                  <a:gd name="connsiteY3" fmla="*/ 1743075 h 2191601"/>
                  <a:gd name="connsiteX4" fmla="*/ 219594 w 641674"/>
                  <a:gd name="connsiteY4" fmla="*/ 2124075 h 2191601"/>
                  <a:gd name="connsiteX5" fmla="*/ 629169 w 641674"/>
                  <a:gd name="connsiteY5" fmla="*/ 2009775 h 2191601"/>
                  <a:gd name="connsiteX0" fmla="*/ 391044 w 641674"/>
                  <a:gd name="connsiteY0" fmla="*/ 0 h 2216120"/>
                  <a:gd name="connsiteX1" fmla="*/ 552969 w 641674"/>
                  <a:gd name="connsiteY1" fmla="*/ 476250 h 2216120"/>
                  <a:gd name="connsiteX2" fmla="*/ 257694 w 641674"/>
                  <a:gd name="connsiteY2" fmla="*/ 923925 h 2216120"/>
                  <a:gd name="connsiteX3" fmla="*/ 519 w 641674"/>
                  <a:gd name="connsiteY3" fmla="*/ 1743075 h 2216120"/>
                  <a:gd name="connsiteX4" fmla="*/ 219594 w 641674"/>
                  <a:gd name="connsiteY4" fmla="*/ 2124075 h 2216120"/>
                  <a:gd name="connsiteX5" fmla="*/ 629169 w 641674"/>
                  <a:gd name="connsiteY5" fmla="*/ 2009775 h 2216120"/>
                  <a:gd name="connsiteX0" fmla="*/ 391044 w 638425"/>
                  <a:gd name="connsiteY0" fmla="*/ 0 h 2159355"/>
                  <a:gd name="connsiteX1" fmla="*/ 552969 w 638425"/>
                  <a:gd name="connsiteY1" fmla="*/ 476250 h 2159355"/>
                  <a:gd name="connsiteX2" fmla="*/ 257694 w 638425"/>
                  <a:gd name="connsiteY2" fmla="*/ 923925 h 2159355"/>
                  <a:gd name="connsiteX3" fmla="*/ 519 w 638425"/>
                  <a:gd name="connsiteY3" fmla="*/ 1743075 h 2159355"/>
                  <a:gd name="connsiteX4" fmla="*/ 219594 w 638425"/>
                  <a:gd name="connsiteY4" fmla="*/ 2124075 h 2159355"/>
                  <a:gd name="connsiteX5" fmla="*/ 629169 w 638425"/>
                  <a:gd name="connsiteY5" fmla="*/ 2009775 h 2159355"/>
                  <a:gd name="connsiteX0" fmla="*/ 391044 w 675860"/>
                  <a:gd name="connsiteY0" fmla="*/ 0 h 2225718"/>
                  <a:gd name="connsiteX1" fmla="*/ 552969 w 675860"/>
                  <a:gd name="connsiteY1" fmla="*/ 476250 h 2225718"/>
                  <a:gd name="connsiteX2" fmla="*/ 257694 w 675860"/>
                  <a:gd name="connsiteY2" fmla="*/ 923925 h 2225718"/>
                  <a:gd name="connsiteX3" fmla="*/ 519 w 675860"/>
                  <a:gd name="connsiteY3" fmla="*/ 1743075 h 2225718"/>
                  <a:gd name="connsiteX4" fmla="*/ 219594 w 675860"/>
                  <a:gd name="connsiteY4" fmla="*/ 2124075 h 2225718"/>
                  <a:gd name="connsiteX5" fmla="*/ 667269 w 675860"/>
                  <a:gd name="connsiteY5" fmla="*/ 2095500 h 2225718"/>
                  <a:gd name="connsiteX0" fmla="*/ 391044 w 675860"/>
                  <a:gd name="connsiteY0" fmla="*/ 0 h 2210934"/>
                  <a:gd name="connsiteX1" fmla="*/ 552969 w 675860"/>
                  <a:gd name="connsiteY1" fmla="*/ 476250 h 2210934"/>
                  <a:gd name="connsiteX2" fmla="*/ 257694 w 675860"/>
                  <a:gd name="connsiteY2" fmla="*/ 923925 h 2210934"/>
                  <a:gd name="connsiteX3" fmla="*/ 519 w 675860"/>
                  <a:gd name="connsiteY3" fmla="*/ 1743075 h 2210934"/>
                  <a:gd name="connsiteX4" fmla="*/ 219594 w 675860"/>
                  <a:gd name="connsiteY4" fmla="*/ 2038350 h 2210934"/>
                  <a:gd name="connsiteX5" fmla="*/ 667269 w 675860"/>
                  <a:gd name="connsiteY5" fmla="*/ 2095500 h 2210934"/>
                  <a:gd name="connsiteX0" fmla="*/ 391044 w 685241"/>
                  <a:gd name="connsiteY0" fmla="*/ 0 h 2280085"/>
                  <a:gd name="connsiteX1" fmla="*/ 552969 w 685241"/>
                  <a:gd name="connsiteY1" fmla="*/ 476250 h 2280085"/>
                  <a:gd name="connsiteX2" fmla="*/ 257694 w 685241"/>
                  <a:gd name="connsiteY2" fmla="*/ 923925 h 2280085"/>
                  <a:gd name="connsiteX3" fmla="*/ 519 w 685241"/>
                  <a:gd name="connsiteY3" fmla="*/ 1743075 h 2280085"/>
                  <a:gd name="connsiteX4" fmla="*/ 219594 w 685241"/>
                  <a:gd name="connsiteY4" fmla="*/ 2038350 h 2280085"/>
                  <a:gd name="connsiteX5" fmla="*/ 667269 w 685241"/>
                  <a:gd name="connsiteY5" fmla="*/ 2095500 h 2280085"/>
                  <a:gd name="connsiteX0" fmla="*/ 391044 w 703125"/>
                  <a:gd name="connsiteY0" fmla="*/ 0 h 2261576"/>
                  <a:gd name="connsiteX1" fmla="*/ 552969 w 703125"/>
                  <a:gd name="connsiteY1" fmla="*/ 476250 h 2261576"/>
                  <a:gd name="connsiteX2" fmla="*/ 257694 w 703125"/>
                  <a:gd name="connsiteY2" fmla="*/ 923925 h 2261576"/>
                  <a:gd name="connsiteX3" fmla="*/ 519 w 703125"/>
                  <a:gd name="connsiteY3" fmla="*/ 1743075 h 2261576"/>
                  <a:gd name="connsiteX4" fmla="*/ 219594 w 703125"/>
                  <a:gd name="connsiteY4" fmla="*/ 2038350 h 2261576"/>
                  <a:gd name="connsiteX5" fmla="*/ 686319 w 703125"/>
                  <a:gd name="connsiteY5" fmla="*/ 2066925 h 2261576"/>
                  <a:gd name="connsiteX0" fmla="*/ 391044 w 703125"/>
                  <a:gd name="connsiteY0" fmla="*/ 0 h 2261576"/>
                  <a:gd name="connsiteX1" fmla="*/ 352944 w 703125"/>
                  <a:gd name="connsiteY1" fmla="*/ 466725 h 2261576"/>
                  <a:gd name="connsiteX2" fmla="*/ 257694 w 703125"/>
                  <a:gd name="connsiteY2" fmla="*/ 923925 h 2261576"/>
                  <a:gd name="connsiteX3" fmla="*/ 519 w 703125"/>
                  <a:gd name="connsiteY3" fmla="*/ 1743075 h 2261576"/>
                  <a:gd name="connsiteX4" fmla="*/ 219594 w 703125"/>
                  <a:gd name="connsiteY4" fmla="*/ 2038350 h 2261576"/>
                  <a:gd name="connsiteX5" fmla="*/ 686319 w 703125"/>
                  <a:gd name="connsiteY5" fmla="*/ 2066925 h 2261576"/>
                  <a:gd name="connsiteX0" fmla="*/ 390525 w 702606"/>
                  <a:gd name="connsiteY0" fmla="*/ 0 h 2261576"/>
                  <a:gd name="connsiteX1" fmla="*/ 352425 w 702606"/>
                  <a:gd name="connsiteY1" fmla="*/ 466725 h 2261576"/>
                  <a:gd name="connsiteX2" fmla="*/ 219075 w 702606"/>
                  <a:gd name="connsiteY2" fmla="*/ 857250 h 2261576"/>
                  <a:gd name="connsiteX3" fmla="*/ 0 w 702606"/>
                  <a:gd name="connsiteY3" fmla="*/ 1743075 h 2261576"/>
                  <a:gd name="connsiteX4" fmla="*/ 219075 w 702606"/>
                  <a:gd name="connsiteY4" fmla="*/ 2038350 h 2261576"/>
                  <a:gd name="connsiteX5" fmla="*/ 685800 w 702606"/>
                  <a:gd name="connsiteY5" fmla="*/ 2066925 h 2261576"/>
                  <a:gd name="connsiteX0" fmla="*/ 381000 w 693081"/>
                  <a:gd name="connsiteY0" fmla="*/ 0 h 2261576"/>
                  <a:gd name="connsiteX1" fmla="*/ 342900 w 693081"/>
                  <a:gd name="connsiteY1" fmla="*/ 466725 h 2261576"/>
                  <a:gd name="connsiteX2" fmla="*/ 209550 w 693081"/>
                  <a:gd name="connsiteY2" fmla="*/ 857250 h 2261576"/>
                  <a:gd name="connsiteX3" fmla="*/ 0 w 693081"/>
                  <a:gd name="connsiteY3" fmla="*/ 1457325 h 2261576"/>
                  <a:gd name="connsiteX4" fmla="*/ 209550 w 693081"/>
                  <a:gd name="connsiteY4" fmla="*/ 2038350 h 2261576"/>
                  <a:gd name="connsiteX5" fmla="*/ 676275 w 693081"/>
                  <a:gd name="connsiteY5" fmla="*/ 2066925 h 2261576"/>
                  <a:gd name="connsiteX0" fmla="*/ 460033 w 765146"/>
                  <a:gd name="connsiteY0" fmla="*/ 0 h 2276429"/>
                  <a:gd name="connsiteX1" fmla="*/ 421933 w 765146"/>
                  <a:gd name="connsiteY1" fmla="*/ 466725 h 2276429"/>
                  <a:gd name="connsiteX2" fmla="*/ 288583 w 765146"/>
                  <a:gd name="connsiteY2" fmla="*/ 857250 h 2276429"/>
                  <a:gd name="connsiteX3" fmla="*/ 79033 w 765146"/>
                  <a:gd name="connsiteY3" fmla="*/ 1457325 h 2276429"/>
                  <a:gd name="connsiteX4" fmla="*/ 88558 w 765146"/>
                  <a:gd name="connsiteY4" fmla="*/ 2076450 h 2276429"/>
                  <a:gd name="connsiteX5" fmla="*/ 755308 w 765146"/>
                  <a:gd name="connsiteY5" fmla="*/ 2066925 h 2276429"/>
                  <a:gd name="connsiteX0" fmla="*/ 460033 w 700077"/>
                  <a:gd name="connsiteY0" fmla="*/ 0 h 2270892"/>
                  <a:gd name="connsiteX1" fmla="*/ 421933 w 700077"/>
                  <a:gd name="connsiteY1" fmla="*/ 466725 h 2270892"/>
                  <a:gd name="connsiteX2" fmla="*/ 288583 w 700077"/>
                  <a:gd name="connsiteY2" fmla="*/ 857250 h 2270892"/>
                  <a:gd name="connsiteX3" fmla="*/ 79033 w 700077"/>
                  <a:gd name="connsiteY3" fmla="*/ 1457325 h 2270892"/>
                  <a:gd name="connsiteX4" fmla="*/ 88558 w 700077"/>
                  <a:gd name="connsiteY4" fmla="*/ 2076450 h 2270892"/>
                  <a:gd name="connsiteX5" fmla="*/ 688633 w 700077"/>
                  <a:gd name="connsiteY5" fmla="*/ 2057400 h 2270892"/>
                  <a:gd name="connsiteX0" fmla="*/ 460033 w 563129"/>
                  <a:gd name="connsiteY0" fmla="*/ 0 h 2222175"/>
                  <a:gd name="connsiteX1" fmla="*/ 421933 w 563129"/>
                  <a:gd name="connsiteY1" fmla="*/ 466725 h 2222175"/>
                  <a:gd name="connsiteX2" fmla="*/ 288583 w 563129"/>
                  <a:gd name="connsiteY2" fmla="*/ 857250 h 2222175"/>
                  <a:gd name="connsiteX3" fmla="*/ 79033 w 563129"/>
                  <a:gd name="connsiteY3" fmla="*/ 1457325 h 2222175"/>
                  <a:gd name="connsiteX4" fmla="*/ 88558 w 563129"/>
                  <a:gd name="connsiteY4" fmla="*/ 2076450 h 2222175"/>
                  <a:gd name="connsiteX5" fmla="*/ 545758 w 563129"/>
                  <a:gd name="connsiteY5" fmla="*/ 1962150 h 2222175"/>
                  <a:gd name="connsiteX0" fmla="*/ 460033 w 725283"/>
                  <a:gd name="connsiteY0" fmla="*/ 0 h 2197345"/>
                  <a:gd name="connsiteX1" fmla="*/ 421933 w 725283"/>
                  <a:gd name="connsiteY1" fmla="*/ 466725 h 2197345"/>
                  <a:gd name="connsiteX2" fmla="*/ 288583 w 725283"/>
                  <a:gd name="connsiteY2" fmla="*/ 857250 h 2197345"/>
                  <a:gd name="connsiteX3" fmla="*/ 79033 w 725283"/>
                  <a:gd name="connsiteY3" fmla="*/ 1457325 h 2197345"/>
                  <a:gd name="connsiteX4" fmla="*/ 88558 w 725283"/>
                  <a:gd name="connsiteY4" fmla="*/ 2076450 h 2197345"/>
                  <a:gd name="connsiteX5" fmla="*/ 545758 w 725283"/>
                  <a:gd name="connsiteY5" fmla="*/ 1962150 h 2197345"/>
                  <a:gd name="connsiteX0" fmla="*/ 460033 w 545758"/>
                  <a:gd name="connsiteY0" fmla="*/ 0 h 2206278"/>
                  <a:gd name="connsiteX1" fmla="*/ 421933 w 545758"/>
                  <a:gd name="connsiteY1" fmla="*/ 466725 h 2206278"/>
                  <a:gd name="connsiteX2" fmla="*/ 288583 w 545758"/>
                  <a:gd name="connsiteY2" fmla="*/ 857250 h 2206278"/>
                  <a:gd name="connsiteX3" fmla="*/ 79033 w 545758"/>
                  <a:gd name="connsiteY3" fmla="*/ 1457325 h 2206278"/>
                  <a:gd name="connsiteX4" fmla="*/ 88558 w 545758"/>
                  <a:gd name="connsiteY4" fmla="*/ 2076450 h 2206278"/>
                  <a:gd name="connsiteX5" fmla="*/ 545758 w 545758"/>
                  <a:gd name="connsiteY5" fmla="*/ 1962150 h 2206278"/>
                  <a:gd name="connsiteX0" fmla="*/ 460033 w 545758"/>
                  <a:gd name="connsiteY0" fmla="*/ 0 h 2186243"/>
                  <a:gd name="connsiteX1" fmla="*/ 421933 w 545758"/>
                  <a:gd name="connsiteY1" fmla="*/ 466725 h 2186243"/>
                  <a:gd name="connsiteX2" fmla="*/ 288583 w 545758"/>
                  <a:gd name="connsiteY2" fmla="*/ 857250 h 2186243"/>
                  <a:gd name="connsiteX3" fmla="*/ 79033 w 545758"/>
                  <a:gd name="connsiteY3" fmla="*/ 1457325 h 2186243"/>
                  <a:gd name="connsiteX4" fmla="*/ 88558 w 545758"/>
                  <a:gd name="connsiteY4" fmla="*/ 2076450 h 2186243"/>
                  <a:gd name="connsiteX5" fmla="*/ 545758 w 545758"/>
                  <a:gd name="connsiteY5" fmla="*/ 1962150 h 2186243"/>
                  <a:gd name="connsiteX0" fmla="*/ 460033 w 583858"/>
                  <a:gd name="connsiteY0" fmla="*/ 0 h 2200255"/>
                  <a:gd name="connsiteX1" fmla="*/ 421933 w 583858"/>
                  <a:gd name="connsiteY1" fmla="*/ 466725 h 2200255"/>
                  <a:gd name="connsiteX2" fmla="*/ 288583 w 583858"/>
                  <a:gd name="connsiteY2" fmla="*/ 857250 h 2200255"/>
                  <a:gd name="connsiteX3" fmla="*/ 79033 w 583858"/>
                  <a:gd name="connsiteY3" fmla="*/ 1457325 h 2200255"/>
                  <a:gd name="connsiteX4" fmla="*/ 88558 w 583858"/>
                  <a:gd name="connsiteY4" fmla="*/ 2076450 h 2200255"/>
                  <a:gd name="connsiteX5" fmla="*/ 583858 w 583858"/>
                  <a:gd name="connsiteY5" fmla="*/ 2000250 h 2200255"/>
                  <a:gd name="connsiteX0" fmla="*/ 460033 w 593738"/>
                  <a:gd name="connsiteY0" fmla="*/ 0 h 2222766"/>
                  <a:gd name="connsiteX1" fmla="*/ 421933 w 593738"/>
                  <a:gd name="connsiteY1" fmla="*/ 466725 h 2222766"/>
                  <a:gd name="connsiteX2" fmla="*/ 288583 w 593738"/>
                  <a:gd name="connsiteY2" fmla="*/ 857250 h 2222766"/>
                  <a:gd name="connsiteX3" fmla="*/ 79033 w 593738"/>
                  <a:gd name="connsiteY3" fmla="*/ 1457325 h 2222766"/>
                  <a:gd name="connsiteX4" fmla="*/ 88558 w 593738"/>
                  <a:gd name="connsiteY4" fmla="*/ 2076450 h 2222766"/>
                  <a:gd name="connsiteX5" fmla="*/ 583858 w 593738"/>
                  <a:gd name="connsiteY5" fmla="*/ 2000250 h 2222766"/>
                  <a:gd name="connsiteX0" fmla="*/ 460033 w 548125"/>
                  <a:gd name="connsiteY0" fmla="*/ 0 h 2285334"/>
                  <a:gd name="connsiteX1" fmla="*/ 421933 w 548125"/>
                  <a:gd name="connsiteY1" fmla="*/ 466725 h 2285334"/>
                  <a:gd name="connsiteX2" fmla="*/ 288583 w 548125"/>
                  <a:gd name="connsiteY2" fmla="*/ 857250 h 2285334"/>
                  <a:gd name="connsiteX3" fmla="*/ 79033 w 548125"/>
                  <a:gd name="connsiteY3" fmla="*/ 1457325 h 2285334"/>
                  <a:gd name="connsiteX4" fmla="*/ 88558 w 548125"/>
                  <a:gd name="connsiteY4" fmla="*/ 2076450 h 2285334"/>
                  <a:gd name="connsiteX5" fmla="*/ 536233 w 548125"/>
                  <a:gd name="connsiteY5" fmla="*/ 2114550 h 2285334"/>
                  <a:gd name="connsiteX0" fmla="*/ 510315 w 598407"/>
                  <a:gd name="connsiteY0" fmla="*/ 0 h 2285334"/>
                  <a:gd name="connsiteX1" fmla="*/ 472215 w 598407"/>
                  <a:gd name="connsiteY1" fmla="*/ 466725 h 2285334"/>
                  <a:gd name="connsiteX2" fmla="*/ 338865 w 598407"/>
                  <a:gd name="connsiteY2" fmla="*/ 857250 h 2285334"/>
                  <a:gd name="connsiteX3" fmla="*/ 24540 w 598407"/>
                  <a:gd name="connsiteY3" fmla="*/ 1400175 h 2285334"/>
                  <a:gd name="connsiteX4" fmla="*/ 138840 w 598407"/>
                  <a:gd name="connsiteY4" fmla="*/ 2076450 h 2285334"/>
                  <a:gd name="connsiteX5" fmla="*/ 586515 w 598407"/>
                  <a:gd name="connsiteY5" fmla="*/ 2114550 h 2285334"/>
                  <a:gd name="connsiteX0" fmla="*/ 510315 w 809040"/>
                  <a:gd name="connsiteY0" fmla="*/ 0 h 2215176"/>
                  <a:gd name="connsiteX1" fmla="*/ 472215 w 809040"/>
                  <a:gd name="connsiteY1" fmla="*/ 466725 h 2215176"/>
                  <a:gd name="connsiteX2" fmla="*/ 338865 w 809040"/>
                  <a:gd name="connsiteY2" fmla="*/ 857250 h 2215176"/>
                  <a:gd name="connsiteX3" fmla="*/ 24540 w 809040"/>
                  <a:gd name="connsiteY3" fmla="*/ 1400175 h 2215176"/>
                  <a:gd name="connsiteX4" fmla="*/ 138840 w 809040"/>
                  <a:gd name="connsiteY4" fmla="*/ 2076450 h 2215176"/>
                  <a:gd name="connsiteX5" fmla="*/ 586515 w 809040"/>
                  <a:gd name="connsiteY5" fmla="*/ 2114550 h 2215176"/>
                  <a:gd name="connsiteX0" fmla="*/ 510315 w 992759"/>
                  <a:gd name="connsiteY0" fmla="*/ 0 h 2254353"/>
                  <a:gd name="connsiteX1" fmla="*/ 472215 w 992759"/>
                  <a:gd name="connsiteY1" fmla="*/ 466725 h 2254353"/>
                  <a:gd name="connsiteX2" fmla="*/ 338865 w 992759"/>
                  <a:gd name="connsiteY2" fmla="*/ 857250 h 2254353"/>
                  <a:gd name="connsiteX3" fmla="*/ 24540 w 992759"/>
                  <a:gd name="connsiteY3" fmla="*/ 1400175 h 2254353"/>
                  <a:gd name="connsiteX4" fmla="*/ 138840 w 992759"/>
                  <a:gd name="connsiteY4" fmla="*/ 2076450 h 2254353"/>
                  <a:gd name="connsiteX5" fmla="*/ 805590 w 992759"/>
                  <a:gd name="connsiteY5" fmla="*/ 2181225 h 2254353"/>
                  <a:gd name="connsiteX0" fmla="*/ 510315 w 923832"/>
                  <a:gd name="connsiteY0" fmla="*/ 0 h 2209814"/>
                  <a:gd name="connsiteX1" fmla="*/ 472215 w 923832"/>
                  <a:gd name="connsiteY1" fmla="*/ 466725 h 2209814"/>
                  <a:gd name="connsiteX2" fmla="*/ 338865 w 923832"/>
                  <a:gd name="connsiteY2" fmla="*/ 857250 h 2209814"/>
                  <a:gd name="connsiteX3" fmla="*/ 24540 w 923832"/>
                  <a:gd name="connsiteY3" fmla="*/ 1400175 h 2209814"/>
                  <a:gd name="connsiteX4" fmla="*/ 138840 w 923832"/>
                  <a:gd name="connsiteY4" fmla="*/ 2076450 h 2209814"/>
                  <a:gd name="connsiteX5" fmla="*/ 805590 w 923832"/>
                  <a:gd name="connsiteY5" fmla="*/ 2181225 h 2209814"/>
                  <a:gd name="connsiteX0" fmla="*/ 510315 w 2093179"/>
                  <a:gd name="connsiteY0" fmla="*/ 0 h 2095381"/>
                  <a:gd name="connsiteX1" fmla="*/ 472215 w 2093179"/>
                  <a:gd name="connsiteY1" fmla="*/ 466725 h 2095381"/>
                  <a:gd name="connsiteX2" fmla="*/ 338865 w 2093179"/>
                  <a:gd name="connsiteY2" fmla="*/ 857250 h 2095381"/>
                  <a:gd name="connsiteX3" fmla="*/ 24540 w 2093179"/>
                  <a:gd name="connsiteY3" fmla="*/ 1400175 h 2095381"/>
                  <a:gd name="connsiteX4" fmla="*/ 138840 w 2093179"/>
                  <a:gd name="connsiteY4" fmla="*/ 2076450 h 2095381"/>
                  <a:gd name="connsiteX5" fmla="*/ 2039098 w 2093179"/>
                  <a:gd name="connsiteY5" fmla="*/ 893777 h 2095381"/>
                  <a:gd name="connsiteX0" fmla="*/ 510315 w 2131327"/>
                  <a:gd name="connsiteY0" fmla="*/ 0 h 2099343"/>
                  <a:gd name="connsiteX1" fmla="*/ 472215 w 2131327"/>
                  <a:gd name="connsiteY1" fmla="*/ 466725 h 2099343"/>
                  <a:gd name="connsiteX2" fmla="*/ 338865 w 2131327"/>
                  <a:gd name="connsiteY2" fmla="*/ 857250 h 2099343"/>
                  <a:gd name="connsiteX3" fmla="*/ 24540 w 2131327"/>
                  <a:gd name="connsiteY3" fmla="*/ 1400175 h 2099343"/>
                  <a:gd name="connsiteX4" fmla="*/ 138840 w 2131327"/>
                  <a:gd name="connsiteY4" fmla="*/ 2076450 h 2099343"/>
                  <a:gd name="connsiteX5" fmla="*/ 2078169 w 2131327"/>
                  <a:gd name="connsiteY5" fmla="*/ 1151268 h 2099343"/>
                  <a:gd name="connsiteX0" fmla="*/ 405274 w 2026286"/>
                  <a:gd name="connsiteY0" fmla="*/ 0 h 2099343"/>
                  <a:gd name="connsiteX1" fmla="*/ 367174 w 2026286"/>
                  <a:gd name="connsiteY1" fmla="*/ 466725 h 2099343"/>
                  <a:gd name="connsiteX2" fmla="*/ 233824 w 2026286"/>
                  <a:gd name="connsiteY2" fmla="*/ 857250 h 2099343"/>
                  <a:gd name="connsiteX3" fmla="*/ 449740 w 2026286"/>
                  <a:gd name="connsiteY3" fmla="*/ 1112392 h 2099343"/>
                  <a:gd name="connsiteX4" fmla="*/ 33799 w 2026286"/>
                  <a:gd name="connsiteY4" fmla="*/ 2076450 h 2099343"/>
                  <a:gd name="connsiteX5" fmla="*/ 1973128 w 2026286"/>
                  <a:gd name="connsiteY5" fmla="*/ 1151268 h 2099343"/>
                  <a:gd name="connsiteX0" fmla="*/ 172558 w 1845368"/>
                  <a:gd name="connsiteY0" fmla="*/ 0 h 1326404"/>
                  <a:gd name="connsiteX1" fmla="*/ 134458 w 1845368"/>
                  <a:gd name="connsiteY1" fmla="*/ 466725 h 1326404"/>
                  <a:gd name="connsiteX2" fmla="*/ 1108 w 1845368"/>
                  <a:gd name="connsiteY2" fmla="*/ 857250 h 1326404"/>
                  <a:gd name="connsiteX3" fmla="*/ 217024 w 1845368"/>
                  <a:gd name="connsiteY3" fmla="*/ 1112392 h 1326404"/>
                  <a:gd name="connsiteX4" fmla="*/ 939707 w 1845368"/>
                  <a:gd name="connsiteY4" fmla="*/ 1258541 h 1326404"/>
                  <a:gd name="connsiteX5" fmla="*/ 1740412 w 1845368"/>
                  <a:gd name="connsiteY5" fmla="*/ 1151268 h 1326404"/>
                  <a:gd name="connsiteX0" fmla="*/ 172558 w 1854241"/>
                  <a:gd name="connsiteY0" fmla="*/ 0 h 1258541"/>
                  <a:gd name="connsiteX1" fmla="*/ 134458 w 1854241"/>
                  <a:gd name="connsiteY1" fmla="*/ 466725 h 1258541"/>
                  <a:gd name="connsiteX2" fmla="*/ 1108 w 1854241"/>
                  <a:gd name="connsiteY2" fmla="*/ 857250 h 1258541"/>
                  <a:gd name="connsiteX3" fmla="*/ 217024 w 1854241"/>
                  <a:gd name="connsiteY3" fmla="*/ 1112392 h 1258541"/>
                  <a:gd name="connsiteX4" fmla="*/ 939707 w 1854241"/>
                  <a:gd name="connsiteY4" fmla="*/ 1258541 h 1258541"/>
                  <a:gd name="connsiteX5" fmla="*/ 1740412 w 1854241"/>
                  <a:gd name="connsiteY5" fmla="*/ 1151268 h 1258541"/>
                  <a:gd name="connsiteX0" fmla="*/ 172558 w 1854241"/>
                  <a:gd name="connsiteY0" fmla="*/ 0 h 1258541"/>
                  <a:gd name="connsiteX1" fmla="*/ 134458 w 1854241"/>
                  <a:gd name="connsiteY1" fmla="*/ 466725 h 1258541"/>
                  <a:gd name="connsiteX2" fmla="*/ 1108 w 1854241"/>
                  <a:gd name="connsiteY2" fmla="*/ 857250 h 1258541"/>
                  <a:gd name="connsiteX3" fmla="*/ 217024 w 1854241"/>
                  <a:gd name="connsiteY3" fmla="*/ 1112392 h 1258541"/>
                  <a:gd name="connsiteX4" fmla="*/ 939707 w 1854241"/>
                  <a:gd name="connsiteY4" fmla="*/ 1258541 h 1258541"/>
                  <a:gd name="connsiteX5" fmla="*/ 1740412 w 1854241"/>
                  <a:gd name="connsiteY5" fmla="*/ 1151268 h 1258541"/>
                  <a:gd name="connsiteX0" fmla="*/ 172558 w 2199253"/>
                  <a:gd name="connsiteY0" fmla="*/ 0 h 1258541"/>
                  <a:gd name="connsiteX1" fmla="*/ 134458 w 2199253"/>
                  <a:gd name="connsiteY1" fmla="*/ 466725 h 1258541"/>
                  <a:gd name="connsiteX2" fmla="*/ 1108 w 2199253"/>
                  <a:gd name="connsiteY2" fmla="*/ 857250 h 1258541"/>
                  <a:gd name="connsiteX3" fmla="*/ 217024 w 2199253"/>
                  <a:gd name="connsiteY3" fmla="*/ 1112392 h 1258541"/>
                  <a:gd name="connsiteX4" fmla="*/ 939707 w 2199253"/>
                  <a:gd name="connsiteY4" fmla="*/ 1258541 h 1258541"/>
                  <a:gd name="connsiteX5" fmla="*/ 2114372 w 2199253"/>
                  <a:gd name="connsiteY5" fmla="*/ 121310 h 1258541"/>
                  <a:gd name="connsiteX0" fmla="*/ 172558 w 2310134"/>
                  <a:gd name="connsiteY0" fmla="*/ 0 h 1258541"/>
                  <a:gd name="connsiteX1" fmla="*/ 134458 w 2310134"/>
                  <a:gd name="connsiteY1" fmla="*/ 466725 h 1258541"/>
                  <a:gd name="connsiteX2" fmla="*/ 1108 w 2310134"/>
                  <a:gd name="connsiteY2" fmla="*/ 857250 h 1258541"/>
                  <a:gd name="connsiteX3" fmla="*/ 217024 w 2310134"/>
                  <a:gd name="connsiteY3" fmla="*/ 1112392 h 1258541"/>
                  <a:gd name="connsiteX4" fmla="*/ 939707 w 2310134"/>
                  <a:gd name="connsiteY4" fmla="*/ 1258541 h 1258541"/>
                  <a:gd name="connsiteX5" fmla="*/ 2231583 w 2310134"/>
                  <a:gd name="connsiteY5" fmla="*/ 727168 h 1258541"/>
                  <a:gd name="connsiteX0" fmla="*/ 172558 w 2254511"/>
                  <a:gd name="connsiteY0" fmla="*/ 0 h 1258541"/>
                  <a:gd name="connsiteX1" fmla="*/ 134458 w 2254511"/>
                  <a:gd name="connsiteY1" fmla="*/ 466725 h 1258541"/>
                  <a:gd name="connsiteX2" fmla="*/ 1108 w 2254511"/>
                  <a:gd name="connsiteY2" fmla="*/ 857250 h 1258541"/>
                  <a:gd name="connsiteX3" fmla="*/ 217024 w 2254511"/>
                  <a:gd name="connsiteY3" fmla="*/ 1112392 h 1258541"/>
                  <a:gd name="connsiteX4" fmla="*/ 939707 w 2254511"/>
                  <a:gd name="connsiteY4" fmla="*/ 1258541 h 1258541"/>
                  <a:gd name="connsiteX5" fmla="*/ 2231583 w 2254511"/>
                  <a:gd name="connsiteY5" fmla="*/ 727168 h 1258541"/>
                  <a:gd name="connsiteX0" fmla="*/ 172558 w 2231583"/>
                  <a:gd name="connsiteY0" fmla="*/ 0 h 1267487"/>
                  <a:gd name="connsiteX1" fmla="*/ 134458 w 2231583"/>
                  <a:gd name="connsiteY1" fmla="*/ 466725 h 1267487"/>
                  <a:gd name="connsiteX2" fmla="*/ 1108 w 2231583"/>
                  <a:gd name="connsiteY2" fmla="*/ 857250 h 1267487"/>
                  <a:gd name="connsiteX3" fmla="*/ 217024 w 2231583"/>
                  <a:gd name="connsiteY3" fmla="*/ 1112392 h 1267487"/>
                  <a:gd name="connsiteX4" fmla="*/ 939707 w 2231583"/>
                  <a:gd name="connsiteY4" fmla="*/ 1258541 h 1267487"/>
                  <a:gd name="connsiteX5" fmla="*/ 1583749 w 2231583"/>
                  <a:gd name="connsiteY5" fmla="*/ 975714 h 1267487"/>
                  <a:gd name="connsiteX6" fmla="*/ 2231583 w 2231583"/>
                  <a:gd name="connsiteY6" fmla="*/ 727168 h 1267487"/>
                  <a:gd name="connsiteX0" fmla="*/ 172558 w 2231583"/>
                  <a:gd name="connsiteY0" fmla="*/ 0 h 1160664"/>
                  <a:gd name="connsiteX1" fmla="*/ 134458 w 2231583"/>
                  <a:gd name="connsiteY1" fmla="*/ 466725 h 1160664"/>
                  <a:gd name="connsiteX2" fmla="*/ 1108 w 2231583"/>
                  <a:gd name="connsiteY2" fmla="*/ 857250 h 1160664"/>
                  <a:gd name="connsiteX3" fmla="*/ 217024 w 2231583"/>
                  <a:gd name="connsiteY3" fmla="*/ 1112392 h 1160664"/>
                  <a:gd name="connsiteX4" fmla="*/ 1151804 w 2231583"/>
                  <a:gd name="connsiteY4" fmla="*/ 1137370 h 1160664"/>
                  <a:gd name="connsiteX5" fmla="*/ 1583749 w 2231583"/>
                  <a:gd name="connsiteY5" fmla="*/ 975714 h 1160664"/>
                  <a:gd name="connsiteX6" fmla="*/ 2231583 w 2231583"/>
                  <a:gd name="connsiteY6" fmla="*/ 727168 h 1160664"/>
                  <a:gd name="connsiteX0" fmla="*/ 172558 w 2226001"/>
                  <a:gd name="connsiteY0" fmla="*/ 0 h 1160662"/>
                  <a:gd name="connsiteX1" fmla="*/ 134458 w 2226001"/>
                  <a:gd name="connsiteY1" fmla="*/ 466725 h 1160662"/>
                  <a:gd name="connsiteX2" fmla="*/ 1108 w 2226001"/>
                  <a:gd name="connsiteY2" fmla="*/ 857250 h 1160662"/>
                  <a:gd name="connsiteX3" fmla="*/ 217024 w 2226001"/>
                  <a:gd name="connsiteY3" fmla="*/ 1112392 h 1160662"/>
                  <a:gd name="connsiteX4" fmla="*/ 1151804 w 2226001"/>
                  <a:gd name="connsiteY4" fmla="*/ 1137370 h 1160662"/>
                  <a:gd name="connsiteX5" fmla="*/ 1583749 w 2226001"/>
                  <a:gd name="connsiteY5" fmla="*/ 975714 h 1160662"/>
                  <a:gd name="connsiteX6" fmla="*/ 2226001 w 2226001"/>
                  <a:gd name="connsiteY6" fmla="*/ 227336 h 1160662"/>
                  <a:gd name="connsiteX0" fmla="*/ 172558 w 2226736"/>
                  <a:gd name="connsiteY0" fmla="*/ 0 h 1160664"/>
                  <a:gd name="connsiteX1" fmla="*/ 134458 w 2226736"/>
                  <a:gd name="connsiteY1" fmla="*/ 466725 h 1160664"/>
                  <a:gd name="connsiteX2" fmla="*/ 1108 w 2226736"/>
                  <a:gd name="connsiteY2" fmla="*/ 857250 h 1160664"/>
                  <a:gd name="connsiteX3" fmla="*/ 217024 w 2226736"/>
                  <a:gd name="connsiteY3" fmla="*/ 1112392 h 1160664"/>
                  <a:gd name="connsiteX4" fmla="*/ 1151804 w 2226736"/>
                  <a:gd name="connsiteY4" fmla="*/ 1137370 h 1160664"/>
                  <a:gd name="connsiteX5" fmla="*/ 1583749 w 2226736"/>
                  <a:gd name="connsiteY5" fmla="*/ 975714 h 1160664"/>
                  <a:gd name="connsiteX6" fmla="*/ 2226001 w 2226736"/>
                  <a:gd name="connsiteY6" fmla="*/ 227336 h 116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6736" h="1160664">
                    <a:moveTo>
                      <a:pt x="172558" y="0"/>
                    </a:moveTo>
                    <a:cubicBezTo>
                      <a:pt x="223358" y="134144"/>
                      <a:pt x="163033" y="323850"/>
                      <a:pt x="134458" y="466725"/>
                    </a:cubicBezTo>
                    <a:cubicBezTo>
                      <a:pt x="105883" y="609600"/>
                      <a:pt x="-12653" y="749639"/>
                      <a:pt x="1108" y="857250"/>
                    </a:cubicBezTo>
                    <a:cubicBezTo>
                      <a:pt x="14869" y="964861"/>
                      <a:pt x="25241" y="1065705"/>
                      <a:pt x="217024" y="1112392"/>
                    </a:cubicBezTo>
                    <a:cubicBezTo>
                      <a:pt x="408807" y="1159079"/>
                      <a:pt x="911923" y="1180345"/>
                      <a:pt x="1151804" y="1137370"/>
                    </a:cubicBezTo>
                    <a:cubicBezTo>
                      <a:pt x="1391685" y="1094395"/>
                      <a:pt x="1368436" y="1064276"/>
                      <a:pt x="1583749" y="975714"/>
                    </a:cubicBezTo>
                    <a:cubicBezTo>
                      <a:pt x="1799062" y="887152"/>
                      <a:pt x="2247334" y="21368"/>
                      <a:pt x="2226001" y="227336"/>
                    </a:cubicBezTo>
                  </a:path>
                </a:pathLst>
              </a:custGeom>
              <a:noFill/>
              <a:ln w="1905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Freeform: Shape 370">
                <a:extLst>
                  <a:ext uri="{FF2B5EF4-FFF2-40B4-BE49-F238E27FC236}">
                    <a16:creationId xmlns:a16="http://schemas.microsoft.com/office/drawing/2014/main" id="{0E3395B4-5D41-3E54-9B64-A91CB3DE8B08}"/>
                  </a:ext>
                </a:extLst>
              </p:cNvPr>
              <p:cNvSpPr/>
              <p:nvPr/>
            </p:nvSpPr>
            <p:spPr>
              <a:xfrm flipV="1">
                <a:off x="2538697" y="2923505"/>
                <a:ext cx="3011949" cy="1914512"/>
              </a:xfrm>
              <a:custGeom>
                <a:avLst/>
                <a:gdLst>
                  <a:gd name="connsiteX0" fmla="*/ 0 w 3761923"/>
                  <a:gd name="connsiteY0" fmla="*/ 314363 h 314363"/>
                  <a:gd name="connsiteX1" fmla="*/ 285750 w 3761923"/>
                  <a:gd name="connsiteY1" fmla="*/ 133388 h 314363"/>
                  <a:gd name="connsiteX2" fmla="*/ 828675 w 3761923"/>
                  <a:gd name="connsiteY2" fmla="*/ 104813 h 314363"/>
                  <a:gd name="connsiteX3" fmla="*/ 1685925 w 3761923"/>
                  <a:gd name="connsiteY3" fmla="*/ 104813 h 314363"/>
                  <a:gd name="connsiteX4" fmla="*/ 2724150 w 3761923"/>
                  <a:gd name="connsiteY4" fmla="*/ 19088 h 314363"/>
                  <a:gd name="connsiteX5" fmla="*/ 3086100 w 3761923"/>
                  <a:gd name="connsiteY5" fmla="*/ 9563 h 314363"/>
                  <a:gd name="connsiteX6" fmla="*/ 3705225 w 3761923"/>
                  <a:gd name="connsiteY6" fmla="*/ 133388 h 314363"/>
                  <a:gd name="connsiteX7" fmla="*/ 3733800 w 3761923"/>
                  <a:gd name="connsiteY7" fmla="*/ 9563 h 314363"/>
                  <a:gd name="connsiteX8" fmla="*/ 3733800 w 3761923"/>
                  <a:gd name="connsiteY8" fmla="*/ 9563 h 314363"/>
                  <a:gd name="connsiteX0" fmla="*/ 0 w 3733800"/>
                  <a:gd name="connsiteY0" fmla="*/ 310857 h 310857"/>
                  <a:gd name="connsiteX1" fmla="*/ 285750 w 3733800"/>
                  <a:gd name="connsiteY1" fmla="*/ 129882 h 310857"/>
                  <a:gd name="connsiteX2" fmla="*/ 828675 w 3733800"/>
                  <a:gd name="connsiteY2" fmla="*/ 101307 h 310857"/>
                  <a:gd name="connsiteX3" fmla="*/ 1685925 w 3733800"/>
                  <a:gd name="connsiteY3" fmla="*/ 101307 h 310857"/>
                  <a:gd name="connsiteX4" fmla="*/ 2724150 w 3733800"/>
                  <a:gd name="connsiteY4" fmla="*/ 15582 h 310857"/>
                  <a:gd name="connsiteX5" fmla="*/ 3086100 w 3733800"/>
                  <a:gd name="connsiteY5" fmla="*/ 6057 h 310857"/>
                  <a:gd name="connsiteX6" fmla="*/ 3558094 w 3733800"/>
                  <a:gd name="connsiteY6" fmla="*/ 82257 h 310857"/>
                  <a:gd name="connsiteX7" fmla="*/ 3733800 w 3733800"/>
                  <a:gd name="connsiteY7" fmla="*/ 6057 h 310857"/>
                  <a:gd name="connsiteX8" fmla="*/ 3733800 w 3733800"/>
                  <a:gd name="connsiteY8" fmla="*/ 6057 h 310857"/>
                  <a:gd name="connsiteX0" fmla="*/ 0 w 3733800"/>
                  <a:gd name="connsiteY0" fmla="*/ 305003 h 305003"/>
                  <a:gd name="connsiteX1" fmla="*/ 285750 w 3733800"/>
                  <a:gd name="connsiteY1" fmla="*/ 124028 h 305003"/>
                  <a:gd name="connsiteX2" fmla="*/ 828675 w 3733800"/>
                  <a:gd name="connsiteY2" fmla="*/ 95453 h 305003"/>
                  <a:gd name="connsiteX3" fmla="*/ 1685925 w 3733800"/>
                  <a:gd name="connsiteY3" fmla="*/ 95453 h 305003"/>
                  <a:gd name="connsiteX4" fmla="*/ 2737526 w 3733800"/>
                  <a:gd name="connsiteY4" fmla="*/ 104978 h 305003"/>
                  <a:gd name="connsiteX5" fmla="*/ 3086100 w 3733800"/>
                  <a:gd name="connsiteY5" fmla="*/ 203 h 305003"/>
                  <a:gd name="connsiteX6" fmla="*/ 3558094 w 3733800"/>
                  <a:gd name="connsiteY6" fmla="*/ 76403 h 305003"/>
                  <a:gd name="connsiteX7" fmla="*/ 3733800 w 3733800"/>
                  <a:gd name="connsiteY7" fmla="*/ 203 h 305003"/>
                  <a:gd name="connsiteX8" fmla="*/ 3733800 w 3733800"/>
                  <a:gd name="connsiteY8" fmla="*/ 203 h 305003"/>
                  <a:gd name="connsiteX0" fmla="*/ 0 w 3733800"/>
                  <a:gd name="connsiteY0" fmla="*/ 304800 h 304800"/>
                  <a:gd name="connsiteX1" fmla="*/ 285750 w 3733800"/>
                  <a:gd name="connsiteY1" fmla="*/ 123825 h 304800"/>
                  <a:gd name="connsiteX2" fmla="*/ 828675 w 3733800"/>
                  <a:gd name="connsiteY2" fmla="*/ 95250 h 304800"/>
                  <a:gd name="connsiteX3" fmla="*/ 1685925 w 3733800"/>
                  <a:gd name="connsiteY3" fmla="*/ 95250 h 304800"/>
                  <a:gd name="connsiteX4" fmla="*/ 2737526 w 3733800"/>
                  <a:gd name="connsiteY4" fmla="*/ 104775 h 304800"/>
                  <a:gd name="connsiteX5" fmla="*/ 3179730 w 3733800"/>
                  <a:gd name="connsiteY5" fmla="*/ 66675 h 304800"/>
                  <a:gd name="connsiteX6" fmla="*/ 3558094 w 3733800"/>
                  <a:gd name="connsiteY6" fmla="*/ 76200 h 304800"/>
                  <a:gd name="connsiteX7" fmla="*/ 3733800 w 3733800"/>
                  <a:gd name="connsiteY7" fmla="*/ 0 h 304800"/>
                  <a:gd name="connsiteX8" fmla="*/ 3733800 w 3733800"/>
                  <a:gd name="connsiteY8" fmla="*/ 0 h 304800"/>
                  <a:gd name="connsiteX0" fmla="*/ 0 w 3800679"/>
                  <a:gd name="connsiteY0" fmla="*/ 304800 h 304800"/>
                  <a:gd name="connsiteX1" fmla="*/ 285750 w 3800679"/>
                  <a:gd name="connsiteY1" fmla="*/ 123825 h 304800"/>
                  <a:gd name="connsiteX2" fmla="*/ 828675 w 3800679"/>
                  <a:gd name="connsiteY2" fmla="*/ 95250 h 304800"/>
                  <a:gd name="connsiteX3" fmla="*/ 1685925 w 3800679"/>
                  <a:gd name="connsiteY3" fmla="*/ 95250 h 304800"/>
                  <a:gd name="connsiteX4" fmla="*/ 2737526 w 3800679"/>
                  <a:gd name="connsiteY4" fmla="*/ 104775 h 304800"/>
                  <a:gd name="connsiteX5" fmla="*/ 3179730 w 3800679"/>
                  <a:gd name="connsiteY5" fmla="*/ 66675 h 304800"/>
                  <a:gd name="connsiteX6" fmla="*/ 3558094 w 3800679"/>
                  <a:gd name="connsiteY6" fmla="*/ 76200 h 304800"/>
                  <a:gd name="connsiteX7" fmla="*/ 3733800 w 3800679"/>
                  <a:gd name="connsiteY7" fmla="*/ 0 h 304800"/>
                  <a:gd name="connsiteX8" fmla="*/ 3800679 w 3800679"/>
                  <a:gd name="connsiteY8" fmla="*/ 95250 h 30480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9525 h 247650"/>
                  <a:gd name="connsiteX6" fmla="*/ 3558094 w 3800679"/>
                  <a:gd name="connsiteY6" fmla="*/ 19050 h 247650"/>
                  <a:gd name="connsiteX7" fmla="*/ 3733800 w 3800679"/>
                  <a:gd name="connsiteY7" fmla="*/ 0 h 247650"/>
                  <a:gd name="connsiteX8" fmla="*/ 3800679 w 3800679"/>
                  <a:gd name="connsiteY8" fmla="*/ 38100 h 247650"/>
                  <a:gd name="connsiteX0" fmla="*/ 0 w 3800679"/>
                  <a:gd name="connsiteY0" fmla="*/ 247650 h 247650"/>
                  <a:gd name="connsiteX1" fmla="*/ 285750 w 3800679"/>
                  <a:gd name="connsiteY1" fmla="*/ 66675 h 247650"/>
                  <a:gd name="connsiteX2" fmla="*/ 828675 w 3800679"/>
                  <a:gd name="connsiteY2" fmla="*/ 38100 h 247650"/>
                  <a:gd name="connsiteX3" fmla="*/ 1685925 w 3800679"/>
                  <a:gd name="connsiteY3" fmla="*/ 38100 h 247650"/>
                  <a:gd name="connsiteX4" fmla="*/ 2737526 w 3800679"/>
                  <a:gd name="connsiteY4" fmla="*/ 47625 h 247650"/>
                  <a:gd name="connsiteX5" fmla="*/ 3179730 w 3800679"/>
                  <a:gd name="connsiteY5" fmla="*/ 38100 h 247650"/>
                  <a:gd name="connsiteX6" fmla="*/ 3558094 w 3800679"/>
                  <a:gd name="connsiteY6" fmla="*/ 19050 h 247650"/>
                  <a:gd name="connsiteX7" fmla="*/ 3733800 w 3800679"/>
                  <a:gd name="connsiteY7" fmla="*/ 0 h 247650"/>
                  <a:gd name="connsiteX8" fmla="*/ 3800679 w 3800679"/>
                  <a:gd name="connsiteY8" fmla="*/ 38100 h 24765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558094 w 3921061"/>
                  <a:gd name="connsiteY6" fmla="*/ 76200 h 304800"/>
                  <a:gd name="connsiteX7" fmla="*/ 3733800 w 3921061"/>
                  <a:gd name="connsiteY7" fmla="*/ 57150 h 304800"/>
                  <a:gd name="connsiteX8" fmla="*/ 3921061 w 3921061"/>
                  <a:gd name="connsiteY8" fmla="*/ 0 h 304800"/>
                  <a:gd name="connsiteX0" fmla="*/ 0 w 3921061"/>
                  <a:gd name="connsiteY0" fmla="*/ 304800 h 304800"/>
                  <a:gd name="connsiteX1" fmla="*/ 285750 w 3921061"/>
                  <a:gd name="connsiteY1" fmla="*/ 123825 h 304800"/>
                  <a:gd name="connsiteX2" fmla="*/ 828675 w 3921061"/>
                  <a:gd name="connsiteY2" fmla="*/ 95250 h 304800"/>
                  <a:gd name="connsiteX3" fmla="*/ 1685925 w 3921061"/>
                  <a:gd name="connsiteY3" fmla="*/ 95250 h 304800"/>
                  <a:gd name="connsiteX4" fmla="*/ 2737526 w 3921061"/>
                  <a:gd name="connsiteY4" fmla="*/ 104775 h 304800"/>
                  <a:gd name="connsiteX5" fmla="*/ 3179730 w 3921061"/>
                  <a:gd name="connsiteY5" fmla="*/ 95250 h 304800"/>
                  <a:gd name="connsiteX6" fmla="*/ 3611597 w 3921061"/>
                  <a:gd name="connsiteY6" fmla="*/ 144112 h 304800"/>
                  <a:gd name="connsiteX7" fmla="*/ 3733800 w 3921061"/>
                  <a:gd name="connsiteY7" fmla="*/ 57150 h 304800"/>
                  <a:gd name="connsiteX8" fmla="*/ 3921061 w 3921061"/>
                  <a:gd name="connsiteY8" fmla="*/ 0 h 304800"/>
                  <a:gd name="connsiteX0" fmla="*/ 0 w 4830619"/>
                  <a:gd name="connsiteY0" fmla="*/ 304800 h 448948"/>
                  <a:gd name="connsiteX1" fmla="*/ 285750 w 4830619"/>
                  <a:gd name="connsiteY1" fmla="*/ 123825 h 448948"/>
                  <a:gd name="connsiteX2" fmla="*/ 828675 w 4830619"/>
                  <a:gd name="connsiteY2" fmla="*/ 95250 h 448948"/>
                  <a:gd name="connsiteX3" fmla="*/ 1685925 w 4830619"/>
                  <a:gd name="connsiteY3" fmla="*/ 95250 h 448948"/>
                  <a:gd name="connsiteX4" fmla="*/ 2737526 w 4830619"/>
                  <a:gd name="connsiteY4" fmla="*/ 104775 h 448948"/>
                  <a:gd name="connsiteX5" fmla="*/ 3179730 w 4830619"/>
                  <a:gd name="connsiteY5" fmla="*/ 95250 h 448948"/>
                  <a:gd name="connsiteX6" fmla="*/ 3611597 w 4830619"/>
                  <a:gd name="connsiteY6" fmla="*/ 144112 h 448948"/>
                  <a:gd name="connsiteX7" fmla="*/ 4830619 w 4830619"/>
                  <a:gd name="connsiteY7" fmla="*/ 448948 h 448948"/>
                  <a:gd name="connsiteX8" fmla="*/ 3921061 w 4830619"/>
                  <a:gd name="connsiteY8" fmla="*/ 0 h 448948"/>
                  <a:gd name="connsiteX0" fmla="*/ 0 w 6128073"/>
                  <a:gd name="connsiteY0" fmla="*/ 212065 h 889373"/>
                  <a:gd name="connsiteX1" fmla="*/ 285750 w 6128073"/>
                  <a:gd name="connsiteY1" fmla="*/ 31090 h 889373"/>
                  <a:gd name="connsiteX2" fmla="*/ 828675 w 6128073"/>
                  <a:gd name="connsiteY2" fmla="*/ 2515 h 889373"/>
                  <a:gd name="connsiteX3" fmla="*/ 1685925 w 6128073"/>
                  <a:gd name="connsiteY3" fmla="*/ 2515 h 889373"/>
                  <a:gd name="connsiteX4" fmla="*/ 2737526 w 6128073"/>
                  <a:gd name="connsiteY4" fmla="*/ 12040 h 889373"/>
                  <a:gd name="connsiteX5" fmla="*/ 3179730 w 6128073"/>
                  <a:gd name="connsiteY5" fmla="*/ 2515 h 889373"/>
                  <a:gd name="connsiteX6" fmla="*/ 3611597 w 6128073"/>
                  <a:gd name="connsiteY6" fmla="*/ 51377 h 889373"/>
                  <a:gd name="connsiteX7" fmla="*/ 4830619 w 6128073"/>
                  <a:gd name="connsiteY7" fmla="*/ 356213 h 889373"/>
                  <a:gd name="connsiteX8" fmla="*/ 6128073 w 6128073"/>
                  <a:gd name="connsiteY8" fmla="*/ 889373 h 889373"/>
                  <a:gd name="connsiteX0" fmla="*/ 0 w 6128073"/>
                  <a:gd name="connsiteY0" fmla="*/ 246164 h 923472"/>
                  <a:gd name="connsiteX1" fmla="*/ 285750 w 6128073"/>
                  <a:gd name="connsiteY1" fmla="*/ 65189 h 923472"/>
                  <a:gd name="connsiteX2" fmla="*/ 828675 w 6128073"/>
                  <a:gd name="connsiteY2" fmla="*/ 36614 h 923472"/>
                  <a:gd name="connsiteX3" fmla="*/ 1685925 w 6128073"/>
                  <a:gd name="connsiteY3" fmla="*/ 36614 h 923472"/>
                  <a:gd name="connsiteX4" fmla="*/ 2403130 w 6128073"/>
                  <a:gd name="connsiteY4" fmla="*/ 516297 h 923472"/>
                  <a:gd name="connsiteX5" fmla="*/ 3179730 w 6128073"/>
                  <a:gd name="connsiteY5" fmla="*/ 36614 h 923472"/>
                  <a:gd name="connsiteX6" fmla="*/ 3611597 w 6128073"/>
                  <a:gd name="connsiteY6" fmla="*/ 85476 h 923472"/>
                  <a:gd name="connsiteX7" fmla="*/ 4830619 w 6128073"/>
                  <a:gd name="connsiteY7" fmla="*/ 390312 h 923472"/>
                  <a:gd name="connsiteX8" fmla="*/ 6128073 w 6128073"/>
                  <a:gd name="connsiteY8" fmla="*/ 923472 h 923472"/>
                  <a:gd name="connsiteX0" fmla="*/ 0 w 6128073"/>
                  <a:gd name="connsiteY0" fmla="*/ 246164 h 970560"/>
                  <a:gd name="connsiteX1" fmla="*/ 285750 w 6128073"/>
                  <a:gd name="connsiteY1" fmla="*/ 65189 h 970560"/>
                  <a:gd name="connsiteX2" fmla="*/ 828675 w 6128073"/>
                  <a:gd name="connsiteY2" fmla="*/ 36614 h 970560"/>
                  <a:gd name="connsiteX3" fmla="*/ 1685925 w 6128073"/>
                  <a:gd name="connsiteY3" fmla="*/ 36614 h 970560"/>
                  <a:gd name="connsiteX4" fmla="*/ 2403130 w 6128073"/>
                  <a:gd name="connsiteY4" fmla="*/ 516297 h 970560"/>
                  <a:gd name="connsiteX5" fmla="*/ 2698200 w 6128073"/>
                  <a:gd name="connsiteY5" fmla="*/ 961259 h 970560"/>
                  <a:gd name="connsiteX6" fmla="*/ 3611597 w 6128073"/>
                  <a:gd name="connsiteY6" fmla="*/ 85476 h 970560"/>
                  <a:gd name="connsiteX7" fmla="*/ 4830619 w 6128073"/>
                  <a:gd name="connsiteY7" fmla="*/ 390312 h 970560"/>
                  <a:gd name="connsiteX8" fmla="*/ 6128073 w 6128073"/>
                  <a:gd name="connsiteY8" fmla="*/ 923472 h 970560"/>
                  <a:gd name="connsiteX0" fmla="*/ 0 w 6128073"/>
                  <a:gd name="connsiteY0" fmla="*/ 246164 h 1265858"/>
                  <a:gd name="connsiteX1" fmla="*/ 285750 w 6128073"/>
                  <a:gd name="connsiteY1" fmla="*/ 65189 h 1265858"/>
                  <a:gd name="connsiteX2" fmla="*/ 828675 w 6128073"/>
                  <a:gd name="connsiteY2" fmla="*/ 36614 h 1265858"/>
                  <a:gd name="connsiteX3" fmla="*/ 1685925 w 6128073"/>
                  <a:gd name="connsiteY3" fmla="*/ 36614 h 1265858"/>
                  <a:gd name="connsiteX4" fmla="*/ 2403130 w 6128073"/>
                  <a:gd name="connsiteY4" fmla="*/ 516297 h 1265858"/>
                  <a:gd name="connsiteX5" fmla="*/ 2698200 w 6128073"/>
                  <a:gd name="connsiteY5" fmla="*/ 961259 h 1265858"/>
                  <a:gd name="connsiteX6" fmla="*/ 3210322 w 6128073"/>
                  <a:gd name="connsiteY6" fmla="*/ 1245199 h 1265858"/>
                  <a:gd name="connsiteX7" fmla="*/ 4830619 w 6128073"/>
                  <a:gd name="connsiteY7" fmla="*/ 390312 h 1265858"/>
                  <a:gd name="connsiteX8" fmla="*/ 6128073 w 6128073"/>
                  <a:gd name="connsiteY8" fmla="*/ 923472 h 1265858"/>
                  <a:gd name="connsiteX0" fmla="*/ 0 w 6128073"/>
                  <a:gd name="connsiteY0" fmla="*/ 246164 h 1617947"/>
                  <a:gd name="connsiteX1" fmla="*/ 285750 w 6128073"/>
                  <a:gd name="connsiteY1" fmla="*/ 65189 h 1617947"/>
                  <a:gd name="connsiteX2" fmla="*/ 828675 w 6128073"/>
                  <a:gd name="connsiteY2" fmla="*/ 36614 h 1617947"/>
                  <a:gd name="connsiteX3" fmla="*/ 1685925 w 6128073"/>
                  <a:gd name="connsiteY3" fmla="*/ 36614 h 1617947"/>
                  <a:gd name="connsiteX4" fmla="*/ 2403130 w 6128073"/>
                  <a:gd name="connsiteY4" fmla="*/ 516297 h 1617947"/>
                  <a:gd name="connsiteX5" fmla="*/ 2698200 w 6128073"/>
                  <a:gd name="connsiteY5" fmla="*/ 961259 h 1617947"/>
                  <a:gd name="connsiteX6" fmla="*/ 3210322 w 6128073"/>
                  <a:gd name="connsiteY6" fmla="*/ 1245199 h 1617947"/>
                  <a:gd name="connsiteX7" fmla="*/ 3145265 w 6128073"/>
                  <a:gd name="connsiteY7" fmla="*/ 1617947 h 1617947"/>
                  <a:gd name="connsiteX8" fmla="*/ 6128073 w 6128073"/>
                  <a:gd name="connsiteY8" fmla="*/ 923472 h 1617947"/>
                  <a:gd name="connsiteX0" fmla="*/ 0 w 6128073"/>
                  <a:gd name="connsiteY0" fmla="*/ 246164 h 1617947"/>
                  <a:gd name="connsiteX1" fmla="*/ 285750 w 6128073"/>
                  <a:gd name="connsiteY1" fmla="*/ 65189 h 1617947"/>
                  <a:gd name="connsiteX2" fmla="*/ 828675 w 6128073"/>
                  <a:gd name="connsiteY2" fmla="*/ 36614 h 1617947"/>
                  <a:gd name="connsiteX3" fmla="*/ 1685925 w 6128073"/>
                  <a:gd name="connsiteY3" fmla="*/ 36614 h 1617947"/>
                  <a:gd name="connsiteX4" fmla="*/ 2403130 w 6128073"/>
                  <a:gd name="connsiteY4" fmla="*/ 516297 h 1617947"/>
                  <a:gd name="connsiteX5" fmla="*/ 2698200 w 6128073"/>
                  <a:gd name="connsiteY5" fmla="*/ 961259 h 1617947"/>
                  <a:gd name="connsiteX6" fmla="*/ 3009685 w 6128073"/>
                  <a:gd name="connsiteY6" fmla="*/ 1271319 h 1617947"/>
                  <a:gd name="connsiteX7" fmla="*/ 3145265 w 6128073"/>
                  <a:gd name="connsiteY7" fmla="*/ 1617947 h 1617947"/>
                  <a:gd name="connsiteX8" fmla="*/ 6128073 w 6128073"/>
                  <a:gd name="connsiteY8" fmla="*/ 923472 h 1617947"/>
                  <a:gd name="connsiteX0" fmla="*/ 0 w 5793677"/>
                  <a:gd name="connsiteY0" fmla="*/ 246164 h 1639157"/>
                  <a:gd name="connsiteX1" fmla="*/ 285750 w 5793677"/>
                  <a:gd name="connsiteY1" fmla="*/ 65189 h 1639157"/>
                  <a:gd name="connsiteX2" fmla="*/ 828675 w 5793677"/>
                  <a:gd name="connsiteY2" fmla="*/ 36614 h 1639157"/>
                  <a:gd name="connsiteX3" fmla="*/ 1685925 w 5793677"/>
                  <a:gd name="connsiteY3" fmla="*/ 36614 h 1639157"/>
                  <a:gd name="connsiteX4" fmla="*/ 2403130 w 5793677"/>
                  <a:gd name="connsiteY4" fmla="*/ 516297 h 1639157"/>
                  <a:gd name="connsiteX5" fmla="*/ 2698200 w 5793677"/>
                  <a:gd name="connsiteY5" fmla="*/ 961259 h 1639157"/>
                  <a:gd name="connsiteX6" fmla="*/ 3009685 w 5793677"/>
                  <a:gd name="connsiteY6" fmla="*/ 1271319 h 1639157"/>
                  <a:gd name="connsiteX7" fmla="*/ 3145265 w 5793677"/>
                  <a:gd name="connsiteY7" fmla="*/ 1617947 h 1639157"/>
                  <a:gd name="connsiteX8" fmla="*/ 5793677 w 5793677"/>
                  <a:gd name="connsiteY8" fmla="*/ 1639157 h 1639157"/>
                  <a:gd name="connsiteX0" fmla="*/ 0 w 5793677"/>
                  <a:gd name="connsiteY0" fmla="*/ 246164 h 1639157"/>
                  <a:gd name="connsiteX1" fmla="*/ 285750 w 5793677"/>
                  <a:gd name="connsiteY1" fmla="*/ 65189 h 1639157"/>
                  <a:gd name="connsiteX2" fmla="*/ 828675 w 5793677"/>
                  <a:gd name="connsiteY2" fmla="*/ 36614 h 1639157"/>
                  <a:gd name="connsiteX3" fmla="*/ 1685925 w 5793677"/>
                  <a:gd name="connsiteY3" fmla="*/ 36614 h 1639157"/>
                  <a:gd name="connsiteX4" fmla="*/ 2403130 w 5793677"/>
                  <a:gd name="connsiteY4" fmla="*/ 516297 h 1639157"/>
                  <a:gd name="connsiteX5" fmla="*/ 2698200 w 5793677"/>
                  <a:gd name="connsiteY5" fmla="*/ 961259 h 1639157"/>
                  <a:gd name="connsiteX6" fmla="*/ 3009685 w 5793677"/>
                  <a:gd name="connsiteY6" fmla="*/ 1271319 h 1639157"/>
                  <a:gd name="connsiteX7" fmla="*/ 3466284 w 5793677"/>
                  <a:gd name="connsiteY7" fmla="*/ 1570931 h 1639157"/>
                  <a:gd name="connsiteX8" fmla="*/ 5793677 w 5793677"/>
                  <a:gd name="connsiteY8" fmla="*/ 1639157 h 163915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466284 w 5793677"/>
                  <a:gd name="connsiteY7" fmla="*/ 1574411 h 1642637"/>
                  <a:gd name="connsiteX8" fmla="*/ 5793677 w 5793677"/>
                  <a:gd name="connsiteY8" fmla="*/ 1642637 h 164263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386029 w 5793677"/>
                  <a:gd name="connsiteY7" fmla="*/ 1522171 h 1642637"/>
                  <a:gd name="connsiteX8" fmla="*/ 5793677 w 5793677"/>
                  <a:gd name="connsiteY8" fmla="*/ 1642637 h 1642637"/>
                  <a:gd name="connsiteX0" fmla="*/ 0 w 5793677"/>
                  <a:gd name="connsiteY0" fmla="*/ 249644 h 1642637"/>
                  <a:gd name="connsiteX1" fmla="*/ 285750 w 5793677"/>
                  <a:gd name="connsiteY1" fmla="*/ 68669 h 1642637"/>
                  <a:gd name="connsiteX2" fmla="*/ 828675 w 5793677"/>
                  <a:gd name="connsiteY2" fmla="*/ 40094 h 1642637"/>
                  <a:gd name="connsiteX3" fmla="*/ 1685925 w 5793677"/>
                  <a:gd name="connsiteY3" fmla="*/ 40094 h 1642637"/>
                  <a:gd name="connsiteX4" fmla="*/ 2255996 w 5793677"/>
                  <a:gd name="connsiteY4" fmla="*/ 566793 h 1642637"/>
                  <a:gd name="connsiteX5" fmla="*/ 2698200 w 5793677"/>
                  <a:gd name="connsiteY5" fmla="*/ 964739 h 1642637"/>
                  <a:gd name="connsiteX6" fmla="*/ 3009685 w 5793677"/>
                  <a:gd name="connsiteY6" fmla="*/ 1274799 h 1642637"/>
                  <a:gd name="connsiteX7" fmla="*/ 3386029 w 5793677"/>
                  <a:gd name="connsiteY7" fmla="*/ 1522171 h 1642637"/>
                  <a:gd name="connsiteX8" fmla="*/ 5793677 w 5793677"/>
                  <a:gd name="connsiteY8" fmla="*/ 1642637 h 1642637"/>
                  <a:gd name="connsiteX0" fmla="*/ 0 w 5793677"/>
                  <a:gd name="connsiteY0" fmla="*/ 265055 h 1658048"/>
                  <a:gd name="connsiteX1" fmla="*/ 285750 w 5793677"/>
                  <a:gd name="connsiteY1" fmla="*/ 84080 h 1658048"/>
                  <a:gd name="connsiteX2" fmla="*/ 775172 w 5793677"/>
                  <a:gd name="connsiteY2" fmla="*/ 18937 h 1658048"/>
                  <a:gd name="connsiteX3" fmla="*/ 1685925 w 5793677"/>
                  <a:gd name="connsiteY3" fmla="*/ 55505 h 1658048"/>
                  <a:gd name="connsiteX4" fmla="*/ 2255996 w 5793677"/>
                  <a:gd name="connsiteY4" fmla="*/ 582204 h 1658048"/>
                  <a:gd name="connsiteX5" fmla="*/ 2698200 w 5793677"/>
                  <a:gd name="connsiteY5" fmla="*/ 980150 h 1658048"/>
                  <a:gd name="connsiteX6" fmla="*/ 3009685 w 5793677"/>
                  <a:gd name="connsiteY6" fmla="*/ 1290210 h 1658048"/>
                  <a:gd name="connsiteX7" fmla="*/ 3386029 w 5793677"/>
                  <a:gd name="connsiteY7" fmla="*/ 1537582 h 1658048"/>
                  <a:gd name="connsiteX8" fmla="*/ 5793677 w 5793677"/>
                  <a:gd name="connsiteY8" fmla="*/ 1658048 h 1658048"/>
                  <a:gd name="connsiteX0" fmla="*/ 0 w 5793677"/>
                  <a:gd name="connsiteY0" fmla="*/ 264757 h 1657750"/>
                  <a:gd name="connsiteX1" fmla="*/ 218871 w 5793677"/>
                  <a:gd name="connsiteY1" fmla="*/ 78558 h 1657750"/>
                  <a:gd name="connsiteX2" fmla="*/ 775172 w 5793677"/>
                  <a:gd name="connsiteY2" fmla="*/ 18639 h 1657750"/>
                  <a:gd name="connsiteX3" fmla="*/ 1685925 w 5793677"/>
                  <a:gd name="connsiteY3" fmla="*/ 55207 h 1657750"/>
                  <a:gd name="connsiteX4" fmla="*/ 2255996 w 5793677"/>
                  <a:gd name="connsiteY4" fmla="*/ 581906 h 1657750"/>
                  <a:gd name="connsiteX5" fmla="*/ 2698200 w 5793677"/>
                  <a:gd name="connsiteY5" fmla="*/ 979852 h 1657750"/>
                  <a:gd name="connsiteX6" fmla="*/ 3009685 w 5793677"/>
                  <a:gd name="connsiteY6" fmla="*/ 1289912 h 1657750"/>
                  <a:gd name="connsiteX7" fmla="*/ 3386029 w 5793677"/>
                  <a:gd name="connsiteY7" fmla="*/ 1537284 h 1657750"/>
                  <a:gd name="connsiteX8" fmla="*/ 5793677 w 5793677"/>
                  <a:gd name="connsiteY8" fmla="*/ 1657750 h 1657750"/>
                  <a:gd name="connsiteX0" fmla="*/ 0 w 5793677"/>
                  <a:gd name="connsiteY0" fmla="*/ 247093 h 1640086"/>
                  <a:gd name="connsiteX1" fmla="*/ 218871 w 5793677"/>
                  <a:gd name="connsiteY1" fmla="*/ 60894 h 1640086"/>
                  <a:gd name="connsiteX2" fmla="*/ 775172 w 5793677"/>
                  <a:gd name="connsiteY2" fmla="*/ 975 h 1640086"/>
                  <a:gd name="connsiteX3" fmla="*/ 1766179 w 5793677"/>
                  <a:gd name="connsiteY3" fmla="*/ 74111 h 1640086"/>
                  <a:gd name="connsiteX4" fmla="*/ 2255996 w 5793677"/>
                  <a:gd name="connsiteY4" fmla="*/ 564242 h 1640086"/>
                  <a:gd name="connsiteX5" fmla="*/ 2698200 w 5793677"/>
                  <a:gd name="connsiteY5" fmla="*/ 962188 h 1640086"/>
                  <a:gd name="connsiteX6" fmla="*/ 3009685 w 5793677"/>
                  <a:gd name="connsiteY6" fmla="*/ 1272248 h 1640086"/>
                  <a:gd name="connsiteX7" fmla="*/ 3386029 w 5793677"/>
                  <a:gd name="connsiteY7" fmla="*/ 1519620 h 1640086"/>
                  <a:gd name="connsiteX8" fmla="*/ 5793677 w 5793677"/>
                  <a:gd name="connsiteY8" fmla="*/ 1640086 h 1640086"/>
                  <a:gd name="connsiteX0" fmla="*/ 0 w 5793677"/>
                  <a:gd name="connsiteY0" fmla="*/ 250131 h 1643124"/>
                  <a:gd name="connsiteX1" fmla="*/ 218871 w 5793677"/>
                  <a:gd name="connsiteY1" fmla="*/ 63932 h 1643124"/>
                  <a:gd name="connsiteX2" fmla="*/ 775172 w 5793677"/>
                  <a:gd name="connsiteY2" fmla="*/ 4013 h 1643124"/>
                  <a:gd name="connsiteX3" fmla="*/ 1712676 w 5793677"/>
                  <a:gd name="connsiteY3" fmla="*/ 160732 h 1643124"/>
                  <a:gd name="connsiteX4" fmla="*/ 2255996 w 5793677"/>
                  <a:gd name="connsiteY4" fmla="*/ 567280 h 1643124"/>
                  <a:gd name="connsiteX5" fmla="*/ 2698200 w 5793677"/>
                  <a:gd name="connsiteY5" fmla="*/ 965226 h 1643124"/>
                  <a:gd name="connsiteX6" fmla="*/ 3009685 w 5793677"/>
                  <a:gd name="connsiteY6" fmla="*/ 1275286 h 1643124"/>
                  <a:gd name="connsiteX7" fmla="*/ 3386029 w 5793677"/>
                  <a:gd name="connsiteY7" fmla="*/ 1522658 h 1643124"/>
                  <a:gd name="connsiteX8" fmla="*/ 5793677 w 5793677"/>
                  <a:gd name="connsiteY8" fmla="*/ 1643124 h 1643124"/>
                  <a:gd name="connsiteX0" fmla="*/ 0 w 5793677"/>
                  <a:gd name="connsiteY0" fmla="*/ 250131 h 1643124"/>
                  <a:gd name="connsiteX1" fmla="*/ 218871 w 5793677"/>
                  <a:gd name="connsiteY1" fmla="*/ 63932 h 1643124"/>
                  <a:gd name="connsiteX2" fmla="*/ 775172 w 5793677"/>
                  <a:gd name="connsiteY2" fmla="*/ 4013 h 1643124"/>
                  <a:gd name="connsiteX3" fmla="*/ 1712676 w 5793677"/>
                  <a:gd name="connsiteY3" fmla="*/ 160732 h 1643124"/>
                  <a:gd name="connsiteX4" fmla="*/ 2255996 w 5793677"/>
                  <a:gd name="connsiteY4" fmla="*/ 567280 h 1643124"/>
                  <a:gd name="connsiteX5" fmla="*/ 2698200 w 5793677"/>
                  <a:gd name="connsiteY5" fmla="*/ 965226 h 1643124"/>
                  <a:gd name="connsiteX6" fmla="*/ 3009685 w 5793677"/>
                  <a:gd name="connsiteY6" fmla="*/ 1275286 h 1643124"/>
                  <a:gd name="connsiteX7" fmla="*/ 3386029 w 5793677"/>
                  <a:gd name="connsiteY7" fmla="*/ 1522658 h 1643124"/>
                  <a:gd name="connsiteX8" fmla="*/ 5793677 w 5793677"/>
                  <a:gd name="connsiteY8" fmla="*/ 1643124 h 1643124"/>
                  <a:gd name="connsiteX0" fmla="*/ 0 w 5793677"/>
                  <a:gd name="connsiteY0" fmla="*/ 250131 h 1643124"/>
                  <a:gd name="connsiteX1" fmla="*/ 218871 w 5793677"/>
                  <a:gd name="connsiteY1" fmla="*/ 63932 h 1643124"/>
                  <a:gd name="connsiteX2" fmla="*/ 775172 w 5793677"/>
                  <a:gd name="connsiteY2" fmla="*/ 4013 h 1643124"/>
                  <a:gd name="connsiteX3" fmla="*/ 1712676 w 5793677"/>
                  <a:gd name="connsiteY3" fmla="*/ 160732 h 1643124"/>
                  <a:gd name="connsiteX4" fmla="*/ 2028607 w 5793677"/>
                  <a:gd name="connsiteY4" fmla="*/ 729223 h 1643124"/>
                  <a:gd name="connsiteX5" fmla="*/ 2698200 w 5793677"/>
                  <a:gd name="connsiteY5" fmla="*/ 965226 h 1643124"/>
                  <a:gd name="connsiteX6" fmla="*/ 3009685 w 5793677"/>
                  <a:gd name="connsiteY6" fmla="*/ 1275286 h 1643124"/>
                  <a:gd name="connsiteX7" fmla="*/ 3386029 w 5793677"/>
                  <a:gd name="connsiteY7" fmla="*/ 1522658 h 1643124"/>
                  <a:gd name="connsiteX8" fmla="*/ 5793677 w 5793677"/>
                  <a:gd name="connsiteY8" fmla="*/ 1643124 h 1643124"/>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698200 w 5793677"/>
                  <a:gd name="connsiteY5" fmla="*/ 967131 h 1645029"/>
                  <a:gd name="connsiteX6" fmla="*/ 3009685 w 5793677"/>
                  <a:gd name="connsiteY6" fmla="*/ 1277191 h 1645029"/>
                  <a:gd name="connsiteX7" fmla="*/ 3386029 w 5793677"/>
                  <a:gd name="connsiteY7" fmla="*/ 1524563 h 1645029"/>
                  <a:gd name="connsiteX8" fmla="*/ 5793677 w 5793677"/>
                  <a:gd name="connsiteY8" fmla="*/ 1645029 h 1645029"/>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484187 w 5793677"/>
                  <a:gd name="connsiteY5" fmla="*/ 1092506 h 1645029"/>
                  <a:gd name="connsiteX6" fmla="*/ 3009685 w 5793677"/>
                  <a:gd name="connsiteY6" fmla="*/ 1277191 h 1645029"/>
                  <a:gd name="connsiteX7" fmla="*/ 3386029 w 5793677"/>
                  <a:gd name="connsiteY7" fmla="*/ 1524563 h 1645029"/>
                  <a:gd name="connsiteX8" fmla="*/ 5793677 w 5793677"/>
                  <a:gd name="connsiteY8" fmla="*/ 1645029 h 1645029"/>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484187 w 5793677"/>
                  <a:gd name="connsiteY5" fmla="*/ 1092506 h 1645029"/>
                  <a:gd name="connsiteX6" fmla="*/ 2849175 w 5793677"/>
                  <a:gd name="connsiteY6" fmla="*/ 1402567 h 1645029"/>
                  <a:gd name="connsiteX7" fmla="*/ 3386029 w 5793677"/>
                  <a:gd name="connsiteY7" fmla="*/ 1524563 h 1645029"/>
                  <a:gd name="connsiteX8" fmla="*/ 5793677 w 5793677"/>
                  <a:gd name="connsiteY8" fmla="*/ 1645029 h 1645029"/>
                  <a:gd name="connsiteX0" fmla="*/ 0 w 5793677"/>
                  <a:gd name="connsiteY0" fmla="*/ 252036 h 1675878"/>
                  <a:gd name="connsiteX1" fmla="*/ 218871 w 5793677"/>
                  <a:gd name="connsiteY1" fmla="*/ 65837 h 1675878"/>
                  <a:gd name="connsiteX2" fmla="*/ 775172 w 5793677"/>
                  <a:gd name="connsiteY2" fmla="*/ 5918 h 1675878"/>
                  <a:gd name="connsiteX3" fmla="*/ 1512039 w 5793677"/>
                  <a:gd name="connsiteY3" fmla="*/ 193981 h 1675878"/>
                  <a:gd name="connsiteX4" fmla="*/ 2028607 w 5793677"/>
                  <a:gd name="connsiteY4" fmla="*/ 731128 h 1675878"/>
                  <a:gd name="connsiteX5" fmla="*/ 2484187 w 5793677"/>
                  <a:gd name="connsiteY5" fmla="*/ 1092506 h 1675878"/>
                  <a:gd name="connsiteX6" fmla="*/ 2849175 w 5793677"/>
                  <a:gd name="connsiteY6" fmla="*/ 1402567 h 1675878"/>
                  <a:gd name="connsiteX7" fmla="*/ 3359278 w 5793677"/>
                  <a:gd name="connsiteY7" fmla="*/ 1592475 h 1675878"/>
                  <a:gd name="connsiteX8" fmla="*/ 5793677 w 5793677"/>
                  <a:gd name="connsiteY8" fmla="*/ 1645029 h 1675878"/>
                  <a:gd name="connsiteX0" fmla="*/ 0 w 5793677"/>
                  <a:gd name="connsiteY0" fmla="*/ 252036 h 1645029"/>
                  <a:gd name="connsiteX1" fmla="*/ 218871 w 5793677"/>
                  <a:gd name="connsiteY1" fmla="*/ 65837 h 1645029"/>
                  <a:gd name="connsiteX2" fmla="*/ 775172 w 5793677"/>
                  <a:gd name="connsiteY2" fmla="*/ 5918 h 1645029"/>
                  <a:gd name="connsiteX3" fmla="*/ 1512039 w 5793677"/>
                  <a:gd name="connsiteY3" fmla="*/ 193981 h 1645029"/>
                  <a:gd name="connsiteX4" fmla="*/ 2028607 w 5793677"/>
                  <a:gd name="connsiteY4" fmla="*/ 731128 h 1645029"/>
                  <a:gd name="connsiteX5" fmla="*/ 2484187 w 5793677"/>
                  <a:gd name="connsiteY5" fmla="*/ 1092506 h 1645029"/>
                  <a:gd name="connsiteX6" fmla="*/ 2849175 w 5793677"/>
                  <a:gd name="connsiteY6" fmla="*/ 1402567 h 1645029"/>
                  <a:gd name="connsiteX7" fmla="*/ 3359278 w 5793677"/>
                  <a:gd name="connsiteY7" fmla="*/ 1592475 h 1645029"/>
                  <a:gd name="connsiteX8" fmla="*/ 5793677 w 5793677"/>
                  <a:gd name="connsiteY8" fmla="*/ 1645029 h 1645029"/>
                  <a:gd name="connsiteX0" fmla="*/ 0 w 5419154"/>
                  <a:gd name="connsiteY0" fmla="*/ 252036 h 1645029"/>
                  <a:gd name="connsiteX1" fmla="*/ 218871 w 5419154"/>
                  <a:gd name="connsiteY1" fmla="*/ 65837 h 1645029"/>
                  <a:gd name="connsiteX2" fmla="*/ 775172 w 5419154"/>
                  <a:gd name="connsiteY2" fmla="*/ 5918 h 1645029"/>
                  <a:gd name="connsiteX3" fmla="*/ 1512039 w 5419154"/>
                  <a:gd name="connsiteY3" fmla="*/ 193981 h 1645029"/>
                  <a:gd name="connsiteX4" fmla="*/ 2028607 w 5419154"/>
                  <a:gd name="connsiteY4" fmla="*/ 731128 h 1645029"/>
                  <a:gd name="connsiteX5" fmla="*/ 2484187 w 5419154"/>
                  <a:gd name="connsiteY5" fmla="*/ 1092506 h 1645029"/>
                  <a:gd name="connsiteX6" fmla="*/ 2849175 w 5419154"/>
                  <a:gd name="connsiteY6" fmla="*/ 1402567 h 1645029"/>
                  <a:gd name="connsiteX7" fmla="*/ 3359278 w 5419154"/>
                  <a:gd name="connsiteY7" fmla="*/ 1592475 h 1645029"/>
                  <a:gd name="connsiteX8" fmla="*/ 5419154 w 5419154"/>
                  <a:gd name="connsiteY8" fmla="*/ 1645029 h 1645029"/>
                  <a:gd name="connsiteX0" fmla="*/ 0 w 5419154"/>
                  <a:gd name="connsiteY0" fmla="*/ 257164 h 1650157"/>
                  <a:gd name="connsiteX1" fmla="*/ 218871 w 5419154"/>
                  <a:gd name="connsiteY1" fmla="*/ 70965 h 1650157"/>
                  <a:gd name="connsiteX2" fmla="*/ 775172 w 5419154"/>
                  <a:gd name="connsiteY2" fmla="*/ 11046 h 1650157"/>
                  <a:gd name="connsiteX3" fmla="*/ 1324777 w 5419154"/>
                  <a:gd name="connsiteY3" fmla="*/ 277469 h 1650157"/>
                  <a:gd name="connsiteX4" fmla="*/ 2028607 w 5419154"/>
                  <a:gd name="connsiteY4" fmla="*/ 736256 h 1650157"/>
                  <a:gd name="connsiteX5" fmla="*/ 2484187 w 5419154"/>
                  <a:gd name="connsiteY5" fmla="*/ 1097634 h 1650157"/>
                  <a:gd name="connsiteX6" fmla="*/ 2849175 w 5419154"/>
                  <a:gd name="connsiteY6" fmla="*/ 1407695 h 1650157"/>
                  <a:gd name="connsiteX7" fmla="*/ 3359278 w 5419154"/>
                  <a:gd name="connsiteY7" fmla="*/ 1597603 h 1650157"/>
                  <a:gd name="connsiteX8" fmla="*/ 5419154 w 5419154"/>
                  <a:gd name="connsiteY8" fmla="*/ 1650157 h 1650157"/>
                  <a:gd name="connsiteX0" fmla="*/ 0 w 5419154"/>
                  <a:gd name="connsiteY0" fmla="*/ 257164 h 1650157"/>
                  <a:gd name="connsiteX1" fmla="*/ 218871 w 5419154"/>
                  <a:gd name="connsiteY1" fmla="*/ 70965 h 1650157"/>
                  <a:gd name="connsiteX2" fmla="*/ 775172 w 5419154"/>
                  <a:gd name="connsiteY2" fmla="*/ 11046 h 1650157"/>
                  <a:gd name="connsiteX3" fmla="*/ 1324777 w 5419154"/>
                  <a:gd name="connsiteY3" fmla="*/ 277469 h 1650157"/>
                  <a:gd name="connsiteX4" fmla="*/ 2028607 w 5419154"/>
                  <a:gd name="connsiteY4" fmla="*/ 736256 h 1650157"/>
                  <a:gd name="connsiteX5" fmla="*/ 2484187 w 5419154"/>
                  <a:gd name="connsiteY5" fmla="*/ 1097634 h 1650157"/>
                  <a:gd name="connsiteX6" fmla="*/ 2849175 w 5419154"/>
                  <a:gd name="connsiteY6" fmla="*/ 1407695 h 1650157"/>
                  <a:gd name="connsiteX7" fmla="*/ 3359278 w 5419154"/>
                  <a:gd name="connsiteY7" fmla="*/ 1597603 h 1650157"/>
                  <a:gd name="connsiteX8" fmla="*/ 5419154 w 5419154"/>
                  <a:gd name="connsiteY8" fmla="*/ 1650157 h 1650157"/>
                  <a:gd name="connsiteX0" fmla="*/ 0 w 5419154"/>
                  <a:gd name="connsiteY0" fmla="*/ 257164 h 1650157"/>
                  <a:gd name="connsiteX1" fmla="*/ 218871 w 5419154"/>
                  <a:gd name="connsiteY1" fmla="*/ 70965 h 1650157"/>
                  <a:gd name="connsiteX2" fmla="*/ 775172 w 5419154"/>
                  <a:gd name="connsiteY2" fmla="*/ 11046 h 1650157"/>
                  <a:gd name="connsiteX3" fmla="*/ 1324777 w 5419154"/>
                  <a:gd name="connsiteY3" fmla="*/ 277469 h 1650157"/>
                  <a:gd name="connsiteX4" fmla="*/ 1787842 w 5419154"/>
                  <a:gd name="connsiteY4" fmla="*/ 788496 h 1650157"/>
                  <a:gd name="connsiteX5" fmla="*/ 2484187 w 5419154"/>
                  <a:gd name="connsiteY5" fmla="*/ 1097634 h 1650157"/>
                  <a:gd name="connsiteX6" fmla="*/ 2849175 w 5419154"/>
                  <a:gd name="connsiteY6" fmla="*/ 1407695 h 1650157"/>
                  <a:gd name="connsiteX7" fmla="*/ 3359278 w 5419154"/>
                  <a:gd name="connsiteY7" fmla="*/ 1597603 h 1650157"/>
                  <a:gd name="connsiteX8" fmla="*/ 5419154 w 5419154"/>
                  <a:gd name="connsiteY8" fmla="*/ 1650157 h 1650157"/>
                  <a:gd name="connsiteX0" fmla="*/ 0 w 5419154"/>
                  <a:gd name="connsiteY0" fmla="*/ 257164 h 1650157"/>
                  <a:gd name="connsiteX1" fmla="*/ 218871 w 5419154"/>
                  <a:gd name="connsiteY1" fmla="*/ 70965 h 1650157"/>
                  <a:gd name="connsiteX2" fmla="*/ 775172 w 5419154"/>
                  <a:gd name="connsiteY2" fmla="*/ 11046 h 1650157"/>
                  <a:gd name="connsiteX3" fmla="*/ 1324777 w 5419154"/>
                  <a:gd name="connsiteY3" fmla="*/ 277469 h 1650157"/>
                  <a:gd name="connsiteX4" fmla="*/ 1787842 w 5419154"/>
                  <a:gd name="connsiteY4" fmla="*/ 788496 h 1650157"/>
                  <a:gd name="connsiteX5" fmla="*/ 2230046 w 5419154"/>
                  <a:gd name="connsiteY5" fmla="*/ 1144650 h 1650157"/>
                  <a:gd name="connsiteX6" fmla="*/ 2849175 w 5419154"/>
                  <a:gd name="connsiteY6" fmla="*/ 1407695 h 1650157"/>
                  <a:gd name="connsiteX7" fmla="*/ 3359278 w 5419154"/>
                  <a:gd name="connsiteY7" fmla="*/ 1597603 h 1650157"/>
                  <a:gd name="connsiteX8" fmla="*/ 5419154 w 5419154"/>
                  <a:gd name="connsiteY8" fmla="*/ 1650157 h 1650157"/>
                  <a:gd name="connsiteX0" fmla="*/ 0 w 5419154"/>
                  <a:gd name="connsiteY0" fmla="*/ 257164 h 1650157"/>
                  <a:gd name="connsiteX1" fmla="*/ 218871 w 5419154"/>
                  <a:gd name="connsiteY1" fmla="*/ 70965 h 1650157"/>
                  <a:gd name="connsiteX2" fmla="*/ 775172 w 5419154"/>
                  <a:gd name="connsiteY2" fmla="*/ 11046 h 1650157"/>
                  <a:gd name="connsiteX3" fmla="*/ 1324777 w 5419154"/>
                  <a:gd name="connsiteY3" fmla="*/ 277469 h 1650157"/>
                  <a:gd name="connsiteX4" fmla="*/ 1787842 w 5419154"/>
                  <a:gd name="connsiteY4" fmla="*/ 788496 h 1650157"/>
                  <a:gd name="connsiteX5" fmla="*/ 2230046 w 5419154"/>
                  <a:gd name="connsiteY5" fmla="*/ 1144650 h 1650157"/>
                  <a:gd name="connsiteX6" fmla="*/ 2661913 w 5419154"/>
                  <a:gd name="connsiteY6" fmla="*/ 1512175 h 1650157"/>
                  <a:gd name="connsiteX7" fmla="*/ 3359278 w 5419154"/>
                  <a:gd name="connsiteY7" fmla="*/ 1597603 h 1650157"/>
                  <a:gd name="connsiteX8" fmla="*/ 5419154 w 5419154"/>
                  <a:gd name="connsiteY8" fmla="*/ 1650157 h 1650157"/>
                  <a:gd name="connsiteX0" fmla="*/ 0 w 5419154"/>
                  <a:gd name="connsiteY0" fmla="*/ 257164 h 1662740"/>
                  <a:gd name="connsiteX1" fmla="*/ 218871 w 5419154"/>
                  <a:gd name="connsiteY1" fmla="*/ 70965 h 1662740"/>
                  <a:gd name="connsiteX2" fmla="*/ 775172 w 5419154"/>
                  <a:gd name="connsiteY2" fmla="*/ 11046 h 1662740"/>
                  <a:gd name="connsiteX3" fmla="*/ 1324777 w 5419154"/>
                  <a:gd name="connsiteY3" fmla="*/ 277469 h 1662740"/>
                  <a:gd name="connsiteX4" fmla="*/ 1787842 w 5419154"/>
                  <a:gd name="connsiteY4" fmla="*/ 788496 h 1662740"/>
                  <a:gd name="connsiteX5" fmla="*/ 2230046 w 5419154"/>
                  <a:gd name="connsiteY5" fmla="*/ 1144650 h 1662740"/>
                  <a:gd name="connsiteX6" fmla="*/ 2661913 w 5419154"/>
                  <a:gd name="connsiteY6" fmla="*/ 1512175 h 1662740"/>
                  <a:gd name="connsiteX7" fmla="*/ 3359278 w 5419154"/>
                  <a:gd name="connsiteY7" fmla="*/ 1623723 h 1662740"/>
                  <a:gd name="connsiteX8" fmla="*/ 5419154 w 5419154"/>
                  <a:gd name="connsiteY8" fmla="*/ 1650157 h 1662740"/>
                  <a:gd name="connsiteX0" fmla="*/ 0 w 5419154"/>
                  <a:gd name="connsiteY0" fmla="*/ 257164 h 1650157"/>
                  <a:gd name="connsiteX1" fmla="*/ 218871 w 5419154"/>
                  <a:gd name="connsiteY1" fmla="*/ 70965 h 1650157"/>
                  <a:gd name="connsiteX2" fmla="*/ 775172 w 5419154"/>
                  <a:gd name="connsiteY2" fmla="*/ 11046 h 1650157"/>
                  <a:gd name="connsiteX3" fmla="*/ 1324777 w 5419154"/>
                  <a:gd name="connsiteY3" fmla="*/ 277469 h 1650157"/>
                  <a:gd name="connsiteX4" fmla="*/ 1787842 w 5419154"/>
                  <a:gd name="connsiteY4" fmla="*/ 788496 h 1650157"/>
                  <a:gd name="connsiteX5" fmla="*/ 2230046 w 5419154"/>
                  <a:gd name="connsiteY5" fmla="*/ 1144650 h 1650157"/>
                  <a:gd name="connsiteX6" fmla="*/ 2661913 w 5419154"/>
                  <a:gd name="connsiteY6" fmla="*/ 1512175 h 1650157"/>
                  <a:gd name="connsiteX7" fmla="*/ 3359278 w 5419154"/>
                  <a:gd name="connsiteY7" fmla="*/ 1623723 h 1650157"/>
                  <a:gd name="connsiteX8" fmla="*/ 5419154 w 5419154"/>
                  <a:gd name="connsiteY8" fmla="*/ 1650157 h 1650157"/>
                  <a:gd name="connsiteX0" fmla="*/ 0 w 5165013"/>
                  <a:gd name="connsiteY0" fmla="*/ 257164 h 1644933"/>
                  <a:gd name="connsiteX1" fmla="*/ 218871 w 5165013"/>
                  <a:gd name="connsiteY1" fmla="*/ 70965 h 1644933"/>
                  <a:gd name="connsiteX2" fmla="*/ 775172 w 5165013"/>
                  <a:gd name="connsiteY2" fmla="*/ 11046 h 1644933"/>
                  <a:gd name="connsiteX3" fmla="*/ 1324777 w 5165013"/>
                  <a:gd name="connsiteY3" fmla="*/ 277469 h 1644933"/>
                  <a:gd name="connsiteX4" fmla="*/ 1787842 w 5165013"/>
                  <a:gd name="connsiteY4" fmla="*/ 788496 h 1644933"/>
                  <a:gd name="connsiteX5" fmla="*/ 2230046 w 5165013"/>
                  <a:gd name="connsiteY5" fmla="*/ 1144650 h 1644933"/>
                  <a:gd name="connsiteX6" fmla="*/ 2661913 w 5165013"/>
                  <a:gd name="connsiteY6" fmla="*/ 1512175 h 1644933"/>
                  <a:gd name="connsiteX7" fmla="*/ 3359278 w 5165013"/>
                  <a:gd name="connsiteY7" fmla="*/ 1623723 h 1644933"/>
                  <a:gd name="connsiteX8" fmla="*/ 5165013 w 5165013"/>
                  <a:gd name="connsiteY8" fmla="*/ 1644933 h 1644933"/>
                  <a:gd name="connsiteX0" fmla="*/ 0 w 5165013"/>
                  <a:gd name="connsiteY0" fmla="*/ 257164 h 1644933"/>
                  <a:gd name="connsiteX1" fmla="*/ 218871 w 5165013"/>
                  <a:gd name="connsiteY1" fmla="*/ 70965 h 1644933"/>
                  <a:gd name="connsiteX2" fmla="*/ 775172 w 5165013"/>
                  <a:gd name="connsiteY2" fmla="*/ 11046 h 1644933"/>
                  <a:gd name="connsiteX3" fmla="*/ 1324777 w 5165013"/>
                  <a:gd name="connsiteY3" fmla="*/ 277469 h 1644933"/>
                  <a:gd name="connsiteX4" fmla="*/ 1787842 w 5165013"/>
                  <a:gd name="connsiteY4" fmla="*/ 788496 h 1644933"/>
                  <a:gd name="connsiteX5" fmla="*/ 2230046 w 5165013"/>
                  <a:gd name="connsiteY5" fmla="*/ 1144650 h 1644933"/>
                  <a:gd name="connsiteX6" fmla="*/ 2661913 w 5165013"/>
                  <a:gd name="connsiteY6" fmla="*/ 1512175 h 1644933"/>
                  <a:gd name="connsiteX7" fmla="*/ 3359278 w 5165013"/>
                  <a:gd name="connsiteY7" fmla="*/ 1623723 h 1644933"/>
                  <a:gd name="connsiteX8" fmla="*/ 5165013 w 5165013"/>
                  <a:gd name="connsiteY8" fmla="*/ 1644933 h 1644933"/>
                  <a:gd name="connsiteX0" fmla="*/ 0 w 5165013"/>
                  <a:gd name="connsiteY0" fmla="*/ 257164 h 1644933"/>
                  <a:gd name="connsiteX1" fmla="*/ 218871 w 5165013"/>
                  <a:gd name="connsiteY1" fmla="*/ 70965 h 1644933"/>
                  <a:gd name="connsiteX2" fmla="*/ 775172 w 5165013"/>
                  <a:gd name="connsiteY2" fmla="*/ 11046 h 1644933"/>
                  <a:gd name="connsiteX3" fmla="*/ 1324777 w 5165013"/>
                  <a:gd name="connsiteY3" fmla="*/ 277469 h 1644933"/>
                  <a:gd name="connsiteX4" fmla="*/ 1787842 w 5165013"/>
                  <a:gd name="connsiteY4" fmla="*/ 788496 h 1644933"/>
                  <a:gd name="connsiteX5" fmla="*/ 2163167 w 5165013"/>
                  <a:gd name="connsiteY5" fmla="*/ 1155098 h 1644933"/>
                  <a:gd name="connsiteX6" fmla="*/ 2661913 w 5165013"/>
                  <a:gd name="connsiteY6" fmla="*/ 1512175 h 1644933"/>
                  <a:gd name="connsiteX7" fmla="*/ 3359278 w 5165013"/>
                  <a:gd name="connsiteY7" fmla="*/ 1623723 h 1644933"/>
                  <a:gd name="connsiteX8" fmla="*/ 5165013 w 5165013"/>
                  <a:gd name="connsiteY8" fmla="*/ 1644933 h 1644933"/>
                  <a:gd name="connsiteX0" fmla="*/ 0 w 5165013"/>
                  <a:gd name="connsiteY0" fmla="*/ 257164 h 1644933"/>
                  <a:gd name="connsiteX1" fmla="*/ 218871 w 5165013"/>
                  <a:gd name="connsiteY1" fmla="*/ 70965 h 1644933"/>
                  <a:gd name="connsiteX2" fmla="*/ 775172 w 5165013"/>
                  <a:gd name="connsiteY2" fmla="*/ 11046 h 1644933"/>
                  <a:gd name="connsiteX3" fmla="*/ 1324777 w 5165013"/>
                  <a:gd name="connsiteY3" fmla="*/ 277469 h 1644933"/>
                  <a:gd name="connsiteX4" fmla="*/ 1734339 w 5165013"/>
                  <a:gd name="connsiteY4" fmla="*/ 793720 h 1644933"/>
                  <a:gd name="connsiteX5" fmla="*/ 2163167 w 5165013"/>
                  <a:gd name="connsiteY5" fmla="*/ 1155098 h 1644933"/>
                  <a:gd name="connsiteX6" fmla="*/ 2661913 w 5165013"/>
                  <a:gd name="connsiteY6" fmla="*/ 1512175 h 1644933"/>
                  <a:gd name="connsiteX7" fmla="*/ 3359278 w 5165013"/>
                  <a:gd name="connsiteY7" fmla="*/ 1623723 h 1644933"/>
                  <a:gd name="connsiteX8" fmla="*/ 5165013 w 5165013"/>
                  <a:gd name="connsiteY8" fmla="*/ 1644933 h 1644933"/>
                  <a:gd name="connsiteX0" fmla="*/ 0 w 5165013"/>
                  <a:gd name="connsiteY0" fmla="*/ 258584 h 1646353"/>
                  <a:gd name="connsiteX1" fmla="*/ 218871 w 5165013"/>
                  <a:gd name="connsiteY1" fmla="*/ 72385 h 1646353"/>
                  <a:gd name="connsiteX2" fmla="*/ 775172 w 5165013"/>
                  <a:gd name="connsiteY2" fmla="*/ 12466 h 1646353"/>
                  <a:gd name="connsiteX3" fmla="*/ 1244522 w 5165013"/>
                  <a:gd name="connsiteY3" fmla="*/ 299785 h 1646353"/>
                  <a:gd name="connsiteX4" fmla="*/ 1734339 w 5165013"/>
                  <a:gd name="connsiteY4" fmla="*/ 795140 h 1646353"/>
                  <a:gd name="connsiteX5" fmla="*/ 2163167 w 5165013"/>
                  <a:gd name="connsiteY5" fmla="*/ 1156518 h 1646353"/>
                  <a:gd name="connsiteX6" fmla="*/ 2661913 w 5165013"/>
                  <a:gd name="connsiteY6" fmla="*/ 1513595 h 1646353"/>
                  <a:gd name="connsiteX7" fmla="*/ 3359278 w 5165013"/>
                  <a:gd name="connsiteY7" fmla="*/ 1625143 h 1646353"/>
                  <a:gd name="connsiteX8" fmla="*/ 5165013 w 5165013"/>
                  <a:gd name="connsiteY8" fmla="*/ 1646353 h 1646353"/>
                  <a:gd name="connsiteX0" fmla="*/ 0 w 5165013"/>
                  <a:gd name="connsiteY0" fmla="*/ 245003 h 1632772"/>
                  <a:gd name="connsiteX1" fmla="*/ 218871 w 5165013"/>
                  <a:gd name="connsiteY1" fmla="*/ 58804 h 1632772"/>
                  <a:gd name="connsiteX2" fmla="*/ 735044 w 5165013"/>
                  <a:gd name="connsiteY2" fmla="*/ 14557 h 1632772"/>
                  <a:gd name="connsiteX3" fmla="*/ 1244522 w 5165013"/>
                  <a:gd name="connsiteY3" fmla="*/ 286204 h 1632772"/>
                  <a:gd name="connsiteX4" fmla="*/ 1734339 w 5165013"/>
                  <a:gd name="connsiteY4" fmla="*/ 781559 h 1632772"/>
                  <a:gd name="connsiteX5" fmla="*/ 2163167 w 5165013"/>
                  <a:gd name="connsiteY5" fmla="*/ 1142937 h 1632772"/>
                  <a:gd name="connsiteX6" fmla="*/ 2661913 w 5165013"/>
                  <a:gd name="connsiteY6" fmla="*/ 1500014 h 1632772"/>
                  <a:gd name="connsiteX7" fmla="*/ 3359278 w 5165013"/>
                  <a:gd name="connsiteY7" fmla="*/ 1611562 h 1632772"/>
                  <a:gd name="connsiteX8" fmla="*/ 5165013 w 5165013"/>
                  <a:gd name="connsiteY8" fmla="*/ 1632772 h 1632772"/>
                  <a:gd name="connsiteX0" fmla="*/ 0 w 5165013"/>
                  <a:gd name="connsiteY0" fmla="*/ 240150 h 1627919"/>
                  <a:gd name="connsiteX1" fmla="*/ 218871 w 5165013"/>
                  <a:gd name="connsiteY1" fmla="*/ 53951 h 1627919"/>
                  <a:gd name="connsiteX2" fmla="*/ 735044 w 5165013"/>
                  <a:gd name="connsiteY2" fmla="*/ 9704 h 1627919"/>
                  <a:gd name="connsiteX3" fmla="*/ 1177643 w 5165013"/>
                  <a:gd name="connsiteY3" fmla="*/ 213439 h 1627919"/>
                  <a:gd name="connsiteX4" fmla="*/ 1734339 w 5165013"/>
                  <a:gd name="connsiteY4" fmla="*/ 776706 h 1627919"/>
                  <a:gd name="connsiteX5" fmla="*/ 2163167 w 5165013"/>
                  <a:gd name="connsiteY5" fmla="*/ 1138084 h 1627919"/>
                  <a:gd name="connsiteX6" fmla="*/ 2661913 w 5165013"/>
                  <a:gd name="connsiteY6" fmla="*/ 1495161 h 1627919"/>
                  <a:gd name="connsiteX7" fmla="*/ 3359278 w 5165013"/>
                  <a:gd name="connsiteY7" fmla="*/ 1606709 h 1627919"/>
                  <a:gd name="connsiteX8" fmla="*/ 5165013 w 5165013"/>
                  <a:gd name="connsiteY8" fmla="*/ 1627919 h 1627919"/>
                  <a:gd name="connsiteX0" fmla="*/ 0 w 5165013"/>
                  <a:gd name="connsiteY0" fmla="*/ 240150 h 1627919"/>
                  <a:gd name="connsiteX1" fmla="*/ 218871 w 5165013"/>
                  <a:gd name="connsiteY1" fmla="*/ 53951 h 1627919"/>
                  <a:gd name="connsiteX2" fmla="*/ 735044 w 5165013"/>
                  <a:gd name="connsiteY2" fmla="*/ 9704 h 1627919"/>
                  <a:gd name="connsiteX3" fmla="*/ 1177643 w 5165013"/>
                  <a:gd name="connsiteY3" fmla="*/ 213439 h 1627919"/>
                  <a:gd name="connsiteX4" fmla="*/ 1734339 w 5165013"/>
                  <a:gd name="connsiteY4" fmla="*/ 776706 h 1627919"/>
                  <a:gd name="connsiteX5" fmla="*/ 2163167 w 5165013"/>
                  <a:gd name="connsiteY5" fmla="*/ 1138084 h 1627919"/>
                  <a:gd name="connsiteX6" fmla="*/ 2728792 w 5165013"/>
                  <a:gd name="connsiteY6" fmla="*/ 1500385 h 1627919"/>
                  <a:gd name="connsiteX7" fmla="*/ 3359278 w 5165013"/>
                  <a:gd name="connsiteY7" fmla="*/ 1606709 h 1627919"/>
                  <a:gd name="connsiteX8" fmla="*/ 5165013 w 5165013"/>
                  <a:gd name="connsiteY8" fmla="*/ 1627919 h 1627919"/>
                  <a:gd name="connsiteX0" fmla="*/ 0 w 5165013"/>
                  <a:gd name="connsiteY0" fmla="*/ 240150 h 1627919"/>
                  <a:gd name="connsiteX1" fmla="*/ 218871 w 5165013"/>
                  <a:gd name="connsiteY1" fmla="*/ 53951 h 1627919"/>
                  <a:gd name="connsiteX2" fmla="*/ 735044 w 5165013"/>
                  <a:gd name="connsiteY2" fmla="*/ 9704 h 1627919"/>
                  <a:gd name="connsiteX3" fmla="*/ 1177643 w 5165013"/>
                  <a:gd name="connsiteY3" fmla="*/ 213439 h 1627919"/>
                  <a:gd name="connsiteX4" fmla="*/ 1734339 w 5165013"/>
                  <a:gd name="connsiteY4" fmla="*/ 776706 h 1627919"/>
                  <a:gd name="connsiteX5" fmla="*/ 2163167 w 5165013"/>
                  <a:gd name="connsiteY5" fmla="*/ 1138084 h 1627919"/>
                  <a:gd name="connsiteX6" fmla="*/ 2635162 w 5165013"/>
                  <a:gd name="connsiteY6" fmla="*/ 1521281 h 1627919"/>
                  <a:gd name="connsiteX7" fmla="*/ 3359278 w 5165013"/>
                  <a:gd name="connsiteY7" fmla="*/ 1606709 h 1627919"/>
                  <a:gd name="connsiteX8" fmla="*/ 5165013 w 5165013"/>
                  <a:gd name="connsiteY8" fmla="*/ 1627919 h 1627919"/>
                  <a:gd name="connsiteX0" fmla="*/ 0 w 5165013"/>
                  <a:gd name="connsiteY0" fmla="*/ 240150 h 1627919"/>
                  <a:gd name="connsiteX1" fmla="*/ 218871 w 5165013"/>
                  <a:gd name="connsiteY1" fmla="*/ 53951 h 1627919"/>
                  <a:gd name="connsiteX2" fmla="*/ 735044 w 5165013"/>
                  <a:gd name="connsiteY2" fmla="*/ 9704 h 1627919"/>
                  <a:gd name="connsiteX3" fmla="*/ 1177643 w 5165013"/>
                  <a:gd name="connsiteY3" fmla="*/ 213439 h 1627919"/>
                  <a:gd name="connsiteX4" fmla="*/ 1734339 w 5165013"/>
                  <a:gd name="connsiteY4" fmla="*/ 776706 h 1627919"/>
                  <a:gd name="connsiteX5" fmla="*/ 2123039 w 5165013"/>
                  <a:gd name="connsiteY5" fmla="*/ 1143308 h 1627919"/>
                  <a:gd name="connsiteX6" fmla="*/ 2635162 w 5165013"/>
                  <a:gd name="connsiteY6" fmla="*/ 1521281 h 1627919"/>
                  <a:gd name="connsiteX7" fmla="*/ 3359278 w 5165013"/>
                  <a:gd name="connsiteY7" fmla="*/ 1606709 h 1627919"/>
                  <a:gd name="connsiteX8" fmla="*/ 5165013 w 5165013"/>
                  <a:gd name="connsiteY8" fmla="*/ 1627919 h 1627919"/>
                  <a:gd name="connsiteX0" fmla="*/ 0 w 5151157"/>
                  <a:gd name="connsiteY0" fmla="*/ 208784 h 1627221"/>
                  <a:gd name="connsiteX1" fmla="*/ 205015 w 5151157"/>
                  <a:gd name="connsiteY1" fmla="*/ 53253 h 1627221"/>
                  <a:gd name="connsiteX2" fmla="*/ 721188 w 5151157"/>
                  <a:gd name="connsiteY2" fmla="*/ 9006 h 1627221"/>
                  <a:gd name="connsiteX3" fmla="*/ 1163787 w 5151157"/>
                  <a:gd name="connsiteY3" fmla="*/ 212741 h 1627221"/>
                  <a:gd name="connsiteX4" fmla="*/ 1720483 w 5151157"/>
                  <a:gd name="connsiteY4" fmla="*/ 776008 h 1627221"/>
                  <a:gd name="connsiteX5" fmla="*/ 2109183 w 5151157"/>
                  <a:gd name="connsiteY5" fmla="*/ 1142610 h 1627221"/>
                  <a:gd name="connsiteX6" fmla="*/ 2621306 w 5151157"/>
                  <a:gd name="connsiteY6" fmla="*/ 1520583 h 1627221"/>
                  <a:gd name="connsiteX7" fmla="*/ 3345422 w 5151157"/>
                  <a:gd name="connsiteY7" fmla="*/ 1606011 h 1627221"/>
                  <a:gd name="connsiteX8" fmla="*/ 5151157 w 5151157"/>
                  <a:gd name="connsiteY8" fmla="*/ 1627221 h 1627221"/>
                  <a:gd name="connsiteX0" fmla="*/ 0 w 5151157"/>
                  <a:gd name="connsiteY0" fmla="*/ 157839 h 1576276"/>
                  <a:gd name="connsiteX1" fmla="*/ 205015 w 5151157"/>
                  <a:gd name="connsiteY1" fmla="*/ 2308 h 1576276"/>
                  <a:gd name="connsiteX2" fmla="*/ 791251 w 5151157"/>
                  <a:gd name="connsiteY2" fmla="*/ 71303 h 1576276"/>
                  <a:gd name="connsiteX3" fmla="*/ 1163787 w 5151157"/>
                  <a:gd name="connsiteY3" fmla="*/ 161796 h 1576276"/>
                  <a:gd name="connsiteX4" fmla="*/ 1720483 w 5151157"/>
                  <a:gd name="connsiteY4" fmla="*/ 725063 h 1576276"/>
                  <a:gd name="connsiteX5" fmla="*/ 2109183 w 5151157"/>
                  <a:gd name="connsiteY5" fmla="*/ 1091665 h 1576276"/>
                  <a:gd name="connsiteX6" fmla="*/ 2621306 w 5151157"/>
                  <a:gd name="connsiteY6" fmla="*/ 1469638 h 1576276"/>
                  <a:gd name="connsiteX7" fmla="*/ 3345422 w 5151157"/>
                  <a:gd name="connsiteY7" fmla="*/ 1555066 h 1576276"/>
                  <a:gd name="connsiteX8" fmla="*/ 5151157 w 5151157"/>
                  <a:gd name="connsiteY8" fmla="*/ 1576276 h 1576276"/>
                  <a:gd name="connsiteX0" fmla="*/ 0 w 5151157"/>
                  <a:gd name="connsiteY0" fmla="*/ 158793 h 1577230"/>
                  <a:gd name="connsiteX1" fmla="*/ 205015 w 5151157"/>
                  <a:gd name="connsiteY1" fmla="*/ 3262 h 1577230"/>
                  <a:gd name="connsiteX2" fmla="*/ 791251 w 5151157"/>
                  <a:gd name="connsiteY2" fmla="*/ 72257 h 1577230"/>
                  <a:gd name="connsiteX3" fmla="*/ 1023664 w 5151157"/>
                  <a:gd name="connsiteY3" fmla="*/ 292170 h 1577230"/>
                  <a:gd name="connsiteX4" fmla="*/ 1720483 w 5151157"/>
                  <a:gd name="connsiteY4" fmla="*/ 726017 h 1577230"/>
                  <a:gd name="connsiteX5" fmla="*/ 2109183 w 5151157"/>
                  <a:gd name="connsiteY5" fmla="*/ 1092619 h 1577230"/>
                  <a:gd name="connsiteX6" fmla="*/ 2621306 w 5151157"/>
                  <a:gd name="connsiteY6" fmla="*/ 1470592 h 1577230"/>
                  <a:gd name="connsiteX7" fmla="*/ 3345422 w 5151157"/>
                  <a:gd name="connsiteY7" fmla="*/ 1556020 h 1577230"/>
                  <a:gd name="connsiteX8" fmla="*/ 5151157 w 5151157"/>
                  <a:gd name="connsiteY8" fmla="*/ 1577230 h 1577230"/>
                  <a:gd name="connsiteX0" fmla="*/ 0 w 5151157"/>
                  <a:gd name="connsiteY0" fmla="*/ 158793 h 1577230"/>
                  <a:gd name="connsiteX1" fmla="*/ 205015 w 5151157"/>
                  <a:gd name="connsiteY1" fmla="*/ 3262 h 1577230"/>
                  <a:gd name="connsiteX2" fmla="*/ 791251 w 5151157"/>
                  <a:gd name="connsiteY2" fmla="*/ 72257 h 1577230"/>
                  <a:gd name="connsiteX3" fmla="*/ 1023664 w 5151157"/>
                  <a:gd name="connsiteY3" fmla="*/ 292170 h 1577230"/>
                  <a:gd name="connsiteX4" fmla="*/ 1356159 w 5151157"/>
                  <a:gd name="connsiteY4" fmla="*/ 758372 h 1577230"/>
                  <a:gd name="connsiteX5" fmla="*/ 2109183 w 5151157"/>
                  <a:gd name="connsiteY5" fmla="*/ 1092619 h 1577230"/>
                  <a:gd name="connsiteX6" fmla="*/ 2621306 w 5151157"/>
                  <a:gd name="connsiteY6" fmla="*/ 1470592 h 1577230"/>
                  <a:gd name="connsiteX7" fmla="*/ 3345422 w 5151157"/>
                  <a:gd name="connsiteY7" fmla="*/ 1556020 h 1577230"/>
                  <a:gd name="connsiteX8" fmla="*/ 5151157 w 5151157"/>
                  <a:gd name="connsiteY8" fmla="*/ 1577230 h 1577230"/>
                  <a:gd name="connsiteX0" fmla="*/ 0 w 5151157"/>
                  <a:gd name="connsiteY0" fmla="*/ 158793 h 1577230"/>
                  <a:gd name="connsiteX1" fmla="*/ 205015 w 5151157"/>
                  <a:gd name="connsiteY1" fmla="*/ 3262 h 1577230"/>
                  <a:gd name="connsiteX2" fmla="*/ 791251 w 5151157"/>
                  <a:gd name="connsiteY2" fmla="*/ 72257 h 1577230"/>
                  <a:gd name="connsiteX3" fmla="*/ 1023664 w 5151157"/>
                  <a:gd name="connsiteY3" fmla="*/ 292170 h 1577230"/>
                  <a:gd name="connsiteX4" fmla="*/ 1356159 w 5151157"/>
                  <a:gd name="connsiteY4" fmla="*/ 758372 h 1577230"/>
                  <a:gd name="connsiteX5" fmla="*/ 2221282 w 5151157"/>
                  <a:gd name="connsiteY5" fmla="*/ 995554 h 1577230"/>
                  <a:gd name="connsiteX6" fmla="*/ 2621306 w 5151157"/>
                  <a:gd name="connsiteY6" fmla="*/ 1470592 h 1577230"/>
                  <a:gd name="connsiteX7" fmla="*/ 3345422 w 5151157"/>
                  <a:gd name="connsiteY7" fmla="*/ 1556020 h 1577230"/>
                  <a:gd name="connsiteX8" fmla="*/ 5151157 w 5151157"/>
                  <a:gd name="connsiteY8" fmla="*/ 1577230 h 1577230"/>
                  <a:gd name="connsiteX0" fmla="*/ 0 w 5151157"/>
                  <a:gd name="connsiteY0" fmla="*/ 158793 h 1577230"/>
                  <a:gd name="connsiteX1" fmla="*/ 205015 w 5151157"/>
                  <a:gd name="connsiteY1" fmla="*/ 3262 h 1577230"/>
                  <a:gd name="connsiteX2" fmla="*/ 791251 w 5151157"/>
                  <a:gd name="connsiteY2" fmla="*/ 72257 h 1577230"/>
                  <a:gd name="connsiteX3" fmla="*/ 1023664 w 5151157"/>
                  <a:gd name="connsiteY3" fmla="*/ 292170 h 1577230"/>
                  <a:gd name="connsiteX4" fmla="*/ 1356159 w 5151157"/>
                  <a:gd name="connsiteY4" fmla="*/ 758372 h 1577230"/>
                  <a:gd name="connsiteX5" fmla="*/ 2207270 w 5151157"/>
                  <a:gd name="connsiteY5" fmla="*/ 979376 h 1577230"/>
                  <a:gd name="connsiteX6" fmla="*/ 2621306 w 5151157"/>
                  <a:gd name="connsiteY6" fmla="*/ 1470592 h 1577230"/>
                  <a:gd name="connsiteX7" fmla="*/ 3345422 w 5151157"/>
                  <a:gd name="connsiteY7" fmla="*/ 1556020 h 1577230"/>
                  <a:gd name="connsiteX8" fmla="*/ 5151157 w 5151157"/>
                  <a:gd name="connsiteY8" fmla="*/ 1577230 h 1577230"/>
                  <a:gd name="connsiteX0" fmla="*/ 0 w 5151157"/>
                  <a:gd name="connsiteY0" fmla="*/ 158793 h 1577230"/>
                  <a:gd name="connsiteX1" fmla="*/ 205015 w 5151157"/>
                  <a:gd name="connsiteY1" fmla="*/ 3262 h 1577230"/>
                  <a:gd name="connsiteX2" fmla="*/ 791251 w 5151157"/>
                  <a:gd name="connsiteY2" fmla="*/ 72257 h 1577230"/>
                  <a:gd name="connsiteX3" fmla="*/ 1023664 w 5151157"/>
                  <a:gd name="connsiteY3" fmla="*/ 292170 h 1577230"/>
                  <a:gd name="connsiteX4" fmla="*/ 1356159 w 5151157"/>
                  <a:gd name="connsiteY4" fmla="*/ 758372 h 1577230"/>
                  <a:gd name="connsiteX5" fmla="*/ 2207270 w 5151157"/>
                  <a:gd name="connsiteY5" fmla="*/ 979376 h 1577230"/>
                  <a:gd name="connsiteX6" fmla="*/ 3223841 w 5151157"/>
                  <a:gd name="connsiteY6" fmla="*/ 1049978 h 1577230"/>
                  <a:gd name="connsiteX7" fmla="*/ 3345422 w 5151157"/>
                  <a:gd name="connsiteY7" fmla="*/ 1556020 h 1577230"/>
                  <a:gd name="connsiteX8" fmla="*/ 5151157 w 5151157"/>
                  <a:gd name="connsiteY8" fmla="*/ 1577230 h 1577230"/>
                  <a:gd name="connsiteX0" fmla="*/ 0 w 5151157"/>
                  <a:gd name="connsiteY0" fmla="*/ 158793 h 1577230"/>
                  <a:gd name="connsiteX1" fmla="*/ 205015 w 5151157"/>
                  <a:gd name="connsiteY1" fmla="*/ 3262 h 1577230"/>
                  <a:gd name="connsiteX2" fmla="*/ 791251 w 5151157"/>
                  <a:gd name="connsiteY2" fmla="*/ 72257 h 1577230"/>
                  <a:gd name="connsiteX3" fmla="*/ 1023664 w 5151157"/>
                  <a:gd name="connsiteY3" fmla="*/ 292170 h 1577230"/>
                  <a:gd name="connsiteX4" fmla="*/ 1356159 w 5151157"/>
                  <a:gd name="connsiteY4" fmla="*/ 758372 h 1577230"/>
                  <a:gd name="connsiteX5" fmla="*/ 2207270 w 5151157"/>
                  <a:gd name="connsiteY5" fmla="*/ 979376 h 1577230"/>
                  <a:gd name="connsiteX6" fmla="*/ 3223841 w 5151157"/>
                  <a:gd name="connsiteY6" fmla="*/ 1049978 h 1577230"/>
                  <a:gd name="connsiteX7" fmla="*/ 3933945 w 5151157"/>
                  <a:gd name="connsiteY7" fmla="*/ 989808 h 1577230"/>
                  <a:gd name="connsiteX8" fmla="*/ 5151157 w 5151157"/>
                  <a:gd name="connsiteY8" fmla="*/ 1577230 h 1577230"/>
                  <a:gd name="connsiteX0" fmla="*/ 0 w 4292480"/>
                  <a:gd name="connsiteY0" fmla="*/ 158793 h 1050013"/>
                  <a:gd name="connsiteX1" fmla="*/ 205015 w 4292480"/>
                  <a:gd name="connsiteY1" fmla="*/ 3262 h 1050013"/>
                  <a:gd name="connsiteX2" fmla="*/ 791251 w 4292480"/>
                  <a:gd name="connsiteY2" fmla="*/ 72257 h 1050013"/>
                  <a:gd name="connsiteX3" fmla="*/ 1023664 w 4292480"/>
                  <a:gd name="connsiteY3" fmla="*/ 292170 h 1050013"/>
                  <a:gd name="connsiteX4" fmla="*/ 1356159 w 4292480"/>
                  <a:gd name="connsiteY4" fmla="*/ 758372 h 1050013"/>
                  <a:gd name="connsiteX5" fmla="*/ 2207270 w 4292480"/>
                  <a:gd name="connsiteY5" fmla="*/ 979376 h 1050013"/>
                  <a:gd name="connsiteX6" fmla="*/ 3223841 w 4292480"/>
                  <a:gd name="connsiteY6" fmla="*/ 1049978 h 1050013"/>
                  <a:gd name="connsiteX7" fmla="*/ 3933945 w 4292480"/>
                  <a:gd name="connsiteY7" fmla="*/ 989808 h 1050013"/>
                  <a:gd name="connsiteX8" fmla="*/ 4212324 w 4292480"/>
                  <a:gd name="connsiteY8" fmla="*/ 994840 h 105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2480" h="1050013">
                    <a:moveTo>
                      <a:pt x="0" y="158793"/>
                    </a:moveTo>
                    <a:cubicBezTo>
                      <a:pt x="73819" y="85768"/>
                      <a:pt x="73140" y="17685"/>
                      <a:pt x="205015" y="3262"/>
                    </a:cubicBezTo>
                    <a:cubicBezTo>
                      <a:pt x="336890" y="-11161"/>
                      <a:pt x="654810" y="24106"/>
                      <a:pt x="791251" y="72257"/>
                    </a:cubicBezTo>
                    <a:cubicBezTo>
                      <a:pt x="927692" y="120408"/>
                      <a:pt x="929513" y="177818"/>
                      <a:pt x="1023664" y="292170"/>
                    </a:cubicBezTo>
                    <a:cubicBezTo>
                      <a:pt x="1117815" y="406523"/>
                      <a:pt x="1158891" y="643838"/>
                      <a:pt x="1356159" y="758372"/>
                    </a:cubicBezTo>
                    <a:cubicBezTo>
                      <a:pt x="1553427" y="872906"/>
                      <a:pt x="1895990" y="930775"/>
                      <a:pt x="2207270" y="979376"/>
                    </a:cubicBezTo>
                    <a:cubicBezTo>
                      <a:pt x="2518550" y="1027977"/>
                      <a:pt x="2936062" y="1048239"/>
                      <a:pt x="3223841" y="1049978"/>
                    </a:cubicBezTo>
                    <a:cubicBezTo>
                      <a:pt x="3511620" y="1051717"/>
                      <a:pt x="3933945" y="989808"/>
                      <a:pt x="3933945" y="989808"/>
                    </a:cubicBezTo>
                    <a:cubicBezTo>
                      <a:pt x="4950506" y="1019515"/>
                      <a:pt x="3396400" y="986029"/>
                      <a:pt x="4212324" y="99484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72" name="Rectangle 371">
                <a:extLst>
                  <a:ext uri="{FF2B5EF4-FFF2-40B4-BE49-F238E27FC236}">
                    <a16:creationId xmlns:a16="http://schemas.microsoft.com/office/drawing/2014/main" id="{090AB893-9495-0374-7B71-1A87F031B90C}"/>
                  </a:ext>
                </a:extLst>
              </p:cNvPr>
              <p:cNvSpPr/>
              <p:nvPr/>
            </p:nvSpPr>
            <p:spPr>
              <a:xfrm rot="595664">
                <a:off x="6116090" y="3298834"/>
                <a:ext cx="196080" cy="116895"/>
              </a:xfrm>
              <a:prstGeom prst="rect">
                <a:avLst/>
              </a:prstGeom>
              <a:solidFill>
                <a:schemeClr val="tx1">
                  <a:alpha val="97000"/>
                </a:schemeClr>
              </a:solidFill>
              <a:ln cap="rnd">
                <a:solidFill>
                  <a:schemeClr val="tx1"/>
                </a:solidFill>
                <a:round/>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3" name="Picture 372">
                <a:extLst>
                  <a:ext uri="{FF2B5EF4-FFF2-40B4-BE49-F238E27FC236}">
                    <a16:creationId xmlns:a16="http://schemas.microsoft.com/office/drawing/2014/main" id="{324BAD70-5210-165F-E842-A7B11F80CBB0}"/>
                  </a:ext>
                </a:extLst>
              </p:cNvPr>
              <p:cNvPicPr>
                <a:picLocks noChangeAspect="1"/>
              </p:cNvPicPr>
              <p:nvPr/>
            </p:nvPicPr>
            <p:blipFill>
              <a:blip r:embed="rId8"/>
              <a:stretch>
                <a:fillRect/>
              </a:stretch>
            </p:blipFill>
            <p:spPr>
              <a:xfrm>
                <a:off x="8408020" y="2021038"/>
                <a:ext cx="1627408" cy="1604455"/>
              </a:xfrm>
              <a:prstGeom prst="rect">
                <a:avLst/>
              </a:prstGeom>
            </p:spPr>
          </p:pic>
          <p:sp>
            <p:nvSpPr>
              <p:cNvPr id="374" name="Rectangle 373">
                <a:extLst>
                  <a:ext uri="{FF2B5EF4-FFF2-40B4-BE49-F238E27FC236}">
                    <a16:creationId xmlns:a16="http://schemas.microsoft.com/office/drawing/2014/main" id="{2A7E9324-9347-5CCE-FB3D-67E73F7D3AA2}"/>
                  </a:ext>
                </a:extLst>
              </p:cNvPr>
              <p:cNvSpPr/>
              <p:nvPr/>
            </p:nvSpPr>
            <p:spPr>
              <a:xfrm rot="779142">
                <a:off x="5765577" y="3212709"/>
                <a:ext cx="186909" cy="101661"/>
              </a:xfrm>
              <a:prstGeom prst="rect">
                <a:avLst/>
              </a:prstGeom>
              <a:solidFill>
                <a:schemeClr val="tx1">
                  <a:alpha val="97000"/>
                </a:schemeClr>
              </a:solidFill>
              <a:ln cap="rnd">
                <a:solidFill>
                  <a:schemeClr val="tx1"/>
                </a:solidFill>
                <a:round/>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Rectangle 374">
                <a:extLst>
                  <a:ext uri="{FF2B5EF4-FFF2-40B4-BE49-F238E27FC236}">
                    <a16:creationId xmlns:a16="http://schemas.microsoft.com/office/drawing/2014/main" id="{541423B9-6513-FAB1-ADB7-F48F6D8D90F0}"/>
                  </a:ext>
                </a:extLst>
              </p:cNvPr>
              <p:cNvSpPr/>
              <p:nvPr/>
            </p:nvSpPr>
            <p:spPr>
              <a:xfrm rot="779142">
                <a:off x="5526661" y="3599250"/>
                <a:ext cx="201583" cy="117872"/>
              </a:xfrm>
              <a:prstGeom prst="rect">
                <a:avLst/>
              </a:prstGeom>
              <a:solidFill>
                <a:schemeClr val="tx1">
                  <a:lumMod val="50000"/>
                  <a:lumOff val="50000"/>
                  <a:alpha val="97000"/>
                </a:schemeClr>
              </a:solidFill>
              <a:ln cap="rnd">
                <a:noFill/>
                <a:round/>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TextBox 375">
                <a:extLst>
                  <a:ext uri="{FF2B5EF4-FFF2-40B4-BE49-F238E27FC236}">
                    <a16:creationId xmlns:a16="http://schemas.microsoft.com/office/drawing/2014/main" id="{FC7D30A5-5CAB-C161-F937-3D960E823696}"/>
                  </a:ext>
                </a:extLst>
              </p:cNvPr>
              <p:cNvSpPr txBox="1"/>
              <p:nvPr/>
            </p:nvSpPr>
            <p:spPr>
              <a:xfrm>
                <a:off x="6690851" y="2974258"/>
                <a:ext cx="914400" cy="914400"/>
              </a:xfrm>
              <a:prstGeom prst="rect">
                <a:avLst/>
              </a:prstGeom>
            </p:spPr>
            <p:txBody>
              <a:bodyPr vert="horz" wrap="square" lIns="91440" tIns="45720" rIns="91440" bIns="45720" rtlCol="0" anchor="b">
                <a:noAutofit/>
              </a:bodyPr>
              <a:lstStyle/>
              <a:p>
                <a:endParaRPr lang="en-US" sz="6600">
                  <a:solidFill>
                    <a:srgbClr val="F37020"/>
                  </a:solidFill>
                </a:endParaRPr>
              </a:p>
            </p:txBody>
          </p:sp>
        </p:grpSp>
        <p:sp>
          <p:nvSpPr>
            <p:cNvPr id="363" name="Oval 362">
              <a:extLst>
                <a:ext uri="{FF2B5EF4-FFF2-40B4-BE49-F238E27FC236}">
                  <a16:creationId xmlns:a16="http://schemas.microsoft.com/office/drawing/2014/main" id="{0CB508B0-5657-4B3A-E1C8-DC9184EE282B}"/>
                </a:ext>
              </a:extLst>
            </p:cNvPr>
            <p:cNvSpPr/>
            <p:nvPr/>
          </p:nvSpPr>
          <p:spPr>
            <a:xfrm>
              <a:off x="9119091" y="2402552"/>
              <a:ext cx="205266" cy="204662"/>
            </a:xfrm>
            <a:prstGeom prst="ellipse">
              <a:avLst/>
            </a:prstGeom>
            <a:solidFill>
              <a:srgbClr val="00B05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869274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A394E-B65C-E7E7-F616-1B0EE700B8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90745D5-DB6C-3752-D20D-CC2752DDB586}"/>
              </a:ext>
            </a:extLst>
          </p:cNvPr>
          <p:cNvSpPr>
            <a:spLocks noGrp="1"/>
          </p:cNvSpPr>
          <p:nvPr>
            <p:ph type="body" sz="quarter" idx="13"/>
          </p:nvPr>
        </p:nvSpPr>
        <p:spPr>
          <a:xfrm>
            <a:off x="494341" y="279181"/>
            <a:ext cx="9881561" cy="1026159"/>
          </a:xfrm>
        </p:spPr>
        <p:txBody>
          <a:bodyPr>
            <a:noAutofit/>
          </a:bodyPr>
          <a:lstStyle/>
          <a:p>
            <a:pPr>
              <a:spcBef>
                <a:spcPts val="0"/>
              </a:spcBef>
            </a:pPr>
            <a:r>
              <a:rPr lang="en-US" sz="4400" b="1">
                <a:solidFill>
                  <a:srgbClr val="FF0000"/>
                </a:solidFill>
                <a:latin typeface="+mn-lt"/>
              </a:rPr>
              <a:t>HSM 600 Network</a:t>
            </a:r>
          </a:p>
          <a:p>
            <a:pPr>
              <a:spcBef>
                <a:spcPts val="0"/>
              </a:spcBef>
            </a:pPr>
            <a:r>
              <a:rPr lang="en-US" sz="3200" b="1" i="1">
                <a:solidFill>
                  <a:srgbClr val="FF0000"/>
                </a:solidFill>
                <a:latin typeface="+mn-lt"/>
              </a:rPr>
              <a:t>by Grace Technologies</a:t>
            </a:r>
          </a:p>
        </p:txBody>
      </p:sp>
      <p:pic>
        <p:nvPicPr>
          <p:cNvPr id="6" name="Picture 5" descr="A computer network module with many ports&#10;&#10;AI-generated content may be incorrect.">
            <a:extLst>
              <a:ext uri="{FF2B5EF4-FFF2-40B4-BE49-F238E27FC236}">
                <a16:creationId xmlns:a16="http://schemas.microsoft.com/office/drawing/2014/main" id="{51FDBA14-CB3F-1BD0-326C-A72FE3439B14}"/>
              </a:ext>
            </a:extLst>
          </p:cNvPr>
          <p:cNvPicPr>
            <a:picLocks noChangeAspect="1"/>
          </p:cNvPicPr>
          <p:nvPr/>
        </p:nvPicPr>
        <p:blipFill>
          <a:blip r:embed="rId2" cstate="print">
            <a:extLst>
              <a:ext uri="{28A0092B-C50C-407E-A947-70E740481C1C}">
                <a14:useLocalDpi xmlns:a14="http://schemas.microsoft.com/office/drawing/2010/main" val="0"/>
              </a:ext>
            </a:extLst>
          </a:blip>
          <a:srcRect t="13802"/>
          <a:stretch>
            <a:fillRect/>
          </a:stretch>
        </p:blipFill>
        <p:spPr>
          <a:xfrm>
            <a:off x="201609" y="1696278"/>
            <a:ext cx="11394042" cy="5313613"/>
          </a:xfrm>
          <a:prstGeom prst="rect">
            <a:avLst/>
          </a:prstGeom>
        </p:spPr>
      </p:pic>
      <p:sp>
        <p:nvSpPr>
          <p:cNvPr id="7" name="TextBox 6">
            <a:extLst>
              <a:ext uri="{FF2B5EF4-FFF2-40B4-BE49-F238E27FC236}">
                <a16:creationId xmlns:a16="http://schemas.microsoft.com/office/drawing/2014/main" id="{742B045F-CB64-D8C5-1077-124261DD9849}"/>
              </a:ext>
            </a:extLst>
          </p:cNvPr>
          <p:cNvSpPr txBox="1"/>
          <p:nvPr/>
        </p:nvSpPr>
        <p:spPr>
          <a:xfrm>
            <a:off x="8139661" y="4598504"/>
            <a:ext cx="4052339" cy="914400"/>
          </a:xfrm>
          <a:prstGeom prst="rect">
            <a:avLst/>
          </a:prstGeom>
        </p:spPr>
        <p:txBody>
          <a:bodyPr vert="horz" wrap="none" lIns="91440" tIns="45720" rIns="91440" bIns="45720" rtlCol="0" anchor="b">
            <a:noAutofit/>
          </a:bodyPr>
          <a:lstStyle/>
          <a:p>
            <a:r>
              <a:rPr lang="en-US" sz="1600" b="1"/>
              <a:t>Connect up to 12 remotes in the network</a:t>
            </a:r>
          </a:p>
        </p:txBody>
      </p:sp>
    </p:spTree>
    <p:extLst>
      <p:ext uri="{BB962C8B-B14F-4D97-AF65-F5344CB8AC3E}">
        <p14:creationId xmlns:p14="http://schemas.microsoft.com/office/powerpoint/2010/main" val="58397491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8975240-6C61-B80F-1E88-F2521F915059}"/>
              </a:ext>
            </a:extLst>
          </p:cNvPr>
          <p:cNvSpPr>
            <a:spLocks noGrp="1"/>
          </p:cNvSpPr>
          <p:nvPr>
            <p:ph type="sldNum" sz="quarter" idx="12"/>
          </p:nvPr>
        </p:nvSpPr>
        <p:spPr/>
        <p:txBody>
          <a:bodyPr/>
          <a:lstStyle/>
          <a:p>
            <a:fld id="{846EA5B9-79DC-415E-BBD8-CA4293E44FF5}" type="slidenum">
              <a:rPr lang="en-US" smtClean="0"/>
              <a:pPr/>
              <a:t>32</a:t>
            </a:fld>
            <a:endParaRPr lang="en-US"/>
          </a:p>
        </p:txBody>
      </p:sp>
      <p:grpSp>
        <p:nvGrpSpPr>
          <p:cNvPr id="2" name="Group 1">
            <a:extLst>
              <a:ext uri="{FF2B5EF4-FFF2-40B4-BE49-F238E27FC236}">
                <a16:creationId xmlns:a16="http://schemas.microsoft.com/office/drawing/2014/main" id="{95765629-7EB0-32F6-5B20-252A0904BC6B}"/>
              </a:ext>
            </a:extLst>
          </p:cNvPr>
          <p:cNvGrpSpPr/>
          <p:nvPr/>
        </p:nvGrpSpPr>
        <p:grpSpPr>
          <a:xfrm>
            <a:off x="161772" y="1545802"/>
            <a:ext cx="12030228" cy="5169125"/>
            <a:chOff x="101302" y="1545802"/>
            <a:chExt cx="12030228" cy="5169125"/>
          </a:xfrm>
        </p:grpSpPr>
        <p:sp>
          <p:nvSpPr>
            <p:cNvPr id="5" name="AutoShape 2" descr="Image from iOS">
              <a:extLst>
                <a:ext uri="{FF2B5EF4-FFF2-40B4-BE49-F238E27FC236}">
                  <a16:creationId xmlns:a16="http://schemas.microsoft.com/office/drawing/2014/main" id="{93157A9A-0ED3-2303-2EFF-FF6FBFFBC9C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a:extLst>
                <a:ext uri="{FF2B5EF4-FFF2-40B4-BE49-F238E27FC236}">
                  <a16:creationId xmlns:a16="http://schemas.microsoft.com/office/drawing/2014/main" id="{59540C8C-2E2E-8B60-17EA-139011447EA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398EC368-3B4D-C620-65D2-D70E1FB0F70A}"/>
                </a:ext>
              </a:extLst>
            </p:cNvPr>
            <p:cNvPicPr>
              <a:picLocks noChangeAspect="1"/>
            </p:cNvPicPr>
            <p:nvPr/>
          </p:nvPicPr>
          <p:blipFill>
            <a:blip r:embed="rId2"/>
            <a:srcRect l="12283" r="19782"/>
            <a:stretch>
              <a:fillRect/>
            </a:stretch>
          </p:blipFill>
          <p:spPr>
            <a:xfrm>
              <a:off x="2818505" y="1545802"/>
              <a:ext cx="6243020" cy="5169125"/>
            </a:xfrm>
            <a:prstGeom prst="rect">
              <a:avLst/>
            </a:prstGeom>
          </p:spPr>
        </p:pic>
        <p:cxnSp>
          <p:nvCxnSpPr>
            <p:cNvPr id="13" name="Straight Connector 12">
              <a:extLst>
                <a:ext uri="{FF2B5EF4-FFF2-40B4-BE49-F238E27FC236}">
                  <a16:creationId xmlns:a16="http://schemas.microsoft.com/office/drawing/2014/main" id="{D76011EF-2CA5-19DC-D3CE-6BEDA82001FF}"/>
                </a:ext>
              </a:extLst>
            </p:cNvPr>
            <p:cNvCxnSpPr>
              <a:cxnSpLocks/>
              <a:stCxn id="11" idx="6"/>
            </p:cNvCxnSpPr>
            <p:nvPr/>
          </p:nvCxnSpPr>
          <p:spPr>
            <a:xfrm flipV="1">
              <a:off x="2307695" y="3206077"/>
              <a:ext cx="2363107" cy="834814"/>
            </a:xfrm>
            <a:prstGeom prst="line">
              <a:avLst/>
            </a:prstGeom>
            <a:ln w="28575">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AEB8B75C-4B5B-9C28-F62D-E6C5E56B9A1D}"/>
                </a:ext>
              </a:extLst>
            </p:cNvPr>
            <p:cNvGrpSpPr/>
            <p:nvPr/>
          </p:nvGrpSpPr>
          <p:grpSpPr>
            <a:xfrm>
              <a:off x="9570378" y="2089717"/>
              <a:ext cx="2006301" cy="1886485"/>
              <a:chOff x="8487784" y="2042123"/>
              <a:chExt cx="1439684" cy="1266749"/>
            </a:xfrm>
          </p:grpSpPr>
          <p:sp>
            <p:nvSpPr>
              <p:cNvPr id="33" name="Oval 32">
                <a:extLst>
                  <a:ext uri="{FF2B5EF4-FFF2-40B4-BE49-F238E27FC236}">
                    <a16:creationId xmlns:a16="http://schemas.microsoft.com/office/drawing/2014/main" id="{AB052795-C9C7-7664-BBD0-0C5235C2A44A}"/>
                  </a:ext>
                </a:extLst>
              </p:cNvPr>
              <p:cNvSpPr/>
              <p:nvPr/>
            </p:nvSpPr>
            <p:spPr>
              <a:xfrm>
                <a:off x="8487784" y="2042123"/>
                <a:ext cx="1439684" cy="1266749"/>
              </a:xfrm>
              <a:prstGeom prst="ellipse">
                <a:avLst/>
              </a:prstGeom>
              <a:solidFill>
                <a:schemeClr val="accent4">
                  <a:lumMod val="60000"/>
                  <a:lumOff val="4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F561537C-0E71-3AB1-8104-C4C7A39770C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435" b="90870" l="7500" r="94028">
                            <a14:foregroundMark x1="41111" y1="7391" x2="41111" y2="7391"/>
                            <a14:foregroundMark x1="13889" y1="58043" x2="13889" y2="58043"/>
                            <a14:foregroundMark x1="7500" y1="78261" x2="7500" y2="78261"/>
                            <a14:foregroundMark x1="52778" y1="6739" x2="52778" y2="6739"/>
                            <a14:foregroundMark x1="55000" y1="5652" x2="55000" y2="5652"/>
                            <a14:foregroundMark x1="94028" y1="45870" x2="94028" y2="45870"/>
                            <a14:foregroundMark x1="60694" y1="90870" x2="60694" y2="90870"/>
                            <a14:foregroundMark x1="70833" y1="11087" x2="70833" y2="11087"/>
                            <a14:foregroundMark x1="8889" y1="23696" x2="8889" y2="23696"/>
                            <a14:foregroundMark x1="86806" y1="13913" x2="86806" y2="13913"/>
                            <a14:foregroundMark x1="8889" y1="41522" x2="8889" y2="41522"/>
                            <a14:foregroundMark x1="9028" y1="60652" x2="9028" y2="60652"/>
                            <a14:foregroundMark x1="9028" y1="70217" x2="9028" y2="70217"/>
                          </a14:backgroundRemoval>
                        </a14:imgEffect>
                      </a14:imgLayer>
                    </a14:imgProps>
                  </a:ext>
                </a:extLst>
              </a:blip>
              <a:stretch>
                <a:fillRect/>
              </a:stretch>
            </p:blipFill>
            <p:spPr>
              <a:xfrm>
                <a:off x="8659213" y="2486377"/>
                <a:ext cx="1078599" cy="689106"/>
              </a:xfrm>
              <a:prstGeom prst="rect">
                <a:avLst/>
              </a:prstGeom>
            </p:spPr>
          </p:pic>
        </p:grpSp>
        <p:sp>
          <p:nvSpPr>
            <p:cNvPr id="31" name="TextBox 30">
              <a:extLst>
                <a:ext uri="{FF2B5EF4-FFF2-40B4-BE49-F238E27FC236}">
                  <a16:creationId xmlns:a16="http://schemas.microsoft.com/office/drawing/2014/main" id="{30BA78B0-4F99-8684-46C3-1B2D8C24BB11}"/>
                </a:ext>
              </a:extLst>
            </p:cNvPr>
            <p:cNvSpPr txBox="1"/>
            <p:nvPr/>
          </p:nvSpPr>
          <p:spPr>
            <a:xfrm>
              <a:off x="9966533" y="2194711"/>
              <a:ext cx="1041119" cy="409353"/>
            </a:xfrm>
            <a:prstGeom prst="rect">
              <a:avLst/>
            </a:prstGeom>
          </p:spPr>
          <p:txBody>
            <a:bodyPr vert="horz" wrap="none" lIns="91440" tIns="45720" rIns="91440" bIns="45720" rtlCol="0" anchor="b">
              <a:noAutofit/>
            </a:bodyPr>
            <a:lstStyle/>
            <a:p>
              <a:r>
                <a:rPr lang="en-US" sz="1600">
                  <a:ln w="0"/>
                  <a:effectLst>
                    <a:outerShdw blurRad="38100" dist="19050" dir="2700000" algn="tl" rotWithShape="0">
                      <a:schemeClr val="dk1">
                        <a:alpha val="40000"/>
                      </a:schemeClr>
                    </a:outerShdw>
                  </a:effectLst>
                </a:rPr>
                <a:t>Remote</a:t>
              </a:r>
            </a:p>
          </p:txBody>
        </p:sp>
        <p:cxnSp>
          <p:nvCxnSpPr>
            <p:cNvPr id="35" name="Straight Connector 34">
              <a:extLst>
                <a:ext uri="{FF2B5EF4-FFF2-40B4-BE49-F238E27FC236}">
                  <a16:creationId xmlns:a16="http://schemas.microsoft.com/office/drawing/2014/main" id="{DA2A8ED0-227F-14A2-4A5D-B66999AD4224}"/>
                </a:ext>
              </a:extLst>
            </p:cNvPr>
            <p:cNvCxnSpPr>
              <a:cxnSpLocks/>
              <a:endCxn id="33" idx="2"/>
            </p:cNvCxnSpPr>
            <p:nvPr/>
          </p:nvCxnSpPr>
          <p:spPr>
            <a:xfrm flipV="1">
              <a:off x="6051861" y="3032960"/>
              <a:ext cx="3518517" cy="875703"/>
            </a:xfrm>
            <a:prstGeom prst="line">
              <a:avLst/>
            </a:prstGeom>
            <a:ln w="28575">
              <a:solidFill>
                <a:schemeClr val="accent4">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62250F25-0DDB-AE95-A8F9-1BA19CAB0818}"/>
                </a:ext>
              </a:extLst>
            </p:cNvPr>
            <p:cNvGrpSpPr/>
            <p:nvPr/>
          </p:nvGrpSpPr>
          <p:grpSpPr>
            <a:xfrm>
              <a:off x="4330509" y="3491593"/>
              <a:ext cx="164592" cy="164592"/>
              <a:chOff x="838200" y="2119255"/>
              <a:chExt cx="320040" cy="320040"/>
            </a:xfrm>
          </p:grpSpPr>
          <p:sp>
            <p:nvSpPr>
              <p:cNvPr id="41" name="Oval 40">
                <a:extLst>
                  <a:ext uri="{FF2B5EF4-FFF2-40B4-BE49-F238E27FC236}">
                    <a16:creationId xmlns:a16="http://schemas.microsoft.com/office/drawing/2014/main" id="{DC80105C-761E-FA4F-B119-8FF2FB718862}"/>
                  </a:ext>
                </a:extLst>
              </p:cNvPr>
              <p:cNvSpPr/>
              <p:nvPr/>
            </p:nvSpPr>
            <p:spPr>
              <a:xfrm>
                <a:off x="838200" y="2119255"/>
                <a:ext cx="320040" cy="320040"/>
              </a:xfrm>
              <a:prstGeom prst="ellipse">
                <a:avLst/>
              </a:prstGeom>
              <a:noFill/>
              <a:ln w="95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8E36136-A026-A476-CA01-9F22AD2B710A}"/>
                  </a:ext>
                </a:extLst>
              </p:cNvPr>
              <p:cNvSpPr/>
              <p:nvPr/>
            </p:nvSpPr>
            <p:spPr>
              <a:xfrm>
                <a:off x="883920" y="2165155"/>
                <a:ext cx="228600" cy="228600"/>
              </a:xfrm>
              <a:prstGeom prst="ellipse">
                <a:avLst/>
              </a:prstGeom>
              <a:solidFill>
                <a:srgbClr val="FF0000"/>
              </a:solidFill>
              <a:ln w="95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639F3B17-3F5E-9A19-DC50-F4D5D8870B1C}"/>
                </a:ext>
              </a:extLst>
            </p:cNvPr>
            <p:cNvGrpSpPr/>
            <p:nvPr/>
          </p:nvGrpSpPr>
          <p:grpSpPr>
            <a:xfrm>
              <a:off x="4483975" y="3491593"/>
              <a:ext cx="164592" cy="164592"/>
              <a:chOff x="838200" y="2119255"/>
              <a:chExt cx="320040" cy="320040"/>
            </a:xfrm>
          </p:grpSpPr>
          <p:sp>
            <p:nvSpPr>
              <p:cNvPr id="45" name="Oval 44">
                <a:extLst>
                  <a:ext uri="{FF2B5EF4-FFF2-40B4-BE49-F238E27FC236}">
                    <a16:creationId xmlns:a16="http://schemas.microsoft.com/office/drawing/2014/main" id="{6FEDFA33-04C0-98E7-7ACC-6B2C8FEBF690}"/>
                  </a:ext>
                </a:extLst>
              </p:cNvPr>
              <p:cNvSpPr/>
              <p:nvPr/>
            </p:nvSpPr>
            <p:spPr>
              <a:xfrm>
                <a:off x="838200" y="2119255"/>
                <a:ext cx="320040" cy="320040"/>
              </a:xfrm>
              <a:prstGeom prst="ellipse">
                <a:avLst/>
              </a:prstGeom>
              <a:noFill/>
              <a:ln w="95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307685C4-2503-5279-CF95-5E4E78B6B290}"/>
                  </a:ext>
                </a:extLst>
              </p:cNvPr>
              <p:cNvSpPr/>
              <p:nvPr/>
            </p:nvSpPr>
            <p:spPr>
              <a:xfrm>
                <a:off x="883920" y="2165155"/>
                <a:ext cx="228600" cy="228600"/>
              </a:xfrm>
              <a:prstGeom prst="ellipse">
                <a:avLst/>
              </a:prstGeom>
              <a:solidFill>
                <a:srgbClr val="FF0000"/>
              </a:solidFill>
              <a:ln w="95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9C1B7606-CC8A-8A39-69DB-583AFCF213EA}"/>
                </a:ext>
              </a:extLst>
            </p:cNvPr>
            <p:cNvGrpSpPr/>
            <p:nvPr/>
          </p:nvGrpSpPr>
          <p:grpSpPr>
            <a:xfrm>
              <a:off x="4621103" y="3491593"/>
              <a:ext cx="164592" cy="164592"/>
              <a:chOff x="838200" y="2119255"/>
              <a:chExt cx="320040" cy="320040"/>
            </a:xfrm>
          </p:grpSpPr>
          <p:sp>
            <p:nvSpPr>
              <p:cNvPr id="48" name="Oval 47">
                <a:extLst>
                  <a:ext uri="{FF2B5EF4-FFF2-40B4-BE49-F238E27FC236}">
                    <a16:creationId xmlns:a16="http://schemas.microsoft.com/office/drawing/2014/main" id="{118026E8-A11D-418E-357F-8BD5F05FB1A3}"/>
                  </a:ext>
                </a:extLst>
              </p:cNvPr>
              <p:cNvSpPr/>
              <p:nvPr/>
            </p:nvSpPr>
            <p:spPr>
              <a:xfrm>
                <a:off x="838200" y="2119255"/>
                <a:ext cx="320040" cy="320040"/>
              </a:xfrm>
              <a:prstGeom prst="ellipse">
                <a:avLst/>
              </a:prstGeom>
              <a:noFill/>
              <a:ln w="95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CFB70C8A-B1BA-6913-5306-6208C8B09311}"/>
                  </a:ext>
                </a:extLst>
              </p:cNvPr>
              <p:cNvSpPr/>
              <p:nvPr/>
            </p:nvSpPr>
            <p:spPr>
              <a:xfrm>
                <a:off x="883920" y="2165155"/>
                <a:ext cx="228600" cy="228600"/>
              </a:xfrm>
              <a:prstGeom prst="ellipse">
                <a:avLst/>
              </a:prstGeom>
              <a:solidFill>
                <a:srgbClr val="FF0000"/>
              </a:solidFill>
              <a:ln w="95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1" name="Straight Connector 50">
              <a:extLst>
                <a:ext uri="{FF2B5EF4-FFF2-40B4-BE49-F238E27FC236}">
                  <a16:creationId xmlns:a16="http://schemas.microsoft.com/office/drawing/2014/main" id="{F7D4BEBA-85E9-5249-12D3-8E4E619DE456}"/>
                </a:ext>
              </a:extLst>
            </p:cNvPr>
            <p:cNvCxnSpPr>
              <a:cxnSpLocks/>
              <a:stCxn id="42" idx="3"/>
              <a:endCxn id="57" idx="0"/>
            </p:cNvCxnSpPr>
            <p:nvPr/>
          </p:nvCxnSpPr>
          <p:spPr>
            <a:xfrm flipH="1">
              <a:off x="3946581" y="3615548"/>
              <a:ext cx="424658" cy="953280"/>
            </a:xfrm>
            <a:prstGeom prst="line">
              <a:avLst/>
            </a:prstGeom>
            <a:ln w="19050">
              <a:solidFill>
                <a:srgbClr val="C0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124DFA-6310-17F5-A395-772BD51ECEA4}"/>
                </a:ext>
              </a:extLst>
            </p:cNvPr>
            <p:cNvCxnSpPr>
              <a:cxnSpLocks/>
              <a:endCxn id="33" idx="2"/>
            </p:cNvCxnSpPr>
            <p:nvPr/>
          </p:nvCxnSpPr>
          <p:spPr>
            <a:xfrm flipV="1">
              <a:off x="7400951" y="3032960"/>
              <a:ext cx="2169427" cy="875703"/>
            </a:xfrm>
            <a:prstGeom prst="line">
              <a:avLst/>
            </a:prstGeom>
            <a:ln w="28575">
              <a:solidFill>
                <a:schemeClr val="accent4">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38BD31BA-9AAB-C3AD-CDFD-6BF6C00037D0}"/>
                </a:ext>
              </a:extLst>
            </p:cNvPr>
            <p:cNvGrpSpPr/>
            <p:nvPr/>
          </p:nvGrpSpPr>
          <p:grpSpPr>
            <a:xfrm>
              <a:off x="2860058" y="4568828"/>
              <a:ext cx="2173045" cy="2092908"/>
              <a:chOff x="533518" y="4375701"/>
              <a:chExt cx="2173045" cy="2092908"/>
            </a:xfrm>
          </p:grpSpPr>
          <p:grpSp>
            <p:nvGrpSpPr>
              <p:cNvPr id="53" name="Group 52">
                <a:extLst>
                  <a:ext uri="{FF2B5EF4-FFF2-40B4-BE49-F238E27FC236}">
                    <a16:creationId xmlns:a16="http://schemas.microsoft.com/office/drawing/2014/main" id="{23A9D24B-E6A4-B3C8-8D9F-B9631717970B}"/>
                  </a:ext>
                </a:extLst>
              </p:cNvPr>
              <p:cNvGrpSpPr/>
              <p:nvPr/>
            </p:nvGrpSpPr>
            <p:grpSpPr>
              <a:xfrm>
                <a:off x="533518" y="4375701"/>
                <a:ext cx="2173045" cy="2092908"/>
                <a:chOff x="234335" y="1917853"/>
                <a:chExt cx="2537926" cy="2015862"/>
              </a:xfrm>
              <a:solidFill>
                <a:schemeClr val="accent3">
                  <a:lumMod val="20000"/>
                  <a:lumOff val="80000"/>
                </a:schemeClr>
              </a:solidFill>
            </p:grpSpPr>
            <p:sp>
              <p:nvSpPr>
                <p:cNvPr id="57" name="Oval 56">
                  <a:extLst>
                    <a:ext uri="{FF2B5EF4-FFF2-40B4-BE49-F238E27FC236}">
                      <a16:creationId xmlns:a16="http://schemas.microsoft.com/office/drawing/2014/main" id="{32D68AE0-2AD2-9B76-10EB-F0E12AFB6E5F}"/>
                    </a:ext>
                  </a:extLst>
                </p:cNvPr>
                <p:cNvSpPr/>
                <p:nvPr/>
              </p:nvSpPr>
              <p:spPr>
                <a:xfrm>
                  <a:off x="234335" y="1917853"/>
                  <a:ext cx="2537926" cy="2015862"/>
                </a:xfrm>
                <a:prstGeom prst="ellipse">
                  <a:avLst/>
                </a:prstGeom>
                <a:grp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6" name="TextBox 55">
                  <a:extLst>
                    <a:ext uri="{FF2B5EF4-FFF2-40B4-BE49-F238E27FC236}">
                      <a16:creationId xmlns:a16="http://schemas.microsoft.com/office/drawing/2014/main" id="{BE031D51-417A-F5B9-8492-4D9203C04D7D}"/>
                    </a:ext>
                  </a:extLst>
                </p:cNvPr>
                <p:cNvSpPr txBox="1"/>
                <p:nvPr/>
              </p:nvSpPr>
              <p:spPr>
                <a:xfrm>
                  <a:off x="884159" y="1959187"/>
                  <a:ext cx="914401" cy="346913"/>
                </a:xfrm>
                <a:prstGeom prst="rect">
                  <a:avLst/>
                </a:prstGeom>
                <a:noFill/>
              </p:spPr>
              <p:txBody>
                <a:bodyPr vert="horz" wrap="none" lIns="91440" tIns="45720" rIns="91440" bIns="45720" rtlCol="0" anchor="b">
                  <a:noAutofit/>
                </a:bodyPr>
                <a:lstStyle/>
                <a:p>
                  <a:r>
                    <a:rPr lang="en-US" sz="1400" b="1">
                      <a:solidFill>
                        <a:srgbClr val="FF0000"/>
                      </a:solidFill>
                    </a:rPr>
                    <a:t>Thermistors</a:t>
                  </a:r>
                </a:p>
              </p:txBody>
            </p:sp>
          </p:grpSp>
          <p:pic>
            <p:nvPicPr>
              <p:cNvPr id="58" name="Picture 57">
                <a:extLst>
                  <a:ext uri="{FF2B5EF4-FFF2-40B4-BE49-F238E27FC236}">
                    <a16:creationId xmlns:a16="http://schemas.microsoft.com/office/drawing/2014/main" id="{CEC3DBF0-6B96-2EB2-D10A-B5BF3F92F4E3}"/>
                  </a:ext>
                </a:extLst>
              </p:cNvPr>
              <p:cNvPicPr>
                <a:picLocks noChangeAspect="1"/>
              </p:cNvPicPr>
              <p:nvPr/>
            </p:nvPicPr>
            <p:blipFill>
              <a:blip r:embed="rId5"/>
              <a:stretch>
                <a:fillRect/>
              </a:stretch>
            </p:blipFill>
            <p:spPr>
              <a:xfrm>
                <a:off x="1039309" y="4821700"/>
                <a:ext cx="1100792" cy="1355896"/>
              </a:xfrm>
              <a:prstGeom prst="rect">
                <a:avLst/>
              </a:prstGeom>
            </p:spPr>
          </p:pic>
        </p:grpSp>
        <p:sp>
          <p:nvSpPr>
            <p:cNvPr id="1028" name="Oval 1027">
              <a:extLst>
                <a:ext uri="{FF2B5EF4-FFF2-40B4-BE49-F238E27FC236}">
                  <a16:creationId xmlns:a16="http://schemas.microsoft.com/office/drawing/2014/main" id="{28A6F3A7-D789-9E9A-B053-632CED8F7235}"/>
                </a:ext>
              </a:extLst>
            </p:cNvPr>
            <p:cNvSpPr/>
            <p:nvPr/>
          </p:nvSpPr>
          <p:spPr>
            <a:xfrm>
              <a:off x="3918451" y="1837983"/>
              <a:ext cx="91440" cy="9144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1030" name="Straight Connector 1029">
              <a:extLst>
                <a:ext uri="{FF2B5EF4-FFF2-40B4-BE49-F238E27FC236}">
                  <a16:creationId xmlns:a16="http://schemas.microsoft.com/office/drawing/2014/main" id="{05781A79-153D-E8A8-751B-A0DAE07E67DB}"/>
                </a:ext>
              </a:extLst>
            </p:cNvPr>
            <p:cNvCxnSpPr>
              <a:cxnSpLocks/>
              <a:stCxn id="62" idx="3"/>
              <a:endCxn id="1028" idx="2"/>
            </p:cNvCxnSpPr>
            <p:nvPr/>
          </p:nvCxnSpPr>
          <p:spPr>
            <a:xfrm flipV="1">
              <a:off x="2959374" y="1883703"/>
              <a:ext cx="959077" cy="362544"/>
            </a:xfrm>
            <a:prstGeom prst="line">
              <a:avLst/>
            </a:prstGeom>
            <a:ln w="28575">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043" name="Group 1042">
              <a:extLst>
                <a:ext uri="{FF2B5EF4-FFF2-40B4-BE49-F238E27FC236}">
                  <a16:creationId xmlns:a16="http://schemas.microsoft.com/office/drawing/2014/main" id="{3FDEB103-3921-FD18-337D-EDC9922B6E86}"/>
                </a:ext>
              </a:extLst>
            </p:cNvPr>
            <p:cNvGrpSpPr/>
            <p:nvPr/>
          </p:nvGrpSpPr>
          <p:grpSpPr>
            <a:xfrm>
              <a:off x="134649" y="3032960"/>
              <a:ext cx="2173046" cy="2015862"/>
              <a:chOff x="134649" y="3032960"/>
              <a:chExt cx="2173046" cy="2015862"/>
            </a:xfrm>
          </p:grpSpPr>
          <p:grpSp>
            <p:nvGrpSpPr>
              <p:cNvPr id="17" name="Group 16">
                <a:extLst>
                  <a:ext uri="{FF2B5EF4-FFF2-40B4-BE49-F238E27FC236}">
                    <a16:creationId xmlns:a16="http://schemas.microsoft.com/office/drawing/2014/main" id="{A315CD54-BC70-F1FD-FD13-4327FB996A29}"/>
                  </a:ext>
                </a:extLst>
              </p:cNvPr>
              <p:cNvGrpSpPr/>
              <p:nvPr/>
            </p:nvGrpSpPr>
            <p:grpSpPr>
              <a:xfrm>
                <a:off x="134649" y="3032960"/>
                <a:ext cx="2173046" cy="2015862"/>
                <a:chOff x="831053" y="928690"/>
                <a:chExt cx="2173046" cy="2015862"/>
              </a:xfrm>
            </p:grpSpPr>
            <p:grpSp>
              <p:nvGrpSpPr>
                <p:cNvPr id="38" name="Group 37">
                  <a:extLst>
                    <a:ext uri="{FF2B5EF4-FFF2-40B4-BE49-F238E27FC236}">
                      <a16:creationId xmlns:a16="http://schemas.microsoft.com/office/drawing/2014/main" id="{F0EB3B4D-70F2-37B5-7659-C7D5DAF56D24}"/>
                    </a:ext>
                  </a:extLst>
                </p:cNvPr>
                <p:cNvGrpSpPr/>
                <p:nvPr/>
              </p:nvGrpSpPr>
              <p:grpSpPr>
                <a:xfrm>
                  <a:off x="831053" y="928690"/>
                  <a:ext cx="2173046" cy="2015862"/>
                  <a:chOff x="493059" y="1919644"/>
                  <a:chExt cx="2173046" cy="2015862"/>
                </a:xfrm>
              </p:grpSpPr>
              <p:sp>
                <p:nvSpPr>
                  <p:cNvPr id="11" name="Oval 10">
                    <a:extLst>
                      <a:ext uri="{FF2B5EF4-FFF2-40B4-BE49-F238E27FC236}">
                        <a16:creationId xmlns:a16="http://schemas.microsoft.com/office/drawing/2014/main" id="{7FD0A159-AE52-0BDF-C1D4-747746C87926}"/>
                      </a:ext>
                    </a:extLst>
                  </p:cNvPr>
                  <p:cNvSpPr/>
                  <p:nvPr/>
                </p:nvSpPr>
                <p:spPr>
                  <a:xfrm>
                    <a:off x="493059" y="1919644"/>
                    <a:ext cx="2173046" cy="201586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5" name="TextBox 24">
                    <a:extLst>
                      <a:ext uri="{FF2B5EF4-FFF2-40B4-BE49-F238E27FC236}">
                        <a16:creationId xmlns:a16="http://schemas.microsoft.com/office/drawing/2014/main" id="{58740619-2D78-B85A-D8B1-554024A4AD99}"/>
                      </a:ext>
                    </a:extLst>
                  </p:cNvPr>
                  <p:cNvSpPr txBox="1"/>
                  <p:nvPr/>
                </p:nvSpPr>
                <p:spPr>
                  <a:xfrm>
                    <a:off x="947996" y="2031364"/>
                    <a:ext cx="914400" cy="346913"/>
                  </a:xfrm>
                  <a:prstGeom prst="rect">
                    <a:avLst/>
                  </a:prstGeom>
                </p:spPr>
                <p:txBody>
                  <a:bodyPr vert="horz" wrap="none" lIns="91440" tIns="45720" rIns="91440" bIns="45720" rtlCol="0" anchor="b">
                    <a:noAutofit/>
                  </a:bodyPr>
                  <a:lstStyle/>
                  <a:p>
                    <a:r>
                      <a:rPr lang="en-US" sz="1600">
                        <a:ln w="0"/>
                        <a:effectLst>
                          <a:outerShdw blurRad="38100" dist="19050" dir="2700000" algn="tl" rotWithShape="0">
                            <a:schemeClr val="dk1">
                              <a:alpha val="40000"/>
                            </a:schemeClr>
                          </a:outerShdw>
                        </a:effectLst>
                      </a:rPr>
                      <a:t>Networking</a:t>
                    </a:r>
                  </a:p>
                </p:txBody>
              </p:sp>
            </p:grpSp>
            <p:pic>
              <p:nvPicPr>
                <p:cNvPr id="12" name="Picture 11" descr="A black electronic device with buttons&#10;&#10;AI-generated content may be incorrect.">
                  <a:extLst>
                    <a:ext uri="{FF2B5EF4-FFF2-40B4-BE49-F238E27FC236}">
                      <a16:creationId xmlns:a16="http://schemas.microsoft.com/office/drawing/2014/main" id="{BAB4F668-B087-03D0-EEA3-D0757B0E0054}"/>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550" b="92287" l="9961" r="90096">
                              <a14:foregroundMark x1="20371" y1="91736" x2="20371" y2="91736"/>
                              <a14:foregroundMark x1="28362" y1="91001" x2="28362" y2="91001"/>
                              <a14:foregroundMark x1="38829" y1="91001" x2="39449" y2="90174"/>
                              <a14:foregroundMark x1="33821" y1="90909" x2="33821" y2="90909"/>
                              <a14:foregroundMark x1="34215" y1="92287" x2="34215" y2="92287"/>
                              <a14:foregroundMark x1="79854" y1="11478" x2="79854" y2="11478"/>
                              <a14:foregroundMark x1="65729" y1="10468" x2="65729" y2="10468"/>
                              <a14:foregroundMark x1="90096" y1="60973" x2="90096" y2="60973"/>
                              <a14:foregroundMark x1="77772" y1="9734" x2="77772" y2="9734"/>
                              <a14:foregroundMark x1="67698" y1="9550" x2="67698" y2="9550"/>
                            </a14:backgroundRemoval>
                          </a14:imgEffect>
                        </a14:imgLayer>
                      </a14:imgProps>
                    </a:ext>
                    <a:ext uri="{28A0092B-C50C-407E-A947-70E740481C1C}">
                      <a14:useLocalDpi xmlns:a14="http://schemas.microsoft.com/office/drawing/2010/main" val="0"/>
                    </a:ext>
                  </a:extLst>
                </a:blip>
                <a:srcRect l="8855" r="8608"/>
                <a:stretch>
                  <a:fillRect/>
                </a:stretch>
              </p:blipFill>
              <p:spPr>
                <a:xfrm rot="922617">
                  <a:off x="1065421" y="1432530"/>
                  <a:ext cx="1772162" cy="1315823"/>
                </a:xfrm>
                <a:prstGeom prst="rect">
                  <a:avLst/>
                </a:prstGeom>
              </p:spPr>
            </p:pic>
          </p:grpSp>
          <p:sp>
            <p:nvSpPr>
              <p:cNvPr id="1031" name="TextBox 1030">
                <a:extLst>
                  <a:ext uri="{FF2B5EF4-FFF2-40B4-BE49-F238E27FC236}">
                    <a16:creationId xmlns:a16="http://schemas.microsoft.com/office/drawing/2014/main" id="{866CA6A8-4ED9-5074-54D6-936AF549F990}"/>
                  </a:ext>
                </a:extLst>
              </p:cNvPr>
              <p:cNvSpPr txBox="1"/>
              <p:nvPr/>
            </p:nvSpPr>
            <p:spPr>
              <a:xfrm>
                <a:off x="1103154" y="3349340"/>
                <a:ext cx="914400" cy="346913"/>
              </a:xfrm>
              <a:prstGeom prst="rect">
                <a:avLst/>
              </a:prstGeom>
            </p:spPr>
            <p:txBody>
              <a:bodyPr vert="horz" wrap="none" lIns="91440" tIns="45720" rIns="91440" bIns="45720" rtlCol="0" anchor="b">
                <a:noAutofit/>
              </a:bodyPr>
              <a:lstStyle/>
              <a:p>
                <a:r>
                  <a:rPr lang="en-US" sz="1600">
                    <a:ln w="0"/>
                    <a:effectLst>
                      <a:outerShdw blurRad="38100" dist="19050" dir="2700000" algn="tl" rotWithShape="0">
                        <a:schemeClr val="dk1">
                          <a:alpha val="40000"/>
                        </a:schemeClr>
                      </a:outerShdw>
                    </a:effectLst>
                  </a:rPr>
                  <a:t>Module</a:t>
                </a:r>
              </a:p>
            </p:txBody>
          </p:sp>
        </p:grpSp>
        <p:sp>
          <p:nvSpPr>
            <p:cNvPr id="1032" name="TextBox 1031">
              <a:extLst>
                <a:ext uri="{FF2B5EF4-FFF2-40B4-BE49-F238E27FC236}">
                  <a16:creationId xmlns:a16="http://schemas.microsoft.com/office/drawing/2014/main" id="{93EE0527-104C-224F-EBF1-2A9EA8478845}"/>
                </a:ext>
              </a:extLst>
            </p:cNvPr>
            <p:cNvSpPr txBox="1"/>
            <p:nvPr/>
          </p:nvSpPr>
          <p:spPr>
            <a:xfrm>
              <a:off x="10332150" y="2452779"/>
              <a:ext cx="914400" cy="346913"/>
            </a:xfrm>
            <a:prstGeom prst="rect">
              <a:avLst/>
            </a:prstGeom>
          </p:spPr>
          <p:txBody>
            <a:bodyPr vert="horz" wrap="none" lIns="91440" tIns="45720" rIns="91440" bIns="45720" rtlCol="0" anchor="b">
              <a:noAutofit/>
            </a:bodyPr>
            <a:lstStyle/>
            <a:p>
              <a:r>
                <a:rPr lang="en-US" sz="1600">
                  <a:ln w="0"/>
                  <a:effectLst>
                    <a:outerShdw blurRad="38100" dist="19050" dir="2700000" algn="tl" rotWithShape="0">
                      <a:schemeClr val="dk1">
                        <a:alpha val="40000"/>
                      </a:schemeClr>
                    </a:outerShdw>
                  </a:effectLst>
                </a:rPr>
                <a:t>Module(s)</a:t>
              </a:r>
            </a:p>
          </p:txBody>
        </p:sp>
        <p:sp>
          <p:nvSpPr>
            <p:cNvPr id="1035" name="TextBox 1034">
              <a:extLst>
                <a:ext uri="{FF2B5EF4-FFF2-40B4-BE49-F238E27FC236}">
                  <a16:creationId xmlns:a16="http://schemas.microsoft.com/office/drawing/2014/main" id="{5550E37C-1BD1-D0F6-CDE4-21927582B18C}"/>
                </a:ext>
              </a:extLst>
            </p:cNvPr>
            <p:cNvSpPr txBox="1"/>
            <p:nvPr/>
          </p:nvSpPr>
          <p:spPr>
            <a:xfrm>
              <a:off x="9213426" y="4404764"/>
              <a:ext cx="2918104" cy="793182"/>
            </a:xfrm>
            <a:prstGeom prst="rect">
              <a:avLst/>
            </a:prstGeom>
          </p:spPr>
          <p:txBody>
            <a:bodyPr vert="horz" wrap="none" lIns="91440" tIns="45720" rIns="91440" bIns="45720" rtlCol="0" anchor="b">
              <a:noAutofit/>
            </a:bodyPr>
            <a:lstStyle/>
            <a:p>
              <a:r>
                <a:rPr lang="en-US" sz="1050" b="1">
                  <a:ln w="0"/>
                  <a:effectLst>
                    <a:outerShdw blurRad="38100" dist="19050" dir="2700000" algn="tl" rotWithShape="0">
                      <a:schemeClr val="dk1">
                        <a:alpha val="40000"/>
                      </a:schemeClr>
                    </a:outerShdw>
                  </a:effectLst>
                </a:rPr>
                <a:t>Sensor Conditioning Remote Module (SCM-R)</a:t>
              </a:r>
              <a:endParaRPr lang="en-US" sz="1050">
                <a:ln w="0"/>
                <a:effectLst>
                  <a:outerShdw blurRad="38100" dist="19050" dir="2700000" algn="tl" rotWithShape="0">
                    <a:schemeClr val="dk1">
                      <a:alpha val="40000"/>
                    </a:schemeClr>
                  </a:outerShdw>
                </a:effectLst>
              </a:endParaRP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Daisy-chain power and comms via RJ45</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Up to 12 units in daisy-chain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(6) Inputs – Sets of 3</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Latching Alarm Reset Button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∆T Calculation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Dew Point Sensor</a:t>
              </a:r>
            </a:p>
          </p:txBody>
        </p:sp>
        <p:sp>
          <p:nvSpPr>
            <p:cNvPr id="1037" name="TextBox 1036">
              <a:extLst>
                <a:ext uri="{FF2B5EF4-FFF2-40B4-BE49-F238E27FC236}">
                  <a16:creationId xmlns:a16="http://schemas.microsoft.com/office/drawing/2014/main" id="{D29E2063-E07E-65EC-0B5C-E4F80780C4CA}"/>
                </a:ext>
              </a:extLst>
            </p:cNvPr>
            <p:cNvSpPr txBox="1"/>
            <p:nvPr/>
          </p:nvSpPr>
          <p:spPr>
            <a:xfrm>
              <a:off x="101302" y="6064712"/>
              <a:ext cx="2918104" cy="530490"/>
            </a:xfrm>
            <a:prstGeom prst="rect">
              <a:avLst/>
            </a:prstGeom>
          </p:spPr>
          <p:txBody>
            <a:bodyPr vert="horz" wrap="none" lIns="91440" tIns="45720" rIns="91440" bIns="45720" rtlCol="0" anchor="b">
              <a:noAutofit/>
            </a:bodyPr>
            <a:lstStyle/>
            <a:p>
              <a:r>
                <a:rPr lang="en-US" sz="1050" b="1">
                  <a:ln w="0"/>
                  <a:effectLst>
                    <a:outerShdw blurRad="38100" dist="19050" dir="2700000" algn="tl" rotWithShape="0">
                      <a:schemeClr val="dk1">
                        <a:alpha val="40000"/>
                      </a:schemeClr>
                    </a:outerShdw>
                  </a:effectLst>
                </a:rPr>
                <a:t>Sensor Conditioning Network Module (SCM-N)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Daisy-chain power and comms via RJ45</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Up to 12 units in daisy-chain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Ethernet I/P and Modbus TCP</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(6) Inputs – Sets of 3</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Latching Alarm Reset Button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External Latching Alarm Outputs</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∆T Calculation</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Dew Point Sensor</a:t>
              </a:r>
            </a:p>
          </p:txBody>
        </p:sp>
        <p:sp>
          <p:nvSpPr>
            <p:cNvPr id="1038" name="TextBox 1037">
              <a:extLst>
                <a:ext uri="{FF2B5EF4-FFF2-40B4-BE49-F238E27FC236}">
                  <a16:creationId xmlns:a16="http://schemas.microsoft.com/office/drawing/2014/main" id="{B5C76C57-2653-EAA2-6CF8-0785BED4F07C}"/>
                </a:ext>
              </a:extLst>
            </p:cNvPr>
            <p:cNvSpPr txBox="1"/>
            <p:nvPr/>
          </p:nvSpPr>
          <p:spPr>
            <a:xfrm>
              <a:off x="4447591" y="5601976"/>
              <a:ext cx="782936" cy="360172"/>
            </a:xfrm>
            <a:prstGeom prst="rect">
              <a:avLst/>
            </a:prstGeom>
            <a:noFill/>
          </p:spPr>
          <p:txBody>
            <a:bodyPr vert="horz" wrap="none" lIns="91440" tIns="45720" rIns="91440" bIns="45720" rtlCol="0" anchor="b">
              <a:noAutofit/>
            </a:bodyPr>
            <a:lstStyle/>
            <a:p>
              <a:r>
                <a:rPr lang="en-US" sz="1400" b="1">
                  <a:solidFill>
                    <a:srgbClr val="FF0000"/>
                  </a:solidFill>
                </a:rPr>
                <a:t>600V</a:t>
              </a:r>
            </a:p>
          </p:txBody>
        </p:sp>
        <p:sp>
          <p:nvSpPr>
            <p:cNvPr id="1039" name="TextBox 1038">
              <a:extLst>
                <a:ext uri="{FF2B5EF4-FFF2-40B4-BE49-F238E27FC236}">
                  <a16:creationId xmlns:a16="http://schemas.microsoft.com/office/drawing/2014/main" id="{381A078C-36F3-7DF3-CFC9-95035DA02C84}"/>
                </a:ext>
              </a:extLst>
            </p:cNvPr>
            <p:cNvSpPr txBox="1"/>
            <p:nvPr/>
          </p:nvSpPr>
          <p:spPr>
            <a:xfrm>
              <a:off x="170561" y="1792111"/>
              <a:ext cx="2918104" cy="692856"/>
            </a:xfrm>
            <a:prstGeom prst="rect">
              <a:avLst/>
            </a:prstGeom>
          </p:spPr>
          <p:txBody>
            <a:bodyPr vert="horz" wrap="none" lIns="91440" tIns="45720" rIns="91440" bIns="45720" rtlCol="0" anchor="b">
              <a:noAutofit/>
            </a:bodyPr>
            <a:lstStyle/>
            <a:p>
              <a:r>
                <a:rPr lang="en-US" sz="1050" b="1">
                  <a:ln w="0"/>
                  <a:effectLst>
                    <a:outerShdw blurRad="38100" dist="19050" dir="2700000" algn="tl" rotWithShape="0">
                      <a:schemeClr val="dk1">
                        <a:alpha val="40000"/>
                      </a:schemeClr>
                    </a:outerShdw>
                  </a:effectLst>
                </a:rPr>
                <a:t>Simple HMI</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Status Indicating Light</a:t>
              </a:r>
            </a:p>
            <a:p>
              <a:pPr marL="171450" indent="-171450">
                <a:buFont typeface="Arial" panose="020B0604020202020204" pitchFamily="34" charset="0"/>
                <a:buChar char="•"/>
              </a:pPr>
              <a:r>
                <a:rPr lang="en-US" sz="1050">
                  <a:ln w="0"/>
                  <a:effectLst>
                    <a:outerShdw blurRad="38100" dist="19050" dir="2700000" algn="tl" rotWithShape="0">
                      <a:schemeClr val="dk1">
                        <a:alpha val="40000"/>
                      </a:schemeClr>
                    </a:outerShdw>
                  </a:effectLst>
                </a:rPr>
                <a:t>Ambient Sensor for ∆T </a:t>
              </a:r>
            </a:p>
            <a:p>
              <a:pPr marL="171450" indent="-171450">
                <a:buFont typeface="Arial" panose="020B0604020202020204" pitchFamily="34" charset="0"/>
                <a:buChar char="•"/>
              </a:pPr>
              <a:endParaRPr lang="en-US" sz="1050">
                <a:ln w="0"/>
                <a:effectLst>
                  <a:outerShdw blurRad="38100" dist="19050" dir="2700000" algn="tl" rotWithShape="0">
                    <a:schemeClr val="dk1">
                      <a:alpha val="40000"/>
                    </a:schemeClr>
                  </a:outerShdw>
                </a:effectLst>
              </a:endParaRPr>
            </a:p>
          </p:txBody>
        </p:sp>
        <p:grpSp>
          <p:nvGrpSpPr>
            <p:cNvPr id="1042" name="Group 1041">
              <a:extLst>
                <a:ext uri="{FF2B5EF4-FFF2-40B4-BE49-F238E27FC236}">
                  <a16:creationId xmlns:a16="http://schemas.microsoft.com/office/drawing/2014/main" id="{063864C2-9509-85F9-74AD-9678CEAAA0A1}"/>
                </a:ext>
              </a:extLst>
            </p:cNvPr>
            <p:cNvGrpSpPr/>
            <p:nvPr/>
          </p:nvGrpSpPr>
          <p:grpSpPr>
            <a:xfrm>
              <a:off x="1802674" y="1675384"/>
              <a:ext cx="1156700" cy="1141726"/>
              <a:chOff x="1802674" y="1675384"/>
              <a:chExt cx="1156700" cy="1141726"/>
            </a:xfrm>
          </p:grpSpPr>
          <p:pic>
            <p:nvPicPr>
              <p:cNvPr id="62" name="Picture 61">
                <a:extLst>
                  <a:ext uri="{FF2B5EF4-FFF2-40B4-BE49-F238E27FC236}">
                    <a16:creationId xmlns:a16="http://schemas.microsoft.com/office/drawing/2014/main" id="{31EFA3B9-D0C2-E57A-D440-24B301BBC88D}"/>
                  </a:ext>
                </a:extLst>
              </p:cNvPr>
              <p:cNvPicPr>
                <a:picLocks noChangeAspect="1"/>
              </p:cNvPicPr>
              <p:nvPr/>
            </p:nvPicPr>
            <p:blipFill>
              <a:blip r:embed="rId8"/>
              <a:stretch>
                <a:fillRect/>
              </a:stretch>
            </p:blipFill>
            <p:spPr>
              <a:xfrm>
                <a:off x="1802674" y="1675384"/>
                <a:ext cx="1156700" cy="1141726"/>
              </a:xfrm>
              <a:prstGeom prst="rect">
                <a:avLst/>
              </a:prstGeom>
            </p:spPr>
          </p:pic>
          <p:sp>
            <p:nvSpPr>
              <p:cNvPr id="1036" name="Oval 1035">
                <a:extLst>
                  <a:ext uri="{FF2B5EF4-FFF2-40B4-BE49-F238E27FC236}">
                    <a16:creationId xmlns:a16="http://schemas.microsoft.com/office/drawing/2014/main" id="{48229D81-88ED-587F-BE55-EEAC6CD244BA}"/>
                  </a:ext>
                </a:extLst>
              </p:cNvPr>
              <p:cNvSpPr/>
              <p:nvPr/>
            </p:nvSpPr>
            <p:spPr>
              <a:xfrm>
                <a:off x="2308076" y="1942685"/>
                <a:ext cx="145895" cy="145637"/>
              </a:xfrm>
              <a:prstGeom prst="ellipse">
                <a:avLst/>
              </a:prstGeom>
              <a:solidFill>
                <a:srgbClr val="00B05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grpSp>
      <p:sp>
        <p:nvSpPr>
          <p:cNvPr id="9" name="Text Placeholder 3">
            <a:extLst>
              <a:ext uri="{FF2B5EF4-FFF2-40B4-BE49-F238E27FC236}">
                <a16:creationId xmlns:a16="http://schemas.microsoft.com/office/drawing/2014/main" id="{D8427DD0-C0F4-BF0D-326F-D73238360A68}"/>
              </a:ext>
            </a:extLst>
          </p:cNvPr>
          <p:cNvSpPr>
            <a:spLocks noGrp="1"/>
          </p:cNvSpPr>
          <p:nvPr>
            <p:ph type="body" sz="quarter" idx="13"/>
          </p:nvPr>
        </p:nvSpPr>
        <p:spPr>
          <a:xfrm>
            <a:off x="494341" y="279181"/>
            <a:ext cx="9881561" cy="1026159"/>
          </a:xfrm>
        </p:spPr>
        <p:txBody>
          <a:bodyPr>
            <a:noAutofit/>
          </a:bodyPr>
          <a:lstStyle/>
          <a:p>
            <a:pPr>
              <a:spcBef>
                <a:spcPts val="0"/>
              </a:spcBef>
            </a:pPr>
            <a:r>
              <a:rPr lang="en-US" sz="4400" b="1">
                <a:solidFill>
                  <a:srgbClr val="FF0000"/>
                </a:solidFill>
                <a:latin typeface="+mn-lt"/>
              </a:rPr>
              <a:t>HSM 600 Equipment Layout</a:t>
            </a:r>
          </a:p>
          <a:p>
            <a:pPr>
              <a:spcBef>
                <a:spcPts val="0"/>
              </a:spcBef>
            </a:pPr>
            <a:r>
              <a:rPr lang="en-US" sz="3200" b="1" i="1">
                <a:solidFill>
                  <a:srgbClr val="FF0000"/>
                </a:solidFill>
                <a:latin typeface="+mn-lt"/>
              </a:rPr>
              <a:t>by Grace Technologies</a:t>
            </a:r>
          </a:p>
        </p:txBody>
      </p:sp>
    </p:spTree>
    <p:extLst>
      <p:ext uri="{BB962C8B-B14F-4D97-AF65-F5344CB8AC3E}">
        <p14:creationId xmlns:p14="http://schemas.microsoft.com/office/powerpoint/2010/main" val="281218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553738" y="2582467"/>
            <a:ext cx="4240698" cy="1693065"/>
          </a:xfrm>
        </p:spPr>
        <p:txBody>
          <a:bodyPr>
            <a:normAutofit fontScale="85000" lnSpcReduction="20000"/>
          </a:bodyPr>
          <a:lstStyle/>
          <a:p>
            <a:r>
              <a:rPr lang="en-US" b="1">
                <a:solidFill>
                  <a:srgbClr val="FF0000"/>
                </a:solidFill>
                <a:latin typeface="+mn-lt"/>
              </a:rPr>
              <a:t>Standout Features </a:t>
            </a:r>
          </a:p>
          <a:p>
            <a:r>
              <a:rPr lang="en-US" b="1">
                <a:solidFill>
                  <a:srgbClr val="FF0000"/>
                </a:solidFill>
                <a:latin typeface="+mn-lt"/>
              </a:rPr>
              <a:t>of the </a:t>
            </a:r>
          </a:p>
          <a:p>
            <a:r>
              <a:rPr lang="en-US" b="1">
                <a:solidFill>
                  <a:srgbClr val="FF0000"/>
                </a:solidFill>
                <a:latin typeface="+mn-lt"/>
              </a:rPr>
              <a:t>HSM 600</a:t>
            </a:r>
          </a:p>
        </p:txBody>
      </p:sp>
      <p:pic>
        <p:nvPicPr>
          <p:cNvPr id="8" name="Picture 7">
            <a:extLst>
              <a:ext uri="{FF2B5EF4-FFF2-40B4-BE49-F238E27FC236}">
                <a16:creationId xmlns:a16="http://schemas.microsoft.com/office/drawing/2014/main" id="{01CC8135-B454-2583-34B6-5092635E5E98}"/>
              </a:ext>
            </a:extLst>
          </p:cNvPr>
          <p:cNvPicPr>
            <a:picLocks noChangeAspect="1"/>
          </p:cNvPicPr>
          <p:nvPr/>
        </p:nvPicPr>
        <p:blipFill>
          <a:blip r:embed="rId3"/>
          <a:stretch>
            <a:fillRect/>
          </a:stretch>
        </p:blipFill>
        <p:spPr>
          <a:xfrm>
            <a:off x="0" y="0"/>
            <a:ext cx="7018889" cy="6895356"/>
          </a:xfrm>
          <a:prstGeom prst="rect">
            <a:avLst/>
          </a:prstGeom>
        </p:spPr>
      </p:pic>
      <p:sp>
        <p:nvSpPr>
          <p:cNvPr id="9" name="TextBox 8">
            <a:extLst>
              <a:ext uri="{FF2B5EF4-FFF2-40B4-BE49-F238E27FC236}">
                <a16:creationId xmlns:a16="http://schemas.microsoft.com/office/drawing/2014/main" id="{5C66DC84-9386-D024-381B-843915C27F7A}"/>
              </a:ext>
            </a:extLst>
          </p:cNvPr>
          <p:cNvSpPr txBox="1"/>
          <p:nvPr/>
        </p:nvSpPr>
        <p:spPr>
          <a:xfrm>
            <a:off x="7849494" y="4955060"/>
            <a:ext cx="4240698" cy="914400"/>
          </a:xfrm>
          <a:prstGeom prst="rect">
            <a:avLst/>
          </a:prstGeom>
        </p:spPr>
        <p:txBody>
          <a:bodyPr vert="horz" wrap="none" lIns="91440" tIns="45720" rIns="91440" bIns="45720" rtlCol="0" anchor="b">
            <a:noAutofit/>
          </a:bodyPr>
          <a:lstStyle/>
          <a:p>
            <a:r>
              <a:rPr lang="en-US" i="1">
                <a:latin typeface="Aptos" panose="020B0004020202020204" pitchFamily="34" charset="0"/>
              </a:rPr>
              <a:t>Come Chat with Me! </a:t>
            </a:r>
          </a:p>
          <a:p>
            <a:r>
              <a:rPr lang="en-US" i="1">
                <a:latin typeface="Aptos" panose="020B0004020202020204" pitchFamily="34" charset="0"/>
              </a:rPr>
              <a:t>Equipment on Display</a:t>
            </a:r>
          </a:p>
          <a:p>
            <a:r>
              <a:rPr lang="en-US" i="1">
                <a:latin typeface="Aptos" panose="020B0004020202020204" pitchFamily="34" charset="0"/>
              </a:rPr>
              <a:t>after Presentation</a:t>
            </a:r>
          </a:p>
        </p:txBody>
      </p:sp>
      <p:pic>
        <p:nvPicPr>
          <p:cNvPr id="13" name="Picture 12" descr="A red line with a hand pointing&#10;&#10;AI-generated content may be incorrect.">
            <a:extLst>
              <a:ext uri="{FF2B5EF4-FFF2-40B4-BE49-F238E27FC236}">
                <a16:creationId xmlns:a16="http://schemas.microsoft.com/office/drawing/2014/main" id="{BB3E06E6-4348-90A1-64FA-47CCCD93BC3E}"/>
              </a:ext>
            </a:extLst>
          </p:cNvPr>
          <p:cNvPicPr>
            <a:picLocks noChangeAspect="1"/>
          </p:cNvPicPr>
          <p:nvPr/>
        </p:nvPicPr>
        <p:blipFill>
          <a:blip r:embed="rId4"/>
          <a:stretch>
            <a:fillRect/>
          </a:stretch>
        </p:blipFill>
        <p:spPr>
          <a:xfrm>
            <a:off x="10212771" y="4800511"/>
            <a:ext cx="1217229" cy="1217229"/>
          </a:xfrm>
          <a:prstGeom prst="rect">
            <a:avLst/>
          </a:prstGeom>
        </p:spPr>
      </p:pic>
    </p:spTree>
    <p:extLst>
      <p:ext uri="{BB962C8B-B14F-4D97-AF65-F5344CB8AC3E}">
        <p14:creationId xmlns:p14="http://schemas.microsoft.com/office/powerpoint/2010/main" val="367272094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B0C4E503-58A1-0436-A0EC-B407A9283FBB}"/>
              </a:ext>
            </a:extLst>
          </p:cNvPr>
          <p:cNvSpPr>
            <a:spLocks noGrp="1"/>
          </p:cNvSpPr>
          <p:nvPr>
            <p:ph idx="1"/>
          </p:nvPr>
        </p:nvSpPr>
        <p:spPr>
          <a:xfrm>
            <a:off x="539424" y="896983"/>
            <a:ext cx="10817197" cy="4734296"/>
          </a:xfrm>
        </p:spPr>
        <p:txBody>
          <a:bodyPr>
            <a:normAutofit fontScale="25000" lnSpcReduction="20000"/>
          </a:bodyPr>
          <a:lstStyle/>
          <a:p>
            <a:pPr marL="0" indent="0">
              <a:lnSpc>
                <a:spcPct val="110000"/>
              </a:lnSpc>
              <a:buSzPct val="70000"/>
              <a:buNone/>
            </a:pPr>
            <a:r>
              <a:rPr lang="en-US" sz="16000">
                <a:latin typeface="Arial Black" panose="020B0A04020102020204" pitchFamily="34" charset="0"/>
              </a:rPr>
              <a:t>Hot Spot Monitor (HSM)</a:t>
            </a:r>
          </a:p>
          <a:p>
            <a:pPr marL="342900" indent="-342900">
              <a:buFont typeface="Arial" panose="020B0604020202020204" pitchFamily="34" charset="0"/>
              <a:buChar char="•"/>
            </a:pPr>
            <a:endParaRPr lang="en-US" sz="56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Non-conducting polymer fiber. (Can be run with power or comm wires)</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Easily Trimmable</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Repeatable sensor performance</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In the market since 2010 with thousands in the market today</a:t>
            </a:r>
          </a:p>
          <a:p>
            <a:pPr>
              <a:lnSpc>
                <a:spcPct val="120000"/>
              </a:lnSpc>
              <a:buSzPct val="70000"/>
            </a:pPr>
            <a:r>
              <a:rPr lang="en-US" sz="5600">
                <a:latin typeface="Arial" panose="020B0604020202020204" pitchFamily="34" charset="0"/>
                <a:cs typeface="Arial" panose="020B0604020202020204" pitchFamily="34" charset="0"/>
              </a:rPr>
              <a:t>-4° F to 248 °F (-20° C to 120° C)</a:t>
            </a:r>
          </a:p>
          <a:p>
            <a:pPr lvl="1">
              <a:lnSpc>
                <a:spcPct val="120000"/>
              </a:lnSpc>
              <a:buSzPct val="70000"/>
            </a:pPr>
            <a:r>
              <a:rPr lang="en-US" sz="5600" b="1">
                <a:latin typeface="Arial" panose="020B0604020202020204" pitchFamily="34" charset="0"/>
                <a:cs typeface="Arial" panose="020B0604020202020204" pitchFamily="34" charset="0"/>
              </a:rPr>
              <a:t>Resolution: </a:t>
            </a:r>
            <a:r>
              <a:rPr lang="en-US" sz="5600">
                <a:latin typeface="Arial" panose="020B0604020202020204" pitchFamily="34" charset="0"/>
                <a:cs typeface="Arial" panose="020B0604020202020204" pitchFamily="34" charset="0"/>
              </a:rPr>
              <a:t>1° F (1°C)  </a:t>
            </a:r>
          </a:p>
          <a:p>
            <a:pPr lvl="1">
              <a:lnSpc>
                <a:spcPct val="120000"/>
              </a:lnSpc>
              <a:buSzPct val="70000"/>
            </a:pPr>
            <a:r>
              <a:rPr lang="en-US" sz="5600" b="1">
                <a:latin typeface="Arial" panose="020B0604020202020204" pitchFamily="34" charset="0"/>
                <a:cs typeface="Arial" panose="020B0604020202020204" pitchFamily="34" charset="0"/>
              </a:rPr>
              <a:t>Accuracy: </a:t>
            </a:r>
            <a:r>
              <a:rPr lang="en-US" sz="5600">
                <a:latin typeface="Arial" panose="020B0604020202020204" pitchFamily="34" charset="0"/>
                <a:cs typeface="Arial" panose="020B0604020202020204" pitchFamily="34" charset="0"/>
              </a:rPr>
              <a:t>±3° F (±2° C)</a:t>
            </a:r>
          </a:p>
          <a:p>
            <a:pPr>
              <a:lnSpc>
                <a:spcPct val="120000"/>
              </a:lnSpc>
              <a:buSzPct val="70000"/>
            </a:pPr>
            <a:r>
              <a:rPr lang="en-US" sz="5600">
                <a:latin typeface="Arial" panose="020B0604020202020204" pitchFamily="34" charset="0"/>
                <a:cs typeface="Arial" panose="020B0604020202020204" pitchFamily="34" charset="0"/>
              </a:rPr>
              <a:t>Din Rail Mount</a:t>
            </a:r>
          </a:p>
          <a:p>
            <a:pPr>
              <a:lnSpc>
                <a:spcPct val="120000"/>
              </a:lnSpc>
              <a:buSzPct val="70000"/>
            </a:pPr>
            <a:r>
              <a:rPr lang="en-US" sz="5600">
                <a:latin typeface="Arial" panose="020B0604020202020204" pitchFamily="34" charset="0"/>
                <a:cs typeface="Arial" panose="020B0604020202020204" pitchFamily="34" charset="0"/>
              </a:rPr>
              <a:t>Power: 24 VDC / 0.2 A / 3W</a:t>
            </a:r>
          </a:p>
          <a:p>
            <a:pPr>
              <a:lnSpc>
                <a:spcPct val="120000"/>
              </a:lnSpc>
              <a:buSzPct val="70000"/>
            </a:pPr>
            <a:r>
              <a:rPr lang="en-US" sz="5600">
                <a:latin typeface="Arial" panose="020B0604020202020204" pitchFamily="34" charset="0"/>
                <a:cs typeface="Arial" panose="020B0604020202020204" pitchFamily="34" charset="0"/>
              </a:rPr>
              <a:t>Internal N/O Relay for Hardwiring to Remote Devices</a:t>
            </a:r>
          </a:p>
          <a:p>
            <a:pPr>
              <a:lnSpc>
                <a:spcPct val="120000"/>
              </a:lnSpc>
              <a:buSzPct val="70000"/>
            </a:pPr>
            <a:r>
              <a:rPr lang="en-US" sz="5600">
                <a:latin typeface="Arial" panose="020B0604020202020204" pitchFamily="34" charset="0"/>
                <a:cs typeface="Arial" panose="020B0604020202020204" pitchFamily="34" charset="0"/>
              </a:rPr>
              <a:t>Internal Memory for Data Logging – 16MB (350,000 logs)</a:t>
            </a:r>
          </a:p>
          <a:p>
            <a:pPr>
              <a:lnSpc>
                <a:spcPct val="120000"/>
              </a:lnSpc>
              <a:buSzPct val="70000"/>
            </a:pPr>
            <a:r>
              <a:rPr lang="en-US" sz="5600" b="1">
                <a:latin typeface="Arial" panose="020B0604020202020204" pitchFamily="34" charset="0"/>
                <a:cs typeface="Arial" panose="020B0604020202020204" pitchFamily="34" charset="0"/>
              </a:rPr>
              <a:t>Communication: </a:t>
            </a:r>
            <a:r>
              <a:rPr lang="en-US" sz="5600">
                <a:latin typeface="Arial" panose="020B0604020202020204" pitchFamily="34" charset="0"/>
                <a:cs typeface="Arial" panose="020B0604020202020204" pitchFamily="34" charset="0"/>
              </a:rPr>
              <a:t>Modbus RTU, Modbus TCP/IP, </a:t>
            </a:r>
            <a:r>
              <a:rPr lang="en-US" sz="5600" err="1">
                <a:latin typeface="Arial" panose="020B0604020202020204" pitchFamily="34" charset="0"/>
                <a:cs typeface="Arial" panose="020B0604020202020204" pitchFamily="34" charset="0"/>
              </a:rPr>
              <a:t>EtherNet</a:t>
            </a:r>
            <a:r>
              <a:rPr lang="en-US" sz="5600">
                <a:latin typeface="Arial" panose="020B0604020202020204" pitchFamily="34" charset="0"/>
                <a:cs typeface="Arial" panose="020B0604020202020204" pitchFamily="34" charset="0"/>
              </a:rPr>
              <a:t>/IP™</a:t>
            </a:r>
          </a:p>
          <a:p>
            <a:pPr>
              <a:lnSpc>
                <a:spcPct val="120000"/>
              </a:lnSpc>
              <a:buSzPct val="70000"/>
            </a:pPr>
            <a:r>
              <a:rPr lang="en-US" sz="5600" b="1" err="1">
                <a:latin typeface="Arial" panose="020B0604020202020204" pitchFamily="34" charset="0"/>
                <a:cs typeface="Arial" panose="020B0604020202020204" pitchFamily="34" charset="0"/>
              </a:rPr>
              <a:t>cUL</a:t>
            </a:r>
            <a:r>
              <a:rPr lang="en-US" sz="5600" b="1">
                <a:latin typeface="Arial" panose="020B0604020202020204" pitchFamily="34" charset="0"/>
                <a:cs typeface="Arial" panose="020B0604020202020204" pitchFamily="34" charset="0"/>
              </a:rPr>
              <a:t> Recognized, CSA, CE, FCC</a:t>
            </a:r>
          </a:p>
        </p:txBody>
      </p:sp>
      <p:pic>
        <p:nvPicPr>
          <p:cNvPr id="10" name="Picture 9">
            <a:extLst>
              <a:ext uri="{FF2B5EF4-FFF2-40B4-BE49-F238E27FC236}">
                <a16:creationId xmlns:a16="http://schemas.microsoft.com/office/drawing/2014/main" id="{6F157C9A-79BE-52D1-0261-61A0555AF5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62182" y="1654305"/>
            <a:ext cx="4070940" cy="4734729"/>
          </a:xfrm>
          <a:prstGeom prst="rect">
            <a:avLst/>
          </a:prstGeom>
        </p:spPr>
      </p:pic>
      <p:sp>
        <p:nvSpPr>
          <p:cNvPr id="2" name="Rectangle 1">
            <a:extLst>
              <a:ext uri="{FF2B5EF4-FFF2-40B4-BE49-F238E27FC236}">
                <a16:creationId xmlns:a16="http://schemas.microsoft.com/office/drawing/2014/main" id="{D8D97C73-FCB9-B333-8A15-B1827A8CB712}"/>
              </a:ext>
            </a:extLst>
          </p:cNvPr>
          <p:cNvSpPr/>
          <p:nvPr/>
        </p:nvSpPr>
        <p:spPr>
          <a:xfrm>
            <a:off x="2320119" y="6196084"/>
            <a:ext cx="9589659" cy="5595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238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C:\Users\shelly.degrate\Pictures\Product Pics\Application Photos\New folder\IMG_268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49000"/>
                    </a14:imgEffect>
                  </a14:imgLayer>
                </a14:imgProps>
              </a:ext>
              <a:ext uri="{28A0092B-C50C-407E-A947-70E740481C1C}">
                <a14:useLocalDpi xmlns:a14="http://schemas.microsoft.com/office/drawing/2010/main" val="0"/>
              </a:ext>
            </a:extLst>
          </a:blip>
          <a:srcRect l="8937"/>
          <a:stretch/>
        </p:blipFill>
        <p:spPr bwMode="auto">
          <a:xfrm>
            <a:off x="6467474" y="2175745"/>
            <a:ext cx="5159819" cy="3059278"/>
          </a:xfrm>
          <a:prstGeom prst="rect">
            <a:avLst/>
          </a:prstGeom>
          <a:ln>
            <a:noFill/>
          </a:ln>
          <a:effectLst>
            <a:outerShdw blurRad="292100" dist="139700" dir="2700000" algn="tl" rotWithShape="0">
              <a:srgbClr val="333333">
                <a:alpha val="65000"/>
              </a:srgbClr>
            </a:outerShdw>
          </a:effectLst>
        </p:spPr>
      </p:pic>
      <p:sp>
        <p:nvSpPr>
          <p:cNvPr id="30" name="TextBox 29"/>
          <p:cNvSpPr txBox="1"/>
          <p:nvPr/>
        </p:nvSpPr>
        <p:spPr>
          <a:xfrm>
            <a:off x="2451100" y="6205450"/>
            <a:ext cx="1313485" cy="366460"/>
          </a:xfrm>
          <a:prstGeom prst="rect">
            <a:avLst/>
          </a:prstGeom>
          <a:noFill/>
        </p:spPr>
        <p:txBody>
          <a:bodyPr wrap="square" lIns="108852" tIns="54426" rIns="108852" bIns="54426" rtlCol="0">
            <a:spAutoFit/>
          </a:bodyPr>
          <a:lstStyle/>
          <a:p>
            <a:pPr algn="r"/>
            <a:r>
              <a:rPr lang="en-US" sz="1667" b="1">
                <a:solidFill>
                  <a:schemeClr val="bg1"/>
                </a:solidFill>
              </a:rPr>
              <a:t>CPT</a:t>
            </a:r>
          </a:p>
        </p:txBody>
      </p:sp>
      <p:sp>
        <p:nvSpPr>
          <p:cNvPr id="4" name="Text Box 5">
            <a:extLst>
              <a:ext uri="{FF2B5EF4-FFF2-40B4-BE49-F238E27FC236}">
                <a16:creationId xmlns:a16="http://schemas.microsoft.com/office/drawing/2014/main" id="{9A11EC96-8D1A-354E-567F-0F8F435A4321}"/>
              </a:ext>
            </a:extLst>
          </p:cNvPr>
          <p:cNvSpPr txBox="1">
            <a:spLocks noChangeArrowheads="1"/>
          </p:cNvSpPr>
          <p:nvPr/>
        </p:nvSpPr>
        <p:spPr bwMode="auto">
          <a:xfrm>
            <a:off x="10135646" y="1850476"/>
            <a:ext cx="1491648" cy="4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AEBDE"/>
                  </a:outerShdw>
                </a:effectLst>
              </a14:hiddenEffects>
            </a:ext>
          </a:extLst>
        </p:spPr>
        <p:txBody>
          <a:bodyPr vert="horz" wrap="square" lIns="30480" tIns="30480" rIns="30480" bIns="30480" numCol="1" anchor="t" anchorCtr="0" compatLnSpc="1">
            <a:prstTxWarp prst="textNoShape">
              <a:avLst/>
            </a:prstTxWarp>
          </a:bodyPr>
          <a:lstStyle/>
          <a:p>
            <a:pPr algn="r" defTabSz="761970" fontAlgn="base">
              <a:spcBef>
                <a:spcPct val="0"/>
              </a:spcBef>
              <a:spcAft>
                <a:spcPct val="0"/>
              </a:spcAft>
            </a:pPr>
            <a:r>
              <a:rPr lang="en-US" altLang="en-US" sz="1500" b="1">
                <a:solidFill>
                  <a:srgbClr val="000000"/>
                </a:solidFill>
                <a:cs typeface="Arial" pitchFamily="34" charset="0"/>
              </a:rPr>
              <a:t>PT Rollout</a:t>
            </a:r>
          </a:p>
        </p:txBody>
      </p:sp>
      <p:sp>
        <p:nvSpPr>
          <p:cNvPr id="6" name="Oval 5">
            <a:extLst>
              <a:ext uri="{FF2B5EF4-FFF2-40B4-BE49-F238E27FC236}">
                <a16:creationId xmlns:a16="http://schemas.microsoft.com/office/drawing/2014/main" id="{C3BC0519-BE97-32ED-9761-39F1B73B7857}"/>
              </a:ext>
            </a:extLst>
          </p:cNvPr>
          <p:cNvSpPr/>
          <p:nvPr/>
        </p:nvSpPr>
        <p:spPr>
          <a:xfrm>
            <a:off x="8207189" y="3343275"/>
            <a:ext cx="1308286" cy="790575"/>
          </a:xfrm>
          <a:prstGeom prst="ellipse">
            <a:avLst/>
          </a:prstGeom>
          <a:no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7EDAE02-E895-7087-9E31-548387C79305}"/>
              </a:ext>
            </a:extLst>
          </p:cNvPr>
          <p:cNvPicPr>
            <a:picLocks noChangeAspect="1"/>
          </p:cNvPicPr>
          <p:nvPr/>
        </p:nvPicPr>
        <p:blipFill>
          <a:blip r:embed="rId4"/>
          <a:stretch>
            <a:fillRect/>
          </a:stretch>
        </p:blipFill>
        <p:spPr>
          <a:xfrm>
            <a:off x="304170" y="2175745"/>
            <a:ext cx="5872941" cy="3815480"/>
          </a:xfrm>
          <a:prstGeom prst="rect">
            <a:avLst/>
          </a:prstGeom>
        </p:spPr>
      </p:pic>
      <p:sp>
        <p:nvSpPr>
          <p:cNvPr id="18" name="Text Box 5">
            <a:extLst>
              <a:ext uri="{FF2B5EF4-FFF2-40B4-BE49-F238E27FC236}">
                <a16:creationId xmlns:a16="http://schemas.microsoft.com/office/drawing/2014/main" id="{A1E757F9-9BB7-67E9-0EB0-B2AF55AAB686}"/>
              </a:ext>
            </a:extLst>
          </p:cNvPr>
          <p:cNvSpPr txBox="1">
            <a:spLocks noChangeArrowheads="1"/>
          </p:cNvSpPr>
          <p:nvPr/>
        </p:nvSpPr>
        <p:spPr bwMode="auto">
          <a:xfrm>
            <a:off x="-301324" y="6164960"/>
            <a:ext cx="5273374" cy="4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AEBDE"/>
                  </a:outerShdw>
                </a:effectLst>
              </a14:hiddenEffects>
            </a:ext>
          </a:extLst>
        </p:spPr>
        <p:txBody>
          <a:bodyPr vert="horz" wrap="square" lIns="30480" tIns="30480" rIns="30480" bIns="30480" numCol="1" anchor="t" anchorCtr="0" compatLnSpc="1">
            <a:prstTxWarp prst="textNoShape">
              <a:avLst/>
            </a:prstTxWarp>
          </a:bodyPr>
          <a:lstStyle/>
          <a:p>
            <a:pPr algn="r" defTabSz="761970" fontAlgn="base">
              <a:spcBef>
                <a:spcPct val="0"/>
              </a:spcBef>
              <a:spcAft>
                <a:spcPct val="0"/>
              </a:spcAft>
            </a:pPr>
            <a:r>
              <a:rPr lang="en-US" altLang="en-US" sz="1500" b="1">
                <a:solidFill>
                  <a:srgbClr val="000000"/>
                </a:solidFill>
                <a:cs typeface="Arial" pitchFamily="34" charset="0"/>
              </a:rPr>
              <a:t>Typical: Line/Load of Breaker, Main Bus, Field Terminations</a:t>
            </a:r>
          </a:p>
        </p:txBody>
      </p:sp>
      <p:sp>
        <p:nvSpPr>
          <p:cNvPr id="19" name="TextBox 18">
            <a:extLst>
              <a:ext uri="{FF2B5EF4-FFF2-40B4-BE49-F238E27FC236}">
                <a16:creationId xmlns:a16="http://schemas.microsoft.com/office/drawing/2014/main" id="{DE543E21-16BC-DEFB-716C-AC775DB025AF}"/>
              </a:ext>
            </a:extLst>
          </p:cNvPr>
          <p:cNvSpPr txBox="1"/>
          <p:nvPr/>
        </p:nvSpPr>
        <p:spPr>
          <a:xfrm>
            <a:off x="6467474" y="4245053"/>
            <a:ext cx="5724526" cy="1497379"/>
          </a:xfrm>
          <a:prstGeom prst="rect">
            <a:avLst/>
          </a:prstGeom>
        </p:spPr>
        <p:txBody>
          <a:bodyPr vert="horz" wrap="square" lIns="91440" tIns="45720" rIns="91440" bIns="45720" rtlCol="0" anchor="b">
            <a:noAutofit/>
          </a:bodyPr>
          <a:lstStyle/>
          <a:p>
            <a:r>
              <a:rPr lang="en-US" sz="2400">
                <a:solidFill>
                  <a:srgbClr val="F37020"/>
                </a:solidFill>
              </a:rPr>
              <a:t>Other PFP’s in MV </a:t>
            </a:r>
            <a:r>
              <a:rPr lang="en-US" sz="2400" err="1">
                <a:solidFill>
                  <a:srgbClr val="F37020"/>
                </a:solidFill>
              </a:rPr>
              <a:t>Swgr</a:t>
            </a:r>
            <a:endParaRPr lang="en-US" sz="2400">
              <a:solidFill>
                <a:srgbClr val="F37020"/>
              </a:solidFill>
            </a:endParaRPr>
          </a:p>
        </p:txBody>
      </p:sp>
      <p:sp>
        <p:nvSpPr>
          <p:cNvPr id="8" name="Text Placeholder 3">
            <a:extLst>
              <a:ext uri="{FF2B5EF4-FFF2-40B4-BE49-F238E27FC236}">
                <a16:creationId xmlns:a16="http://schemas.microsoft.com/office/drawing/2014/main" id="{CC52CAE3-1AD9-DD8D-8C48-47BB42721864}"/>
              </a:ext>
            </a:extLst>
          </p:cNvPr>
          <p:cNvSpPr>
            <a:spLocks noGrp="1"/>
          </p:cNvSpPr>
          <p:nvPr>
            <p:ph type="body" sz="quarter" idx="13"/>
          </p:nvPr>
        </p:nvSpPr>
        <p:spPr>
          <a:xfrm>
            <a:off x="472252" y="479878"/>
            <a:ext cx="10515600" cy="643995"/>
          </a:xfrm>
        </p:spPr>
        <p:txBody>
          <a:bodyPr>
            <a:normAutofit fontScale="92500" lnSpcReduction="10000"/>
          </a:bodyPr>
          <a:lstStyle/>
          <a:p>
            <a:r>
              <a:rPr lang="en-US" b="1">
                <a:solidFill>
                  <a:schemeClr val="bg1"/>
                </a:solidFill>
                <a:latin typeface="+mn-lt"/>
              </a:rPr>
              <a:t>MV Switchgear Potential Failure Points</a:t>
            </a:r>
          </a:p>
        </p:txBody>
      </p:sp>
    </p:spTree>
    <p:extLst>
      <p:ext uri="{BB962C8B-B14F-4D97-AF65-F5344CB8AC3E}">
        <p14:creationId xmlns:p14="http://schemas.microsoft.com/office/powerpoint/2010/main" val="31870283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4" name="Google Shape;15;p2">
            <a:extLst>
              <a:ext uri="{FF2B5EF4-FFF2-40B4-BE49-F238E27FC236}">
                <a16:creationId xmlns:a16="http://schemas.microsoft.com/office/drawing/2014/main" id="{82039672-4EF3-9550-D512-8B4EC1115ECE}"/>
              </a:ext>
            </a:extLst>
          </p:cNvPr>
          <p:cNvSpPr/>
          <p:nvPr/>
        </p:nvSpPr>
        <p:spPr>
          <a:xfrm>
            <a:off x="1" y="4876800"/>
            <a:ext cx="7245532" cy="1320907"/>
          </a:xfrm>
          <a:prstGeom prst="rect">
            <a:avLst/>
          </a:prstGeom>
          <a:solidFill>
            <a:srgbClr val="FFCB05">
              <a:alpha val="87451"/>
            </a:srgbClr>
          </a:solidFill>
          <a:ln>
            <a:noFill/>
          </a:ln>
        </p:spPr>
        <p:txBody>
          <a:bodyPr spcFirstLastPara="1" wrap="square" lIns="121900" tIns="121900" rIns="121900" bIns="121900" anchor="ctr" anchorCtr="0">
            <a:noAutofit/>
          </a:bodyPr>
          <a:lstStyle/>
          <a:p>
            <a:endParaRPr sz="1333"/>
          </a:p>
        </p:txBody>
      </p:sp>
      <p:sp>
        <p:nvSpPr>
          <p:cNvPr id="111" name="Google Shape;111;p25"/>
          <p:cNvSpPr txBox="1"/>
          <p:nvPr/>
        </p:nvSpPr>
        <p:spPr>
          <a:xfrm>
            <a:off x="226423" y="4931807"/>
            <a:ext cx="6908800" cy="1231066"/>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t" anchorCtr="0">
            <a:spAutoFit/>
          </a:bodyPr>
          <a:lstStyle/>
          <a:p>
            <a:r>
              <a:rPr lang="en" sz="3200" b="1">
                <a:solidFill>
                  <a:schemeClr val="bg1"/>
                </a:solidFill>
                <a:latin typeface="Arial" panose="020B0604020202020204" pitchFamily="34" charset="0"/>
                <a:ea typeface="Hind"/>
                <a:cs typeface="Arial" panose="020B0604020202020204" pitchFamily="34" charset="0"/>
                <a:sym typeface="Hind"/>
              </a:rPr>
              <a:t>Making </a:t>
            </a:r>
            <a:r>
              <a:rPr lang="en" sz="3200" b="1">
                <a:solidFill>
                  <a:schemeClr val="bg1"/>
                </a:solidFill>
                <a:latin typeface="Arial Black" panose="020B0A04020102020204" pitchFamily="34" charset="0"/>
                <a:ea typeface="Hind"/>
                <a:cs typeface="Arial" panose="020B0604020202020204" pitchFamily="34" charset="0"/>
                <a:sym typeface="Hind"/>
              </a:rPr>
              <a:t>Maintenance</a:t>
            </a:r>
            <a:r>
              <a:rPr lang="en" sz="3200" b="1">
                <a:solidFill>
                  <a:schemeClr val="bg1"/>
                </a:solidFill>
                <a:latin typeface="Arial" panose="020B0604020202020204" pitchFamily="34" charset="0"/>
                <a:ea typeface="Hind"/>
                <a:cs typeface="Arial" panose="020B0604020202020204" pitchFamily="34" charset="0"/>
                <a:sym typeface="Hind"/>
              </a:rPr>
              <a:t> </a:t>
            </a:r>
            <a:r>
              <a:rPr lang="en" sz="3200" b="1">
                <a:solidFill>
                  <a:schemeClr val="bg1"/>
                </a:solidFill>
                <a:latin typeface="Arial Black" panose="020B0A04020102020204" pitchFamily="34" charset="0"/>
                <a:ea typeface="Hind"/>
                <a:cs typeface="Arial" panose="020B0604020202020204" pitchFamily="34" charset="0"/>
                <a:sym typeface="Hind"/>
              </a:rPr>
              <a:t>Safer</a:t>
            </a:r>
            <a:r>
              <a:rPr lang="en" sz="3200" b="1">
                <a:solidFill>
                  <a:schemeClr val="bg1"/>
                </a:solidFill>
                <a:latin typeface="Arial" panose="020B0604020202020204" pitchFamily="34" charset="0"/>
                <a:ea typeface="Hind"/>
                <a:cs typeface="Arial" panose="020B0604020202020204" pitchFamily="34" charset="0"/>
                <a:sym typeface="Hind"/>
              </a:rPr>
              <a:t>, </a:t>
            </a:r>
            <a:r>
              <a:rPr lang="en" sz="3200" b="1">
                <a:solidFill>
                  <a:schemeClr val="bg1"/>
                </a:solidFill>
                <a:latin typeface="Arial Black" panose="020B0A04020102020204" pitchFamily="34" charset="0"/>
                <a:ea typeface="Hind"/>
                <a:cs typeface="Arial" panose="020B0604020202020204" pitchFamily="34" charset="0"/>
                <a:sym typeface="Hind"/>
              </a:rPr>
              <a:t>Smarter</a:t>
            </a:r>
            <a:r>
              <a:rPr lang="en" sz="3200" b="1">
                <a:solidFill>
                  <a:schemeClr val="bg1"/>
                </a:solidFill>
                <a:latin typeface="Arial" panose="020B0604020202020204" pitchFamily="34" charset="0"/>
                <a:ea typeface="Hind"/>
                <a:cs typeface="Arial" panose="020B0604020202020204" pitchFamily="34" charset="0"/>
                <a:sym typeface="Hind"/>
              </a:rPr>
              <a:t>, and </a:t>
            </a:r>
            <a:r>
              <a:rPr lang="en" sz="3200" b="1">
                <a:solidFill>
                  <a:schemeClr val="bg1"/>
                </a:solidFill>
                <a:latin typeface="Arial Black" panose="020B0A04020102020204" pitchFamily="34" charset="0"/>
                <a:ea typeface="Hind"/>
                <a:cs typeface="Arial" panose="020B0604020202020204" pitchFamily="34" charset="0"/>
                <a:sym typeface="Hind"/>
              </a:rPr>
              <a:t>More Productive</a:t>
            </a:r>
            <a:endParaRPr sz="3200" b="1">
              <a:solidFill>
                <a:schemeClr val="bg1"/>
              </a:solidFill>
              <a:latin typeface="Arial Black" panose="020B0A04020102020204" pitchFamily="34" charset="0"/>
              <a:ea typeface="Hind"/>
              <a:cs typeface="Arial" panose="020B0604020202020204" pitchFamily="34" charset="0"/>
              <a:sym typeface="Hind"/>
            </a:endParaRPr>
          </a:p>
        </p:txBody>
      </p:sp>
      <p:pic>
        <p:nvPicPr>
          <p:cNvPr id="2" name="Picture 1">
            <a:extLst>
              <a:ext uri="{FF2B5EF4-FFF2-40B4-BE49-F238E27FC236}">
                <a16:creationId xmlns:a16="http://schemas.microsoft.com/office/drawing/2014/main" id="{A3D544C0-8351-F5F9-2A6E-21C61E8477A7}"/>
              </a:ext>
            </a:extLst>
          </p:cNvPr>
          <p:cNvPicPr>
            <a:picLocks noChangeAspect="1"/>
          </p:cNvPicPr>
          <p:nvPr/>
        </p:nvPicPr>
        <p:blipFill>
          <a:blip r:embed="rId3"/>
          <a:stretch>
            <a:fillRect/>
          </a:stretch>
        </p:blipFill>
        <p:spPr>
          <a:xfrm>
            <a:off x="0" y="1"/>
            <a:ext cx="12191998"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9" name="Picture 38">
            <a:extLst>
              <a:ext uri="{FF2B5EF4-FFF2-40B4-BE49-F238E27FC236}">
                <a16:creationId xmlns:a16="http://schemas.microsoft.com/office/drawing/2014/main" id="{E8370659-92A0-714E-9F07-8BCA68BB9CF7}"/>
              </a:ext>
            </a:extLst>
          </p:cNvPr>
          <p:cNvPicPr>
            <a:picLocks noChangeAspect="1"/>
          </p:cNvPicPr>
          <p:nvPr/>
        </p:nvPicPr>
        <p:blipFill rotWithShape="1">
          <a:blip r:embed="rId3"/>
          <a:srcRect r="22977"/>
          <a:stretch/>
        </p:blipFill>
        <p:spPr>
          <a:xfrm>
            <a:off x="7145016" y="178273"/>
            <a:ext cx="5046985" cy="5824028"/>
          </a:xfrm>
          <a:prstGeom prst="rect">
            <a:avLst/>
          </a:prstGeom>
        </p:spPr>
      </p:pic>
      <p:sp>
        <p:nvSpPr>
          <p:cNvPr id="5" name="TextBox 4">
            <a:extLst>
              <a:ext uri="{FF2B5EF4-FFF2-40B4-BE49-F238E27FC236}">
                <a16:creationId xmlns:a16="http://schemas.microsoft.com/office/drawing/2014/main" id="{B219E855-06CD-221B-685B-A72D2BD2726E}"/>
              </a:ext>
            </a:extLst>
          </p:cNvPr>
          <p:cNvSpPr txBox="1"/>
          <p:nvPr/>
        </p:nvSpPr>
        <p:spPr>
          <a:xfrm>
            <a:off x="7691031" y="605428"/>
            <a:ext cx="5519003" cy="461665"/>
          </a:xfrm>
          <a:prstGeom prst="rect">
            <a:avLst/>
          </a:prstGeom>
          <a:noFill/>
        </p:spPr>
        <p:txBody>
          <a:bodyPr wrap="square" rtlCol="0">
            <a:spAutoFit/>
          </a:bodyPr>
          <a:lstStyle/>
          <a:p>
            <a:pPr algn="ctr"/>
            <a:r>
              <a:rPr lang="en-US" sz="2400" b="1">
                <a:solidFill>
                  <a:schemeClr val="bg1"/>
                </a:solidFill>
              </a:rPr>
              <a:t>Elimination</a:t>
            </a:r>
          </a:p>
        </p:txBody>
      </p:sp>
      <p:sp>
        <p:nvSpPr>
          <p:cNvPr id="6" name="TextBox 5">
            <a:extLst>
              <a:ext uri="{FF2B5EF4-FFF2-40B4-BE49-F238E27FC236}">
                <a16:creationId xmlns:a16="http://schemas.microsoft.com/office/drawing/2014/main" id="{689385E1-AA68-1C83-54A2-5D7E30B0FBB7}"/>
              </a:ext>
            </a:extLst>
          </p:cNvPr>
          <p:cNvSpPr txBox="1"/>
          <p:nvPr/>
        </p:nvSpPr>
        <p:spPr>
          <a:xfrm>
            <a:off x="7739747" y="1532654"/>
            <a:ext cx="5325000" cy="461665"/>
          </a:xfrm>
          <a:prstGeom prst="rect">
            <a:avLst/>
          </a:prstGeom>
          <a:noFill/>
        </p:spPr>
        <p:txBody>
          <a:bodyPr wrap="square" rtlCol="0">
            <a:spAutoFit/>
          </a:bodyPr>
          <a:lstStyle/>
          <a:p>
            <a:pPr algn="ctr"/>
            <a:r>
              <a:rPr lang="en-US" sz="2400" b="1">
                <a:solidFill>
                  <a:schemeClr val="bg1"/>
                </a:solidFill>
              </a:rPr>
              <a:t>Substitution</a:t>
            </a:r>
          </a:p>
        </p:txBody>
      </p:sp>
      <p:sp>
        <p:nvSpPr>
          <p:cNvPr id="7" name="TextBox 6">
            <a:extLst>
              <a:ext uri="{FF2B5EF4-FFF2-40B4-BE49-F238E27FC236}">
                <a16:creationId xmlns:a16="http://schemas.microsoft.com/office/drawing/2014/main" id="{1F6FBC93-0A38-F3F6-A383-2B9B66B29D87}"/>
              </a:ext>
            </a:extLst>
          </p:cNvPr>
          <p:cNvSpPr txBox="1"/>
          <p:nvPr/>
        </p:nvSpPr>
        <p:spPr>
          <a:xfrm>
            <a:off x="7758817" y="2399097"/>
            <a:ext cx="5325000" cy="461665"/>
          </a:xfrm>
          <a:prstGeom prst="rect">
            <a:avLst/>
          </a:prstGeom>
          <a:noFill/>
        </p:spPr>
        <p:txBody>
          <a:bodyPr wrap="square" rtlCol="0">
            <a:spAutoFit/>
          </a:bodyPr>
          <a:lstStyle/>
          <a:p>
            <a:pPr algn="ctr"/>
            <a:r>
              <a:rPr lang="en-US" sz="2400" b="1">
                <a:solidFill>
                  <a:schemeClr val="bg1"/>
                </a:solidFill>
              </a:rPr>
              <a:t>Engineering Controls</a:t>
            </a:r>
          </a:p>
        </p:txBody>
      </p:sp>
      <p:sp>
        <p:nvSpPr>
          <p:cNvPr id="8" name="TextBox 7">
            <a:extLst>
              <a:ext uri="{FF2B5EF4-FFF2-40B4-BE49-F238E27FC236}">
                <a16:creationId xmlns:a16="http://schemas.microsoft.com/office/drawing/2014/main" id="{5C77EE28-F94B-C4AF-708C-E80E699FF1F8}"/>
              </a:ext>
            </a:extLst>
          </p:cNvPr>
          <p:cNvSpPr txBox="1"/>
          <p:nvPr/>
        </p:nvSpPr>
        <p:spPr>
          <a:xfrm>
            <a:off x="8108134" y="3842440"/>
            <a:ext cx="4593783" cy="830997"/>
          </a:xfrm>
          <a:prstGeom prst="rect">
            <a:avLst/>
          </a:prstGeom>
          <a:noFill/>
        </p:spPr>
        <p:txBody>
          <a:bodyPr wrap="square" rtlCol="0">
            <a:spAutoFit/>
          </a:bodyPr>
          <a:lstStyle/>
          <a:p>
            <a:pPr algn="ctr"/>
            <a:r>
              <a:rPr lang="en-US" sz="2300" b="1">
                <a:solidFill>
                  <a:schemeClr val="bg1"/>
                </a:solidFill>
              </a:rPr>
              <a:t>Administrative </a:t>
            </a:r>
          </a:p>
          <a:p>
            <a:pPr algn="ctr"/>
            <a:r>
              <a:rPr lang="en-US" sz="2300" b="1">
                <a:solidFill>
                  <a:schemeClr val="bg1"/>
                </a:solidFill>
              </a:rPr>
              <a:t>Controls</a:t>
            </a:r>
          </a:p>
        </p:txBody>
      </p:sp>
      <p:sp>
        <p:nvSpPr>
          <p:cNvPr id="9" name="TextBox 8">
            <a:extLst>
              <a:ext uri="{FF2B5EF4-FFF2-40B4-BE49-F238E27FC236}">
                <a16:creationId xmlns:a16="http://schemas.microsoft.com/office/drawing/2014/main" id="{6DF2DD9B-DBE9-FB48-8657-6A8F8B4FE469}"/>
              </a:ext>
            </a:extLst>
          </p:cNvPr>
          <p:cNvSpPr txBox="1"/>
          <p:nvPr/>
        </p:nvSpPr>
        <p:spPr>
          <a:xfrm>
            <a:off x="7754760" y="3207384"/>
            <a:ext cx="5325000" cy="461665"/>
          </a:xfrm>
          <a:prstGeom prst="rect">
            <a:avLst/>
          </a:prstGeom>
          <a:noFill/>
        </p:spPr>
        <p:txBody>
          <a:bodyPr wrap="square" rtlCol="0">
            <a:spAutoFit/>
          </a:bodyPr>
          <a:lstStyle/>
          <a:p>
            <a:pPr algn="ctr"/>
            <a:r>
              <a:rPr lang="en-US" sz="2400" b="1">
                <a:solidFill>
                  <a:schemeClr val="bg1"/>
                </a:solidFill>
              </a:rPr>
              <a:t>Awareness</a:t>
            </a:r>
          </a:p>
        </p:txBody>
      </p:sp>
      <p:sp>
        <p:nvSpPr>
          <p:cNvPr id="10" name="TextBox 9">
            <a:extLst>
              <a:ext uri="{FF2B5EF4-FFF2-40B4-BE49-F238E27FC236}">
                <a16:creationId xmlns:a16="http://schemas.microsoft.com/office/drawing/2014/main" id="{551D5DD0-C817-F576-7D11-B2BFC9AF7253}"/>
              </a:ext>
            </a:extLst>
          </p:cNvPr>
          <p:cNvSpPr txBox="1"/>
          <p:nvPr/>
        </p:nvSpPr>
        <p:spPr>
          <a:xfrm>
            <a:off x="7739747" y="4846828"/>
            <a:ext cx="5325000" cy="461665"/>
          </a:xfrm>
          <a:prstGeom prst="rect">
            <a:avLst/>
          </a:prstGeom>
          <a:noFill/>
        </p:spPr>
        <p:txBody>
          <a:bodyPr wrap="square" rtlCol="0">
            <a:spAutoFit/>
          </a:bodyPr>
          <a:lstStyle/>
          <a:p>
            <a:pPr algn="ctr"/>
            <a:r>
              <a:rPr lang="en-US" sz="2400" b="1">
                <a:solidFill>
                  <a:schemeClr val="bg1"/>
                </a:solidFill>
              </a:rPr>
              <a:t>PPE</a:t>
            </a:r>
          </a:p>
        </p:txBody>
      </p:sp>
      <p:sp>
        <p:nvSpPr>
          <p:cNvPr id="11" name="Title 1">
            <a:extLst>
              <a:ext uri="{FF2B5EF4-FFF2-40B4-BE49-F238E27FC236}">
                <a16:creationId xmlns:a16="http://schemas.microsoft.com/office/drawing/2014/main" id="{9B0290E0-A968-67E2-DFFA-5463FFE58E0C}"/>
              </a:ext>
            </a:extLst>
          </p:cNvPr>
          <p:cNvSpPr>
            <a:spLocks noGrp="1"/>
          </p:cNvSpPr>
          <p:nvPr>
            <p:ph type="title" idx="4294967295"/>
          </p:nvPr>
        </p:nvSpPr>
        <p:spPr>
          <a:xfrm>
            <a:off x="0" y="114300"/>
            <a:ext cx="7889875" cy="1346200"/>
          </a:xfrm>
        </p:spPr>
        <p:txBody>
          <a:bodyPr>
            <a:noAutofit/>
          </a:bodyPr>
          <a:lstStyle/>
          <a:p>
            <a:r>
              <a:rPr lang="en" sz="4000">
                <a:latin typeface="Arial Black" panose="020B0A04020102020204" pitchFamily="34" charset="0"/>
              </a:rPr>
              <a:t>What Are Workers </a:t>
            </a:r>
            <a:br>
              <a:rPr lang="en" sz="4000">
                <a:latin typeface="Arial Black" panose="020B0A04020102020204" pitchFamily="34" charset="0"/>
              </a:rPr>
            </a:br>
            <a:r>
              <a:rPr lang="en" sz="4000">
                <a:latin typeface="Arial Black" panose="020B0A04020102020204" pitchFamily="34" charset="0"/>
              </a:rPr>
              <a:t>Saying </a:t>
            </a:r>
            <a:r>
              <a:rPr lang="en" sz="4000">
                <a:solidFill>
                  <a:srgbClr val="FFCB05"/>
                </a:solidFill>
                <a:latin typeface="Arial Black" panose="020B0A04020102020204" pitchFamily="34" charset="0"/>
              </a:rPr>
              <a:t>About Risk?</a:t>
            </a:r>
            <a:endParaRPr lang="en-US" sz="4000">
              <a:solidFill>
                <a:srgbClr val="FFCB05"/>
              </a:solidFill>
              <a:latin typeface="Arial Black" panose="020B0A04020102020204" pitchFamily="34" charset="0"/>
            </a:endParaRPr>
          </a:p>
        </p:txBody>
      </p:sp>
      <p:sp>
        <p:nvSpPr>
          <p:cNvPr id="16" name="Connector: Elbow 15">
            <a:extLst>
              <a:ext uri="{FF2B5EF4-FFF2-40B4-BE49-F238E27FC236}">
                <a16:creationId xmlns:a16="http://schemas.microsoft.com/office/drawing/2014/main" id="{05D1F2B2-EDC6-4E13-2846-6199F3ABA2E2}"/>
              </a:ext>
            </a:extLst>
          </p:cNvPr>
          <p:cNvSpPr/>
          <p:nvPr/>
        </p:nvSpPr>
        <p:spPr>
          <a:xfrm rot="10800000" flipV="1">
            <a:off x="6820707" y="1022748"/>
            <a:ext cx="870324" cy="498721"/>
          </a:xfrm>
          <a:prstGeom prst="bentConnector2">
            <a:avLst/>
          </a:prstGeom>
          <a:solidFill>
            <a:srgbClr val="000000">
              <a:alpha val="5000"/>
            </a:srgbClr>
          </a:solidFill>
          <a:ln w="15875">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sz="2400">
              <a:solidFill>
                <a:srgbClr val="000000"/>
              </a:solidFill>
            </a:endParaRPr>
          </a:p>
        </p:txBody>
      </p:sp>
      <p:pic>
        <p:nvPicPr>
          <p:cNvPr id="17" name="Picture 16">
            <a:extLst>
              <a:ext uri="{FF2B5EF4-FFF2-40B4-BE49-F238E27FC236}">
                <a16:creationId xmlns:a16="http://schemas.microsoft.com/office/drawing/2014/main" id="{64F87903-F1D2-C40F-9CD4-3744DF014099}"/>
              </a:ext>
            </a:extLst>
          </p:cNvPr>
          <p:cNvPicPr>
            <a:picLocks noChangeAspect="1"/>
          </p:cNvPicPr>
          <p:nvPr/>
        </p:nvPicPr>
        <p:blipFill>
          <a:blip r:embed="rId4">
            <a:extLst>
              <a:ext uri="{28A0092B-C50C-407E-A947-70E740481C1C}">
                <a14:useLocalDpi xmlns:a14="http://schemas.microsoft.com/office/drawing/2010/main" val="0"/>
              </a:ext>
            </a:extLst>
          </a:blip>
          <a:srcRect t="12412" b="12412"/>
          <a:stretch/>
        </p:blipFill>
        <p:spPr>
          <a:xfrm>
            <a:off x="6072030" y="408723"/>
            <a:ext cx="1482489" cy="1671699"/>
          </a:xfrm>
          <a:prstGeom prst="rect">
            <a:avLst/>
          </a:prstGeom>
        </p:spPr>
      </p:pic>
      <p:pic>
        <p:nvPicPr>
          <p:cNvPr id="18" name="Google Shape;243;p43">
            <a:extLst>
              <a:ext uri="{FF2B5EF4-FFF2-40B4-BE49-F238E27FC236}">
                <a16:creationId xmlns:a16="http://schemas.microsoft.com/office/drawing/2014/main" id="{5633EA07-1DCE-195C-2838-D081EE1668A1}"/>
              </a:ext>
            </a:extLst>
          </p:cNvPr>
          <p:cNvPicPr preferRelativeResize="0"/>
          <p:nvPr/>
        </p:nvPicPr>
        <p:blipFill rotWithShape="1">
          <a:blip r:embed="rId5">
            <a:alphaModFix/>
          </a:blip>
          <a:srcRect l="573" r="563"/>
          <a:stretch/>
        </p:blipFill>
        <p:spPr>
          <a:xfrm>
            <a:off x="6822363" y="3749439"/>
            <a:ext cx="2197016" cy="1984916"/>
          </a:xfrm>
          <a:prstGeom prst="rect">
            <a:avLst/>
          </a:prstGeom>
          <a:noFill/>
          <a:ln>
            <a:noFill/>
          </a:ln>
          <a:effectLst/>
        </p:spPr>
      </p:pic>
      <p:sp>
        <p:nvSpPr>
          <p:cNvPr id="19" name="TextBox 18">
            <a:extLst>
              <a:ext uri="{FF2B5EF4-FFF2-40B4-BE49-F238E27FC236}">
                <a16:creationId xmlns:a16="http://schemas.microsoft.com/office/drawing/2014/main" id="{E0CDFDC4-9C8F-97A5-3129-8D1E4AB34296}"/>
              </a:ext>
            </a:extLst>
          </p:cNvPr>
          <p:cNvSpPr txBox="1"/>
          <p:nvPr/>
        </p:nvSpPr>
        <p:spPr>
          <a:xfrm>
            <a:off x="6339398" y="1994866"/>
            <a:ext cx="798167" cy="276999"/>
          </a:xfrm>
          <a:prstGeom prst="rect">
            <a:avLst/>
          </a:prstGeom>
          <a:noFill/>
        </p:spPr>
        <p:txBody>
          <a:bodyPr wrap="none" rtlCol="0">
            <a:spAutoFit/>
          </a:bodyPr>
          <a:lstStyle/>
          <a:p>
            <a:r>
              <a:rPr lang="en-US" sz="1200" err="1">
                <a:solidFill>
                  <a:schemeClr val="bg1">
                    <a:lumMod val="50000"/>
                  </a:schemeClr>
                </a:solidFill>
                <a:latin typeface="Arial" panose="020B0604020202020204" pitchFamily="34" charset="0"/>
                <a:cs typeface="Arial" panose="020B0604020202020204" pitchFamily="34" charset="0"/>
              </a:rPr>
              <a:t>ChekVolt</a:t>
            </a:r>
            <a:endParaRPr lang="en-US" sz="1200">
              <a:solidFill>
                <a:schemeClr val="bg1">
                  <a:lumMod val="5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D08152F-6DB0-DE4F-85BB-A55F8074F268}"/>
              </a:ext>
            </a:extLst>
          </p:cNvPr>
          <p:cNvSpPr txBox="1"/>
          <p:nvPr/>
        </p:nvSpPr>
        <p:spPr>
          <a:xfrm>
            <a:off x="6774560" y="3325002"/>
            <a:ext cx="1327158" cy="276999"/>
          </a:xfrm>
          <a:prstGeom prst="rect">
            <a:avLst/>
          </a:prstGeom>
          <a:noFill/>
        </p:spPr>
        <p:txBody>
          <a:bodyPr wrap="none" rtlCol="0">
            <a:spAutoFit/>
          </a:bodyPr>
          <a:lstStyle/>
          <a:p>
            <a:r>
              <a:rPr lang="en-US" sz="1200">
                <a:solidFill>
                  <a:schemeClr val="bg1">
                    <a:lumMod val="50000"/>
                  </a:schemeClr>
                </a:solidFill>
                <a:latin typeface="Arial" panose="020B0604020202020204" pitchFamily="34" charset="0"/>
                <a:cs typeface="Arial" panose="020B0604020202020204" pitchFamily="34" charset="0"/>
              </a:rPr>
              <a:t>Voltage Indicator</a:t>
            </a:r>
          </a:p>
        </p:txBody>
      </p:sp>
      <p:sp>
        <p:nvSpPr>
          <p:cNvPr id="23" name="TextBox 22">
            <a:extLst>
              <a:ext uri="{FF2B5EF4-FFF2-40B4-BE49-F238E27FC236}">
                <a16:creationId xmlns:a16="http://schemas.microsoft.com/office/drawing/2014/main" id="{115F5273-FE20-0F1C-ED1F-491BB8C87C5E}"/>
              </a:ext>
            </a:extLst>
          </p:cNvPr>
          <p:cNvSpPr txBox="1"/>
          <p:nvPr/>
        </p:nvSpPr>
        <p:spPr>
          <a:xfrm>
            <a:off x="7474753" y="5725301"/>
            <a:ext cx="1011815" cy="276999"/>
          </a:xfrm>
          <a:prstGeom prst="rect">
            <a:avLst/>
          </a:prstGeom>
          <a:noFill/>
        </p:spPr>
        <p:txBody>
          <a:bodyPr wrap="none" rtlCol="0">
            <a:spAutoFit/>
          </a:bodyPr>
          <a:lstStyle/>
          <a:p>
            <a:r>
              <a:rPr lang="en-US" sz="1200" err="1">
                <a:solidFill>
                  <a:schemeClr val="bg1">
                    <a:lumMod val="50000"/>
                  </a:schemeClr>
                </a:solidFill>
                <a:latin typeface="Arial" panose="020B0604020202020204" pitchFamily="34" charset="0"/>
                <a:cs typeface="Arial" panose="020B0604020202020204" pitchFamily="34" charset="0"/>
              </a:rPr>
              <a:t>Proxxi</a:t>
            </a:r>
            <a:r>
              <a:rPr lang="en-US" sz="1200">
                <a:solidFill>
                  <a:schemeClr val="bg1">
                    <a:lumMod val="50000"/>
                  </a:schemeClr>
                </a:solidFill>
                <a:latin typeface="Arial" panose="020B0604020202020204" pitchFamily="34" charset="0"/>
                <a:cs typeface="Arial" panose="020B0604020202020204" pitchFamily="34" charset="0"/>
              </a:rPr>
              <a:t> Band</a:t>
            </a:r>
          </a:p>
        </p:txBody>
      </p:sp>
      <p:sp>
        <p:nvSpPr>
          <p:cNvPr id="24" name="TextBox 23">
            <a:extLst>
              <a:ext uri="{FF2B5EF4-FFF2-40B4-BE49-F238E27FC236}">
                <a16:creationId xmlns:a16="http://schemas.microsoft.com/office/drawing/2014/main" id="{524902CD-7835-0193-3495-3E27DB88E70E}"/>
              </a:ext>
            </a:extLst>
          </p:cNvPr>
          <p:cNvSpPr txBox="1"/>
          <p:nvPr/>
        </p:nvSpPr>
        <p:spPr>
          <a:xfrm>
            <a:off x="405545" y="4022451"/>
            <a:ext cx="6178412" cy="2308261"/>
          </a:xfrm>
          <a:prstGeom prst="rect">
            <a:avLst/>
          </a:prstGeom>
          <a:noFill/>
        </p:spPr>
        <p:txBody>
          <a:bodyPr wrap="square" rtlCol="0">
            <a:spAutoFit/>
          </a:bodyPr>
          <a:lstStyle/>
          <a:p>
            <a:r>
              <a:rPr lang="en-US" sz="3200" baseline="30000">
                <a:latin typeface="Arial" panose="020B0604020202020204" pitchFamily="34" charset="0"/>
              </a:rPr>
              <a:t>Grace realizes PESDs can’t be in every location, although we wish they could. </a:t>
            </a:r>
          </a:p>
          <a:p>
            <a:endParaRPr lang="en-US" sz="3200" baseline="30000">
              <a:latin typeface="Arial" panose="020B0604020202020204" pitchFamily="34" charset="0"/>
            </a:endParaRPr>
          </a:p>
          <a:p>
            <a:r>
              <a:rPr lang="en-US" sz="3200" baseline="30000">
                <a:latin typeface="Arial" panose="020B0604020202020204" pitchFamily="34" charset="0"/>
              </a:rPr>
              <a:t>Proxxi Band adds an </a:t>
            </a:r>
            <a:r>
              <a:rPr lang="en-US" sz="3200" baseline="30000">
                <a:solidFill>
                  <a:srgbClr val="FFCB05"/>
                </a:solidFill>
                <a:latin typeface="Arial Black" panose="020B0A04020102020204" pitchFamily="34" charset="0"/>
              </a:rPr>
              <a:t>extra layer of protection </a:t>
            </a:r>
            <a:r>
              <a:rPr lang="en-US" sz="3200" baseline="30000">
                <a:latin typeface="Arial" panose="020B0604020202020204" pitchFamily="34" charset="0"/>
              </a:rPr>
              <a:t>when the </a:t>
            </a:r>
            <a:r>
              <a:rPr lang="en-US" sz="3200" baseline="30000">
                <a:solidFill>
                  <a:srgbClr val="FFCB05"/>
                </a:solidFill>
                <a:latin typeface="Arial Black" panose="020B0A04020102020204" pitchFamily="34" charset="0"/>
              </a:rPr>
              <a:t>unexpected happens         </a:t>
            </a:r>
          </a:p>
          <a:p>
            <a:endParaRPr lang="en-US" sz="3733"/>
          </a:p>
        </p:txBody>
      </p:sp>
      <p:sp>
        <p:nvSpPr>
          <p:cNvPr id="25" name="Google Shape;176;p33">
            <a:extLst>
              <a:ext uri="{FF2B5EF4-FFF2-40B4-BE49-F238E27FC236}">
                <a16:creationId xmlns:a16="http://schemas.microsoft.com/office/drawing/2014/main" id="{C69DE10D-1C78-454B-414E-D53A874CB166}"/>
              </a:ext>
            </a:extLst>
          </p:cNvPr>
          <p:cNvSpPr txBox="1">
            <a:spLocks/>
          </p:cNvSpPr>
          <p:nvPr/>
        </p:nvSpPr>
        <p:spPr>
          <a:xfrm>
            <a:off x="405544" y="1605191"/>
            <a:ext cx="5529200" cy="28268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609585" indent="-423323">
              <a:lnSpc>
                <a:spcPct val="105000"/>
              </a:lnSpc>
              <a:spcBef>
                <a:spcPts val="1600"/>
              </a:spcBef>
              <a:buSzPts val="1400"/>
              <a:buFont typeface="Arial" panose="020B0604020202020204" pitchFamily="34" charset="0"/>
              <a:buChar char="•"/>
            </a:pPr>
            <a:r>
              <a:rPr lang="en-US" sz="1600"/>
              <a:t>Lack of confidence in the electrical diagrams provided</a:t>
            </a:r>
          </a:p>
          <a:p>
            <a:pPr marL="609585" indent="-423323">
              <a:lnSpc>
                <a:spcPct val="105000"/>
              </a:lnSpc>
              <a:buSzPts val="1400"/>
              <a:buFont typeface="Arial" panose="020B0604020202020204" pitchFamily="34" charset="0"/>
              <a:buChar char="•"/>
            </a:pPr>
            <a:r>
              <a:rPr lang="en-US" sz="1600"/>
              <a:t>Lack of confidence in those performing LOTO</a:t>
            </a:r>
          </a:p>
          <a:p>
            <a:pPr marL="609585" indent="-423323">
              <a:lnSpc>
                <a:spcPct val="105000"/>
              </a:lnSpc>
              <a:buSzPts val="1400"/>
              <a:buFont typeface="Arial" panose="020B0604020202020204" pitchFamily="34" charset="0"/>
              <a:buChar char="•"/>
            </a:pPr>
            <a:r>
              <a:rPr lang="en-US" sz="1600"/>
              <a:t>Previous experience with mistakes made by themselves or others</a:t>
            </a:r>
          </a:p>
        </p:txBody>
      </p:sp>
      <p:sp>
        <p:nvSpPr>
          <p:cNvPr id="26" name="Connector: Elbow 25">
            <a:extLst>
              <a:ext uri="{FF2B5EF4-FFF2-40B4-BE49-F238E27FC236}">
                <a16:creationId xmlns:a16="http://schemas.microsoft.com/office/drawing/2014/main" id="{D2CE4017-ED2D-5CFB-3A10-E3EC8FC356DC}"/>
              </a:ext>
            </a:extLst>
          </p:cNvPr>
          <p:cNvSpPr/>
          <p:nvPr/>
        </p:nvSpPr>
        <p:spPr>
          <a:xfrm rot="10800000" flipV="1">
            <a:off x="7474751" y="2674098"/>
            <a:ext cx="1075508" cy="384845"/>
          </a:xfrm>
          <a:prstGeom prst="bentConnector2">
            <a:avLst/>
          </a:prstGeom>
          <a:solidFill>
            <a:srgbClr val="000000">
              <a:alpha val="5000"/>
            </a:srgbClr>
          </a:solidFill>
          <a:ln w="15875">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sz="2400">
              <a:solidFill>
                <a:srgbClr val="000000"/>
              </a:solidFill>
            </a:endParaRPr>
          </a:p>
        </p:txBody>
      </p:sp>
      <p:pic>
        <p:nvPicPr>
          <p:cNvPr id="22" name="Picture 21">
            <a:extLst>
              <a:ext uri="{FF2B5EF4-FFF2-40B4-BE49-F238E27FC236}">
                <a16:creationId xmlns:a16="http://schemas.microsoft.com/office/drawing/2014/main" id="{FC83ECE5-05CA-537E-596A-B007F9F9E7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7721" y="2339417"/>
            <a:ext cx="1028932" cy="1028020"/>
          </a:xfrm>
          <a:prstGeom prst="flowChartConnector">
            <a:avLst/>
          </a:prstGeom>
        </p:spPr>
      </p:pic>
      <p:cxnSp>
        <p:nvCxnSpPr>
          <p:cNvPr id="28" name="Connector: Elbow 27">
            <a:extLst>
              <a:ext uri="{FF2B5EF4-FFF2-40B4-BE49-F238E27FC236}">
                <a16:creationId xmlns:a16="http://schemas.microsoft.com/office/drawing/2014/main" id="{8CAB4265-EF67-85A2-8224-0488F847441A}"/>
              </a:ext>
            </a:extLst>
          </p:cNvPr>
          <p:cNvCxnSpPr>
            <a:cxnSpLocks/>
          </p:cNvCxnSpPr>
          <p:nvPr/>
        </p:nvCxnSpPr>
        <p:spPr>
          <a:xfrm rot="5400000">
            <a:off x="7879388" y="3324926"/>
            <a:ext cx="1258240" cy="282185"/>
          </a:xfrm>
          <a:prstGeom prst="bentConnector3">
            <a:avLst>
              <a:gd name="adj1" fmla="val 50000"/>
            </a:avLst>
          </a:prstGeom>
          <a:ln w="15875"/>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1" name="Title 1">
            <a:extLst>
              <a:ext uri="{FF2B5EF4-FFF2-40B4-BE49-F238E27FC236}">
                <a16:creationId xmlns:a16="http://schemas.microsoft.com/office/drawing/2014/main" id="{9B0290E0-A968-67E2-DFFA-5463FFE58E0C}"/>
              </a:ext>
            </a:extLst>
          </p:cNvPr>
          <p:cNvSpPr>
            <a:spLocks noGrp="1"/>
          </p:cNvSpPr>
          <p:nvPr>
            <p:ph type="title"/>
          </p:nvPr>
        </p:nvSpPr>
        <p:spPr>
          <a:xfrm>
            <a:off x="343467" y="80602"/>
            <a:ext cx="11663789" cy="1346201"/>
          </a:xfrm>
        </p:spPr>
        <p:txBody>
          <a:bodyPr>
            <a:noAutofit/>
          </a:bodyPr>
          <a:lstStyle/>
          <a:p>
            <a:r>
              <a:rPr lang="en" sz="4000">
                <a:latin typeface="Arial Black" panose="020B0A04020102020204" pitchFamily="34" charset="0"/>
              </a:rPr>
              <a:t>Synergy of LOTO, PESDs, </a:t>
            </a:r>
            <a:br>
              <a:rPr lang="en" sz="4000">
                <a:latin typeface="Arial Black" panose="020B0A04020102020204" pitchFamily="34" charset="0"/>
              </a:rPr>
            </a:br>
            <a:r>
              <a:rPr lang="en" sz="4000">
                <a:latin typeface="Arial Black" panose="020B0A04020102020204" pitchFamily="34" charset="0"/>
              </a:rPr>
              <a:t>and </a:t>
            </a:r>
            <a:r>
              <a:rPr lang="en" sz="4000">
                <a:solidFill>
                  <a:srgbClr val="FFCB05"/>
                </a:solidFill>
                <a:latin typeface="Arial Black" panose="020B0A04020102020204" pitchFamily="34" charset="0"/>
              </a:rPr>
              <a:t>Proxxi Band</a:t>
            </a:r>
            <a:endParaRPr lang="en-US" sz="4000">
              <a:solidFill>
                <a:srgbClr val="FFCB05"/>
              </a:solidFill>
              <a:latin typeface="Arial Black" panose="020B0A04020102020204" pitchFamily="34" charset="0"/>
            </a:endParaRPr>
          </a:p>
        </p:txBody>
      </p:sp>
      <p:pic>
        <p:nvPicPr>
          <p:cNvPr id="18" name="Google Shape;243;p43">
            <a:extLst>
              <a:ext uri="{FF2B5EF4-FFF2-40B4-BE49-F238E27FC236}">
                <a16:creationId xmlns:a16="http://schemas.microsoft.com/office/drawing/2014/main" id="{5633EA07-1DCE-195C-2838-D081EE1668A1}"/>
              </a:ext>
            </a:extLst>
          </p:cNvPr>
          <p:cNvPicPr preferRelativeResize="0"/>
          <p:nvPr/>
        </p:nvPicPr>
        <p:blipFill rotWithShape="1">
          <a:blip r:embed="rId3">
            <a:alphaModFix/>
          </a:blip>
          <a:srcRect l="573" r="563"/>
          <a:stretch/>
        </p:blipFill>
        <p:spPr>
          <a:xfrm>
            <a:off x="10063253" y="358168"/>
            <a:ext cx="1785281" cy="1612931"/>
          </a:xfrm>
          <a:prstGeom prst="rect">
            <a:avLst/>
          </a:prstGeom>
          <a:noFill/>
          <a:ln>
            <a:noFill/>
          </a:ln>
          <a:effectLst/>
        </p:spPr>
      </p:pic>
      <p:sp>
        <p:nvSpPr>
          <p:cNvPr id="25" name="Google Shape;176;p33">
            <a:extLst>
              <a:ext uri="{FF2B5EF4-FFF2-40B4-BE49-F238E27FC236}">
                <a16:creationId xmlns:a16="http://schemas.microsoft.com/office/drawing/2014/main" id="{C69DE10D-1C78-454B-414E-D53A874CB166}"/>
              </a:ext>
            </a:extLst>
          </p:cNvPr>
          <p:cNvSpPr txBox="1">
            <a:spLocks/>
          </p:cNvSpPr>
          <p:nvPr/>
        </p:nvSpPr>
        <p:spPr>
          <a:xfrm>
            <a:off x="184744" y="1164694"/>
            <a:ext cx="8186456" cy="1269573"/>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a:lnSpc>
                <a:spcPct val="105000"/>
              </a:lnSpc>
              <a:spcBef>
                <a:spcPts val="1600"/>
              </a:spcBef>
              <a:buSzPts val="1400"/>
            </a:pPr>
            <a:r>
              <a:rPr lang="en-US" sz="1867" i="1"/>
              <a:t>Enhance LOTO procedures by verifying voltage absence with PESDs and monitoring voltage presence with the </a:t>
            </a:r>
            <a:r>
              <a:rPr lang="en-US" sz="1867" i="1" err="1"/>
              <a:t>Proxxi</a:t>
            </a:r>
            <a:r>
              <a:rPr lang="en-US" sz="1867" i="1"/>
              <a:t> Band.</a:t>
            </a:r>
            <a:r>
              <a:rPr lang="en-US" sz="1867"/>
              <a:t> </a:t>
            </a:r>
            <a:endParaRPr lang="en-US" sz="1600"/>
          </a:p>
        </p:txBody>
      </p:sp>
      <p:sp>
        <p:nvSpPr>
          <p:cNvPr id="2" name="Google Shape;176;p33">
            <a:extLst>
              <a:ext uri="{FF2B5EF4-FFF2-40B4-BE49-F238E27FC236}">
                <a16:creationId xmlns:a16="http://schemas.microsoft.com/office/drawing/2014/main" id="{0EDFA123-44F9-BFAF-4586-EA3FCE7B85D6}"/>
              </a:ext>
            </a:extLst>
          </p:cNvPr>
          <p:cNvSpPr txBox="1">
            <a:spLocks/>
          </p:cNvSpPr>
          <p:nvPr/>
        </p:nvSpPr>
        <p:spPr>
          <a:xfrm>
            <a:off x="343467" y="5058520"/>
            <a:ext cx="11234133" cy="1269573"/>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algn="ctr">
              <a:lnSpc>
                <a:spcPct val="105000"/>
              </a:lnSpc>
              <a:spcBef>
                <a:spcPts val="1600"/>
              </a:spcBef>
              <a:buSzPts val="1400"/>
            </a:pPr>
            <a:r>
              <a:rPr lang="en-US" sz="1867"/>
              <a:t>Integrating these three steps creates a layered safety protocol that </a:t>
            </a:r>
            <a:r>
              <a:rPr lang="en-US" sz="1867">
                <a:solidFill>
                  <a:srgbClr val="FFCB05"/>
                </a:solidFill>
                <a:latin typeface="Arial Black" panose="020B0A04020102020204" pitchFamily="34" charset="0"/>
              </a:rPr>
              <a:t>enhances worker protection </a:t>
            </a:r>
            <a:r>
              <a:rPr lang="en-US" sz="1867"/>
              <a:t>and </a:t>
            </a:r>
            <a:r>
              <a:rPr lang="en-US" sz="1867">
                <a:solidFill>
                  <a:srgbClr val="FFCB05"/>
                </a:solidFill>
                <a:latin typeface="Arial Black" panose="020B0A04020102020204" pitchFamily="34" charset="0"/>
              </a:rPr>
              <a:t>compliance with OSHA, NFPA 70E, and CSA Z462 safety standards</a:t>
            </a:r>
            <a:r>
              <a:rPr lang="en-US" sz="1867">
                <a:solidFill>
                  <a:srgbClr val="FFCB05"/>
                </a:solidFill>
              </a:rPr>
              <a:t>. </a:t>
            </a:r>
            <a:endParaRPr lang="en-US" sz="1600">
              <a:solidFill>
                <a:srgbClr val="FFCB05"/>
              </a:solidFill>
            </a:endParaRPr>
          </a:p>
        </p:txBody>
      </p:sp>
      <p:pic>
        <p:nvPicPr>
          <p:cNvPr id="3" name="Picture 2">
            <a:extLst>
              <a:ext uri="{FF2B5EF4-FFF2-40B4-BE49-F238E27FC236}">
                <a16:creationId xmlns:a16="http://schemas.microsoft.com/office/drawing/2014/main" id="{3F3241C1-C5F2-5666-788B-34E9EC852880}"/>
              </a:ext>
            </a:extLst>
          </p:cNvPr>
          <p:cNvPicPr>
            <a:picLocks noChangeAspect="1"/>
          </p:cNvPicPr>
          <p:nvPr/>
        </p:nvPicPr>
        <p:blipFill>
          <a:blip r:embed="rId4">
            <a:extLst>
              <a:ext uri="{28A0092B-C50C-407E-A947-70E740481C1C}">
                <a14:useLocalDpi xmlns:a14="http://schemas.microsoft.com/office/drawing/2010/main" val="0"/>
              </a:ext>
            </a:extLst>
          </a:blip>
          <a:srcRect t="12412" b="12412"/>
          <a:stretch/>
        </p:blipFill>
        <p:spPr>
          <a:xfrm>
            <a:off x="8593880" y="202841"/>
            <a:ext cx="1568120" cy="1768257"/>
          </a:xfrm>
          <a:prstGeom prst="rect">
            <a:avLst/>
          </a:prstGeom>
        </p:spPr>
      </p:pic>
      <p:grpSp>
        <p:nvGrpSpPr>
          <p:cNvPr id="42" name="Group 41">
            <a:extLst>
              <a:ext uri="{FF2B5EF4-FFF2-40B4-BE49-F238E27FC236}">
                <a16:creationId xmlns:a16="http://schemas.microsoft.com/office/drawing/2014/main" id="{61C73616-1E85-AF3C-548F-EFF054D05B01}"/>
              </a:ext>
            </a:extLst>
          </p:cNvPr>
          <p:cNvGrpSpPr/>
          <p:nvPr/>
        </p:nvGrpSpPr>
        <p:grpSpPr>
          <a:xfrm>
            <a:off x="499200" y="2422470"/>
            <a:ext cx="11184000" cy="2806543"/>
            <a:chOff x="374400" y="1845652"/>
            <a:chExt cx="8388000" cy="2104907"/>
          </a:xfrm>
        </p:grpSpPr>
        <p:sp>
          <p:nvSpPr>
            <p:cNvPr id="21" name="Rectangle 20">
              <a:extLst>
                <a:ext uri="{FF2B5EF4-FFF2-40B4-BE49-F238E27FC236}">
                  <a16:creationId xmlns:a16="http://schemas.microsoft.com/office/drawing/2014/main" id="{DE233D13-D6A0-2E4F-37F1-DD036EB54284}"/>
                </a:ext>
              </a:extLst>
            </p:cNvPr>
            <p:cNvSpPr/>
            <p:nvPr/>
          </p:nvSpPr>
          <p:spPr>
            <a:xfrm>
              <a:off x="374400" y="1855488"/>
              <a:ext cx="2484000" cy="542375"/>
            </a:xfrm>
            <a:prstGeom prst="rect">
              <a:avLst/>
            </a:prstGeom>
            <a:solidFill>
              <a:srgbClr val="FFE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Isolate:</a:t>
              </a:r>
            </a:p>
            <a:p>
              <a:pPr algn="ctr"/>
              <a:r>
                <a:rPr lang="en-US" sz="2400">
                  <a:solidFill>
                    <a:schemeClr val="tx1"/>
                  </a:solidFill>
                </a:rPr>
                <a:t>LOTO</a:t>
              </a:r>
            </a:p>
          </p:txBody>
        </p:sp>
        <p:sp>
          <p:nvSpPr>
            <p:cNvPr id="27" name="Rectangle 26">
              <a:extLst>
                <a:ext uri="{FF2B5EF4-FFF2-40B4-BE49-F238E27FC236}">
                  <a16:creationId xmlns:a16="http://schemas.microsoft.com/office/drawing/2014/main" id="{BB0A792E-E867-43F7-663F-B120E64A64AE}"/>
                </a:ext>
              </a:extLst>
            </p:cNvPr>
            <p:cNvSpPr/>
            <p:nvPr/>
          </p:nvSpPr>
          <p:spPr>
            <a:xfrm>
              <a:off x="3330000" y="1855487"/>
              <a:ext cx="2484000" cy="542375"/>
            </a:xfrm>
            <a:prstGeom prst="rect">
              <a:avLst/>
            </a:prstGeom>
            <a:solidFill>
              <a:srgbClr val="FFDE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Enhanced Verification: </a:t>
              </a:r>
              <a:r>
                <a:rPr lang="en-US" sz="2400">
                  <a:solidFill>
                    <a:schemeClr val="tx1"/>
                  </a:solidFill>
                </a:rPr>
                <a:t>PESDs</a:t>
              </a:r>
            </a:p>
          </p:txBody>
        </p:sp>
        <p:sp>
          <p:nvSpPr>
            <p:cNvPr id="29" name="Rectangle 28">
              <a:extLst>
                <a:ext uri="{FF2B5EF4-FFF2-40B4-BE49-F238E27FC236}">
                  <a16:creationId xmlns:a16="http://schemas.microsoft.com/office/drawing/2014/main" id="{3A2945BB-5668-36F5-DBC2-3FAC93777D09}"/>
                </a:ext>
              </a:extLst>
            </p:cNvPr>
            <p:cNvSpPr/>
            <p:nvPr/>
          </p:nvSpPr>
          <p:spPr>
            <a:xfrm>
              <a:off x="6278400" y="1845652"/>
              <a:ext cx="2484000" cy="542375"/>
            </a:xfrm>
            <a:prstGeom prst="rect">
              <a:avLst/>
            </a:prstGeom>
            <a:solidFill>
              <a:srgbClr val="FFCB0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Enhanced Monitoring:</a:t>
              </a:r>
            </a:p>
            <a:p>
              <a:pPr algn="ctr"/>
              <a:r>
                <a:rPr lang="en-US" sz="2400" err="1">
                  <a:solidFill>
                    <a:schemeClr val="tx1"/>
                  </a:solidFill>
                </a:rPr>
                <a:t>Proxxi</a:t>
              </a:r>
              <a:r>
                <a:rPr lang="en-US" sz="2400">
                  <a:solidFill>
                    <a:schemeClr val="tx1"/>
                  </a:solidFill>
                </a:rPr>
                <a:t> Band</a:t>
              </a:r>
            </a:p>
          </p:txBody>
        </p:sp>
        <p:cxnSp>
          <p:nvCxnSpPr>
            <p:cNvPr id="31" name="Straight Arrow Connector 30">
              <a:extLst>
                <a:ext uri="{FF2B5EF4-FFF2-40B4-BE49-F238E27FC236}">
                  <a16:creationId xmlns:a16="http://schemas.microsoft.com/office/drawing/2014/main" id="{7E93FB5D-6402-F798-DC1A-60692337DC4F}"/>
                </a:ext>
              </a:extLst>
            </p:cNvPr>
            <p:cNvCxnSpPr/>
            <p:nvPr/>
          </p:nvCxnSpPr>
          <p:spPr>
            <a:xfrm>
              <a:off x="2937600" y="2126674"/>
              <a:ext cx="324000"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63BE665-1768-6497-37AD-81B43FE7F738}"/>
                </a:ext>
              </a:extLst>
            </p:cNvPr>
            <p:cNvCxnSpPr/>
            <p:nvPr/>
          </p:nvCxnSpPr>
          <p:spPr>
            <a:xfrm>
              <a:off x="5890800" y="2126674"/>
              <a:ext cx="324000"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694250C-019A-1723-A794-73DA25CBD20C}"/>
                </a:ext>
              </a:extLst>
            </p:cNvPr>
            <p:cNvSpPr txBox="1"/>
            <p:nvPr/>
          </p:nvSpPr>
          <p:spPr>
            <a:xfrm>
              <a:off x="374400" y="2509134"/>
              <a:ext cx="2634000" cy="623248"/>
            </a:xfrm>
            <a:prstGeom prst="rect">
              <a:avLst/>
            </a:prstGeom>
            <a:noFill/>
          </p:spPr>
          <p:txBody>
            <a:bodyPr wrap="square" rtlCol="0">
              <a:spAutoFit/>
            </a:bodyPr>
            <a:lstStyle/>
            <a:p>
              <a:r>
                <a:rPr lang="en-US" sz="1600" b="1"/>
                <a:t>Purpose: </a:t>
              </a:r>
              <a:r>
                <a:rPr lang="en-US" sz="1600">
                  <a:solidFill>
                    <a:srgbClr val="000000"/>
                  </a:solidFill>
                  <a:latin typeface="Aptos" panose="020B0004020202020204" pitchFamily="34" charset="0"/>
                </a:rPr>
                <a:t>Physically isolate energy sources to prevent accidental energization. </a:t>
              </a:r>
              <a:endParaRPr lang="en-US" sz="1600"/>
            </a:p>
          </p:txBody>
        </p:sp>
        <p:sp>
          <p:nvSpPr>
            <p:cNvPr id="34" name="TextBox 33">
              <a:extLst>
                <a:ext uri="{FF2B5EF4-FFF2-40B4-BE49-F238E27FC236}">
                  <a16:creationId xmlns:a16="http://schemas.microsoft.com/office/drawing/2014/main" id="{E0D7A95A-B40D-37EB-ADE6-4009DA367E19}"/>
                </a:ext>
              </a:extLst>
            </p:cNvPr>
            <p:cNvSpPr txBox="1"/>
            <p:nvPr/>
          </p:nvSpPr>
          <p:spPr>
            <a:xfrm>
              <a:off x="374400" y="3194946"/>
              <a:ext cx="2634000" cy="623248"/>
            </a:xfrm>
            <a:prstGeom prst="rect">
              <a:avLst/>
            </a:prstGeom>
            <a:noFill/>
          </p:spPr>
          <p:txBody>
            <a:bodyPr wrap="square" rtlCol="0">
              <a:spAutoFit/>
            </a:bodyPr>
            <a:lstStyle/>
            <a:p>
              <a:r>
                <a:rPr lang="en-US" sz="1600" b="1">
                  <a:solidFill>
                    <a:srgbClr val="000000"/>
                  </a:solidFill>
                  <a:latin typeface="Aptos" panose="020B0004020202020204" pitchFamily="34" charset="0"/>
                </a:rPr>
                <a:t>Benefit: </a:t>
              </a:r>
              <a:r>
                <a:rPr lang="en-US" sz="1600">
                  <a:solidFill>
                    <a:srgbClr val="000000"/>
                  </a:solidFill>
                  <a:latin typeface="Aptos" panose="020B0004020202020204" pitchFamily="34" charset="0"/>
                </a:rPr>
                <a:t>Ensures equipment remains de-energized during maintenance and repair</a:t>
              </a:r>
              <a:endParaRPr lang="en-US" sz="1600"/>
            </a:p>
          </p:txBody>
        </p:sp>
        <p:sp>
          <p:nvSpPr>
            <p:cNvPr id="37" name="TextBox 36">
              <a:extLst>
                <a:ext uri="{FF2B5EF4-FFF2-40B4-BE49-F238E27FC236}">
                  <a16:creationId xmlns:a16="http://schemas.microsoft.com/office/drawing/2014/main" id="{B49108F6-0029-9345-DFC2-418726AB1040}"/>
                </a:ext>
              </a:extLst>
            </p:cNvPr>
            <p:cNvSpPr txBox="1"/>
            <p:nvPr/>
          </p:nvSpPr>
          <p:spPr>
            <a:xfrm>
              <a:off x="3330000" y="2496314"/>
              <a:ext cx="2484000" cy="438581"/>
            </a:xfrm>
            <a:prstGeom prst="rect">
              <a:avLst/>
            </a:prstGeom>
            <a:noFill/>
          </p:spPr>
          <p:txBody>
            <a:bodyPr wrap="square" rtlCol="0">
              <a:spAutoFit/>
            </a:bodyPr>
            <a:lstStyle/>
            <a:p>
              <a:r>
                <a:rPr lang="en-US" sz="1600" b="1"/>
                <a:t>Purpose: </a:t>
              </a:r>
              <a:r>
                <a:rPr lang="en-US" sz="1600">
                  <a:solidFill>
                    <a:srgbClr val="000000"/>
                  </a:solidFill>
                  <a:latin typeface="Aptos" panose="020B0004020202020204" pitchFamily="34" charset="0"/>
                </a:rPr>
                <a:t>Verify absence of voltage using PESDs at the point of work. </a:t>
              </a:r>
              <a:endParaRPr lang="en-US" sz="1600"/>
            </a:p>
          </p:txBody>
        </p:sp>
        <p:sp>
          <p:nvSpPr>
            <p:cNvPr id="38" name="TextBox 37">
              <a:extLst>
                <a:ext uri="{FF2B5EF4-FFF2-40B4-BE49-F238E27FC236}">
                  <a16:creationId xmlns:a16="http://schemas.microsoft.com/office/drawing/2014/main" id="{828B3D53-465C-1A72-8B0B-A6C33B030E11}"/>
                </a:ext>
              </a:extLst>
            </p:cNvPr>
            <p:cNvSpPr txBox="1"/>
            <p:nvPr/>
          </p:nvSpPr>
          <p:spPr>
            <a:xfrm>
              <a:off x="3330000" y="3182126"/>
              <a:ext cx="2696400" cy="438581"/>
            </a:xfrm>
            <a:prstGeom prst="rect">
              <a:avLst/>
            </a:prstGeom>
            <a:noFill/>
          </p:spPr>
          <p:txBody>
            <a:bodyPr wrap="square" rtlCol="0">
              <a:spAutoFit/>
            </a:bodyPr>
            <a:lstStyle/>
            <a:p>
              <a:r>
                <a:rPr lang="en-US" sz="1600" b="1">
                  <a:solidFill>
                    <a:srgbClr val="000000"/>
                  </a:solidFill>
                  <a:latin typeface="Aptos" panose="020B0004020202020204" pitchFamily="34" charset="0"/>
                </a:rPr>
                <a:t>Benefit: </a:t>
              </a:r>
              <a:r>
                <a:rPr lang="en-US" sz="1600">
                  <a:solidFill>
                    <a:srgbClr val="000000"/>
                  </a:solidFill>
                  <a:latin typeface="Aptos" panose="020B0004020202020204" pitchFamily="34" charset="0"/>
                </a:rPr>
                <a:t>Safely verify de-energization without exposure to live parts. </a:t>
              </a:r>
              <a:endParaRPr lang="en-US" sz="1600"/>
            </a:p>
          </p:txBody>
        </p:sp>
        <p:sp>
          <p:nvSpPr>
            <p:cNvPr id="40" name="TextBox 39">
              <a:extLst>
                <a:ext uri="{FF2B5EF4-FFF2-40B4-BE49-F238E27FC236}">
                  <a16:creationId xmlns:a16="http://schemas.microsoft.com/office/drawing/2014/main" id="{E487AA4D-B6DC-8377-FD0D-B78C8C6794E4}"/>
                </a:ext>
              </a:extLst>
            </p:cNvPr>
            <p:cNvSpPr txBox="1"/>
            <p:nvPr/>
          </p:nvSpPr>
          <p:spPr>
            <a:xfrm>
              <a:off x="6278400" y="2496314"/>
              <a:ext cx="2484000" cy="807914"/>
            </a:xfrm>
            <a:prstGeom prst="rect">
              <a:avLst/>
            </a:prstGeom>
            <a:noFill/>
          </p:spPr>
          <p:txBody>
            <a:bodyPr wrap="square" rtlCol="0">
              <a:spAutoFit/>
            </a:bodyPr>
            <a:lstStyle/>
            <a:p>
              <a:r>
                <a:rPr lang="en-US" sz="1600" b="1"/>
                <a:t>Purpose: </a:t>
              </a:r>
              <a:r>
                <a:rPr lang="en-US" sz="1600">
                  <a:solidFill>
                    <a:srgbClr val="000000"/>
                  </a:solidFill>
                  <a:latin typeface="Aptos" panose="020B0004020202020204" pitchFamily="34" charset="0"/>
                </a:rPr>
                <a:t>Provide real-time alerts if energized equipment is approached or unexpected voltage is detected. </a:t>
              </a:r>
              <a:endParaRPr lang="en-US" sz="1600"/>
            </a:p>
          </p:txBody>
        </p:sp>
        <p:sp>
          <p:nvSpPr>
            <p:cNvPr id="41" name="TextBox 40">
              <a:extLst>
                <a:ext uri="{FF2B5EF4-FFF2-40B4-BE49-F238E27FC236}">
                  <a16:creationId xmlns:a16="http://schemas.microsoft.com/office/drawing/2014/main" id="{0CA22FB2-DB21-A542-F6F7-74820C1DF2F5}"/>
                </a:ext>
              </a:extLst>
            </p:cNvPr>
            <p:cNvSpPr txBox="1"/>
            <p:nvPr/>
          </p:nvSpPr>
          <p:spPr>
            <a:xfrm>
              <a:off x="6278400" y="3327311"/>
              <a:ext cx="2484000" cy="623248"/>
            </a:xfrm>
            <a:prstGeom prst="rect">
              <a:avLst/>
            </a:prstGeom>
            <a:noFill/>
          </p:spPr>
          <p:txBody>
            <a:bodyPr wrap="square" rtlCol="0">
              <a:spAutoFit/>
            </a:bodyPr>
            <a:lstStyle/>
            <a:p>
              <a:r>
                <a:rPr lang="en-US" sz="1600" b="1">
                  <a:solidFill>
                    <a:srgbClr val="000000"/>
                  </a:solidFill>
                  <a:latin typeface="Aptos" panose="020B0004020202020204" pitchFamily="34" charset="0"/>
                </a:rPr>
                <a:t>Benefit: </a:t>
              </a:r>
              <a:r>
                <a:rPr lang="en-US" sz="1600">
                  <a:solidFill>
                    <a:srgbClr val="000000"/>
                  </a:solidFill>
                  <a:latin typeface="Aptos" panose="020B0004020202020204" pitchFamily="34" charset="0"/>
                </a:rPr>
                <a:t>Continuous monitoring for unforeseen electrical hazards during work activities. </a:t>
              </a:r>
              <a:endParaRPr lang="en-US" sz="1600"/>
            </a:p>
          </p:txBody>
        </p:sp>
      </p:grpSp>
    </p:spTree>
    <p:extLst>
      <p:ext uri="{BB962C8B-B14F-4D97-AF65-F5344CB8AC3E}">
        <p14:creationId xmlns:p14="http://schemas.microsoft.com/office/powerpoint/2010/main" val="16302112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19EE2CC5-7FEF-DA92-7D33-948D2F24977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17F2D3-2D90-5AF4-4098-586AC3079BB4}"/>
              </a:ext>
            </a:extLst>
          </p:cNvPr>
          <p:cNvSpPr txBox="1"/>
          <p:nvPr/>
        </p:nvSpPr>
        <p:spPr>
          <a:xfrm>
            <a:off x="1" y="4594605"/>
            <a:ext cx="11798300" cy="1255152"/>
          </a:xfrm>
          <a:prstGeom prst="rect">
            <a:avLst/>
          </a:prstGeom>
          <a:noFill/>
        </p:spPr>
        <p:txBody>
          <a:bodyPr wrap="square" rtlCol="0">
            <a:spAutoFit/>
          </a:bodyPr>
          <a:lstStyle/>
          <a:p>
            <a:pPr algn="ctr" defTabSz="1219170">
              <a:buClr>
                <a:srgbClr val="000000"/>
              </a:buClr>
              <a:defRPr/>
            </a:pPr>
            <a:r>
              <a:rPr lang="en-US" sz="4267" kern="0" baseline="30000">
                <a:solidFill>
                  <a:srgbClr val="000000"/>
                </a:solidFill>
                <a:latin typeface="Arial" panose="020B0604020202020204" pitchFamily="34" charset="0"/>
                <a:cs typeface="Arial"/>
                <a:sym typeface="Arial"/>
              </a:rPr>
              <a:t>The </a:t>
            </a:r>
            <a:r>
              <a:rPr lang="en-US" sz="4267" kern="0" baseline="30000">
                <a:solidFill>
                  <a:srgbClr val="FFCB05"/>
                </a:solidFill>
                <a:latin typeface="Arial Black" panose="020B0A04020102020204" pitchFamily="34" charset="0"/>
                <a:cs typeface="Arial"/>
                <a:sym typeface="Arial"/>
              </a:rPr>
              <a:t>cost</a:t>
            </a:r>
            <a:r>
              <a:rPr lang="en-US" sz="4267" kern="0" baseline="30000">
                <a:solidFill>
                  <a:srgbClr val="000000"/>
                </a:solidFill>
                <a:latin typeface="Arial Black" panose="020B0A04020102020204" pitchFamily="34" charset="0"/>
                <a:cs typeface="Arial"/>
                <a:sym typeface="Arial"/>
              </a:rPr>
              <a:t> </a:t>
            </a:r>
            <a:r>
              <a:rPr lang="en-US" sz="4267" kern="0" baseline="30000">
                <a:solidFill>
                  <a:srgbClr val="000000"/>
                </a:solidFill>
                <a:latin typeface="Arial" panose="020B0604020202020204" pitchFamily="34" charset="0"/>
                <a:cs typeface="Arial"/>
                <a:sym typeface="Arial"/>
              </a:rPr>
              <a:t>of these </a:t>
            </a:r>
            <a:r>
              <a:rPr lang="en-US" sz="4267" kern="0" baseline="30000">
                <a:solidFill>
                  <a:srgbClr val="FFCB05"/>
                </a:solidFill>
                <a:latin typeface="Arial Black" panose="020B0A04020102020204" pitchFamily="34" charset="0"/>
                <a:cs typeface="Arial"/>
                <a:sym typeface="Arial"/>
              </a:rPr>
              <a:t>preventable incidents</a:t>
            </a:r>
            <a:r>
              <a:rPr lang="en-US" sz="4267" kern="0" baseline="30000">
                <a:solidFill>
                  <a:srgbClr val="FFCB05"/>
                </a:solidFill>
                <a:latin typeface="Arial" panose="020B0604020202020204" pitchFamily="34" charset="0"/>
                <a:cs typeface="Arial"/>
                <a:sym typeface="Arial"/>
              </a:rPr>
              <a:t> </a:t>
            </a:r>
            <a:r>
              <a:rPr lang="en-US" sz="4267" kern="0" baseline="30000">
                <a:solidFill>
                  <a:srgbClr val="000000"/>
                </a:solidFill>
                <a:latin typeface="Arial" panose="020B0604020202020204" pitchFamily="34" charset="0"/>
                <a:cs typeface="Arial"/>
                <a:sym typeface="Arial"/>
              </a:rPr>
              <a:t>can cost</a:t>
            </a:r>
            <a:r>
              <a:rPr lang="en-US" sz="4267" kern="0" baseline="30000">
                <a:solidFill>
                  <a:srgbClr val="000000"/>
                </a:solidFill>
                <a:latin typeface="Arial Black" panose="020B0A04020102020204" pitchFamily="34" charset="0"/>
                <a:cs typeface="Arial"/>
                <a:sym typeface="Arial"/>
              </a:rPr>
              <a:t> </a:t>
            </a:r>
          </a:p>
          <a:p>
            <a:pPr algn="ctr" defTabSz="1219170">
              <a:buClr>
                <a:srgbClr val="000000"/>
              </a:buClr>
              <a:defRPr/>
            </a:pPr>
            <a:r>
              <a:rPr lang="en-US" sz="4267" kern="0" baseline="30000">
                <a:solidFill>
                  <a:srgbClr val="FFCB05"/>
                </a:solidFill>
                <a:latin typeface="Arial Black" panose="020B0A04020102020204" pitchFamily="34" charset="0"/>
                <a:cs typeface="Arial"/>
                <a:sym typeface="Arial"/>
              </a:rPr>
              <a:t>$50,000 - $10 Million+ </a:t>
            </a:r>
          </a:p>
          <a:p>
            <a:pPr defTabSz="1219170">
              <a:buClr>
                <a:srgbClr val="000000"/>
              </a:buClr>
              <a:defRPr/>
            </a:pPr>
            <a:endParaRPr lang="en-US" sz="1867" kern="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CD55727B-2E79-86A6-CCA7-E6C7793954AA}"/>
              </a:ext>
            </a:extLst>
          </p:cNvPr>
          <p:cNvSpPr txBox="1"/>
          <p:nvPr/>
        </p:nvSpPr>
        <p:spPr>
          <a:xfrm>
            <a:off x="363056" y="1418418"/>
            <a:ext cx="2386349" cy="1815882"/>
          </a:xfrm>
          <a:prstGeom prst="rect">
            <a:avLst/>
          </a:prstGeom>
          <a:noFill/>
        </p:spPr>
        <p:txBody>
          <a:bodyPr wrap="square" rtlCol="0">
            <a:spAutoFit/>
          </a:bodyPr>
          <a:lstStyle/>
          <a:p>
            <a:pPr algn="ctr" defTabSz="1219170">
              <a:buClr>
                <a:srgbClr val="000000"/>
              </a:buClr>
              <a:defRPr/>
            </a:pPr>
            <a:r>
              <a:rPr lang="en-US" sz="6400" kern="0">
                <a:solidFill>
                  <a:srgbClr val="FFCB05"/>
                </a:solidFill>
                <a:latin typeface="Arial Black" panose="020B0A04020102020204" pitchFamily="34" charset="0"/>
                <a:cs typeface="Arial" panose="020B0604020202020204" pitchFamily="34" charset="0"/>
                <a:sym typeface="Arial"/>
              </a:rPr>
              <a:t>95%</a:t>
            </a:r>
          </a:p>
          <a:p>
            <a:pPr algn="ctr" defTabSz="1219170">
              <a:buClr>
                <a:srgbClr val="000000"/>
              </a:buClr>
              <a:defRPr/>
            </a:pPr>
            <a:r>
              <a:rPr lang="en-US" sz="2400" kern="0">
                <a:solidFill>
                  <a:srgbClr val="000000"/>
                </a:solidFill>
                <a:latin typeface="Arial"/>
                <a:cs typeface="Arial" panose="020B0604020202020204" pitchFamily="34" charset="0"/>
                <a:sym typeface="Arial"/>
              </a:rPr>
              <a:t>Of near misses are unreported</a:t>
            </a:r>
          </a:p>
        </p:txBody>
      </p:sp>
      <p:cxnSp>
        <p:nvCxnSpPr>
          <p:cNvPr id="8" name="Straight Connector 7">
            <a:extLst>
              <a:ext uri="{FF2B5EF4-FFF2-40B4-BE49-F238E27FC236}">
                <a16:creationId xmlns:a16="http://schemas.microsoft.com/office/drawing/2014/main" id="{983B981E-6221-15C1-C96A-05ADCC054214}"/>
              </a:ext>
            </a:extLst>
          </p:cNvPr>
          <p:cNvCxnSpPr>
            <a:cxnSpLocks/>
          </p:cNvCxnSpPr>
          <p:nvPr/>
        </p:nvCxnSpPr>
        <p:spPr>
          <a:xfrm>
            <a:off x="3198267" y="865317"/>
            <a:ext cx="0" cy="2863849"/>
          </a:xfrm>
          <a:prstGeom prst="line">
            <a:avLst/>
          </a:prstGeom>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056E97B7-DEDC-81E3-8A69-E195A86C01F5}"/>
              </a:ext>
            </a:extLst>
          </p:cNvPr>
          <p:cNvCxnSpPr>
            <a:cxnSpLocks/>
          </p:cNvCxnSpPr>
          <p:nvPr/>
        </p:nvCxnSpPr>
        <p:spPr>
          <a:xfrm>
            <a:off x="8425941" y="912158"/>
            <a:ext cx="0" cy="2798231"/>
          </a:xfrm>
          <a:prstGeom prst="line">
            <a:avLst/>
          </a:prstGeom>
        </p:spPr>
        <p:style>
          <a:lnRef idx="1">
            <a:schemeClr val="accent3"/>
          </a:lnRef>
          <a:fillRef idx="0">
            <a:schemeClr val="accent3"/>
          </a:fillRef>
          <a:effectRef idx="0">
            <a:schemeClr val="accent3"/>
          </a:effectRef>
          <a:fontRef idx="minor">
            <a:schemeClr val="tx1"/>
          </a:fontRef>
        </p:style>
      </p:cxnSp>
      <p:sp>
        <p:nvSpPr>
          <p:cNvPr id="12" name="TextBox 11">
            <a:extLst>
              <a:ext uri="{FF2B5EF4-FFF2-40B4-BE49-F238E27FC236}">
                <a16:creationId xmlns:a16="http://schemas.microsoft.com/office/drawing/2014/main" id="{A878BC0A-B435-5A35-4858-7C054FC5B65A}"/>
              </a:ext>
            </a:extLst>
          </p:cNvPr>
          <p:cNvSpPr txBox="1"/>
          <p:nvPr/>
        </p:nvSpPr>
        <p:spPr>
          <a:xfrm>
            <a:off x="8147269" y="977574"/>
            <a:ext cx="4155863" cy="2636747"/>
          </a:xfrm>
          <a:prstGeom prst="rect">
            <a:avLst/>
          </a:prstGeom>
          <a:noFill/>
        </p:spPr>
        <p:txBody>
          <a:bodyPr wrap="square" rtlCol="0">
            <a:spAutoFit/>
          </a:bodyPr>
          <a:lstStyle/>
          <a:p>
            <a:pPr algn="ctr" defTabSz="1219170">
              <a:buClr>
                <a:srgbClr val="000000"/>
              </a:buClr>
              <a:defRPr/>
            </a:pPr>
            <a:r>
              <a:rPr lang="en-US" sz="2667" kern="0">
                <a:solidFill>
                  <a:srgbClr val="FFCB05"/>
                </a:solidFill>
                <a:latin typeface="Arial Black" panose="020B0A04020102020204" pitchFamily="34" charset="0"/>
                <a:cs typeface="Arial" panose="020B0604020202020204" pitchFamily="34" charset="0"/>
                <a:sym typeface="Arial"/>
              </a:rPr>
              <a:t>Human Error </a:t>
            </a:r>
          </a:p>
          <a:p>
            <a:pPr algn="ctr" defTabSz="1219170">
              <a:buClr>
                <a:srgbClr val="000000"/>
              </a:buClr>
              <a:defRPr/>
            </a:pPr>
            <a:r>
              <a:rPr lang="en-US" sz="2667" kern="0">
                <a:solidFill>
                  <a:srgbClr val="000000"/>
                </a:solidFill>
                <a:latin typeface="Arial"/>
                <a:cs typeface="Arial" panose="020B0604020202020204" pitchFamily="34" charset="0"/>
                <a:sym typeface="Arial"/>
              </a:rPr>
              <a:t>is the</a:t>
            </a:r>
          </a:p>
          <a:p>
            <a:pPr algn="ctr" defTabSz="1219170">
              <a:buClr>
                <a:srgbClr val="000000"/>
              </a:buClr>
              <a:defRPr/>
            </a:pPr>
            <a:r>
              <a:rPr lang="en-US" sz="6400" kern="0">
                <a:solidFill>
                  <a:srgbClr val="FFCB05"/>
                </a:solidFill>
                <a:latin typeface="Arial Black" panose="020B0A04020102020204" pitchFamily="34" charset="0"/>
                <a:cs typeface="Arial" panose="020B0604020202020204" pitchFamily="34" charset="0"/>
                <a:sym typeface="Arial"/>
              </a:rPr>
              <a:t>#3</a:t>
            </a:r>
          </a:p>
          <a:p>
            <a:pPr algn="ctr" defTabSz="1219170">
              <a:buClr>
                <a:srgbClr val="000000"/>
              </a:buClr>
              <a:defRPr/>
            </a:pPr>
            <a:r>
              <a:rPr lang="en-US" sz="2400" kern="0">
                <a:solidFill>
                  <a:srgbClr val="000000"/>
                </a:solidFill>
                <a:latin typeface="Arial"/>
                <a:cs typeface="Arial" panose="020B0604020202020204" pitchFamily="34" charset="0"/>
                <a:sym typeface="Arial"/>
              </a:rPr>
              <a:t>Cause of </a:t>
            </a:r>
          </a:p>
          <a:p>
            <a:pPr algn="ctr" defTabSz="1219170">
              <a:buClr>
                <a:srgbClr val="000000"/>
              </a:buClr>
              <a:defRPr/>
            </a:pPr>
            <a:r>
              <a:rPr lang="en-US" sz="2400" kern="0">
                <a:solidFill>
                  <a:srgbClr val="000000"/>
                </a:solidFill>
                <a:latin typeface="Arial"/>
                <a:cs typeface="Arial" panose="020B0604020202020204" pitchFamily="34" charset="0"/>
                <a:sym typeface="Arial"/>
              </a:rPr>
              <a:t>Workplace Death</a:t>
            </a:r>
          </a:p>
        </p:txBody>
      </p:sp>
      <p:sp>
        <p:nvSpPr>
          <p:cNvPr id="13" name="TextBox 12">
            <a:extLst>
              <a:ext uri="{FF2B5EF4-FFF2-40B4-BE49-F238E27FC236}">
                <a16:creationId xmlns:a16="http://schemas.microsoft.com/office/drawing/2014/main" id="{EBB1FFFB-BA5D-2D34-70D3-2CA53DC68086}"/>
              </a:ext>
            </a:extLst>
          </p:cNvPr>
          <p:cNvSpPr txBox="1"/>
          <p:nvPr/>
        </p:nvSpPr>
        <p:spPr>
          <a:xfrm>
            <a:off x="3595215" y="2134760"/>
            <a:ext cx="4433779" cy="1651671"/>
          </a:xfrm>
          <a:prstGeom prst="rect">
            <a:avLst/>
          </a:prstGeom>
          <a:noFill/>
        </p:spPr>
        <p:txBody>
          <a:bodyPr wrap="square" rtlCol="0">
            <a:spAutoFit/>
          </a:bodyPr>
          <a:lstStyle/>
          <a:p>
            <a:pPr algn="ctr" defTabSz="1219170">
              <a:buClr>
                <a:srgbClr val="000000"/>
              </a:buClr>
              <a:defRPr/>
            </a:pPr>
            <a:r>
              <a:rPr lang="en-US" sz="2667" kern="0">
                <a:solidFill>
                  <a:srgbClr val="000000"/>
                </a:solidFill>
                <a:latin typeface="Arial"/>
                <a:cs typeface="Arial" panose="020B0604020202020204" pitchFamily="34" charset="0"/>
                <a:sym typeface="Arial"/>
              </a:rPr>
              <a:t>Over  </a:t>
            </a:r>
            <a:r>
              <a:rPr lang="en-US" sz="5333" kern="0">
                <a:solidFill>
                  <a:srgbClr val="FFCB05"/>
                </a:solidFill>
                <a:latin typeface="Arial Black" panose="020B0A04020102020204" pitchFamily="34" charset="0"/>
                <a:cs typeface="Arial" panose="020B0604020202020204" pitchFamily="34" charset="0"/>
                <a:sym typeface="Arial"/>
              </a:rPr>
              <a:t>80%</a:t>
            </a:r>
          </a:p>
          <a:p>
            <a:pPr algn="ctr" defTabSz="1219170">
              <a:buClr>
                <a:srgbClr val="000000"/>
              </a:buClr>
              <a:defRPr/>
            </a:pPr>
            <a:r>
              <a:rPr lang="en-US" sz="2400" kern="0">
                <a:solidFill>
                  <a:srgbClr val="000000"/>
                </a:solidFill>
                <a:latin typeface="Arial" panose="020B0604020202020204" pitchFamily="34" charset="0"/>
                <a:cs typeface="Arial" panose="020B0604020202020204" pitchFamily="34" charset="0"/>
                <a:sym typeface="Arial"/>
              </a:rPr>
              <a:t>Of workers confirmed that they had been shocked on the job</a:t>
            </a:r>
            <a:endParaRPr lang="en-US" sz="2400" kern="0">
              <a:solidFill>
                <a:srgbClr val="000000"/>
              </a:solidFill>
              <a:latin typeface="Arial"/>
              <a:cs typeface="Arial" panose="020B0604020202020204" pitchFamily="34" charset="0"/>
              <a:sym typeface="Arial"/>
            </a:endParaRPr>
          </a:p>
        </p:txBody>
      </p:sp>
      <p:pic>
        <p:nvPicPr>
          <p:cNvPr id="15" name="Picture 14" descr="A yellow triangle sign with a lightning bolt in the middle&#10;&#10;Description automatically generated">
            <a:extLst>
              <a:ext uri="{FF2B5EF4-FFF2-40B4-BE49-F238E27FC236}">
                <a16:creationId xmlns:a16="http://schemas.microsoft.com/office/drawing/2014/main" id="{0E17CAA8-CC10-9494-9234-D4DE93410B2F}"/>
              </a:ext>
            </a:extLst>
          </p:cNvPr>
          <p:cNvPicPr>
            <a:picLocks noChangeAspect="1"/>
          </p:cNvPicPr>
          <p:nvPr/>
        </p:nvPicPr>
        <p:blipFill>
          <a:blip r:embed="rId3"/>
          <a:stretch>
            <a:fillRect/>
          </a:stretch>
        </p:blipFill>
        <p:spPr>
          <a:xfrm>
            <a:off x="5126771" y="865316"/>
            <a:ext cx="1370667" cy="1214019"/>
          </a:xfrm>
          <a:prstGeom prst="rect">
            <a:avLst/>
          </a:prstGeom>
        </p:spPr>
      </p:pic>
    </p:spTree>
    <p:extLst>
      <p:ext uri="{BB962C8B-B14F-4D97-AF65-F5344CB8AC3E}">
        <p14:creationId xmlns:p14="http://schemas.microsoft.com/office/powerpoint/2010/main" val="1829695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757F1-51DD-01E9-B588-A50A149E021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438F24B-688E-3751-5A53-F2F36E10C851}"/>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1182295D-4805-61BD-E269-F443E48A2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 y="0"/>
            <a:ext cx="12179809" cy="6858000"/>
          </a:xfrm>
          <a:prstGeom prst="rect">
            <a:avLst/>
          </a:prstGeom>
        </p:spPr>
      </p:pic>
    </p:spTree>
    <p:extLst>
      <p:ext uri="{BB962C8B-B14F-4D97-AF65-F5344CB8AC3E}">
        <p14:creationId xmlns:p14="http://schemas.microsoft.com/office/powerpoint/2010/main" val="1434194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413218" y="244987"/>
            <a:ext cx="11290897" cy="859747"/>
          </a:xfrm>
          <a:prstGeom prst="rect">
            <a:avLst/>
          </a:prstGeom>
          <a:noFill/>
          <a:ln>
            <a:noFill/>
          </a:ln>
        </p:spPr>
        <p:txBody>
          <a:bodyPr spcFirstLastPara="1" wrap="square" lIns="121900" tIns="121900" rIns="121900" bIns="121900" anchor="t" anchorCtr="0">
            <a:spAutoFit/>
          </a:bodyPr>
          <a:lstStyle/>
          <a:p>
            <a:pPr defTabSz="914377">
              <a:lnSpc>
                <a:spcPct val="115000"/>
              </a:lnSpc>
            </a:pPr>
            <a:r>
              <a:rPr lang="en" sz="3467" b="1">
                <a:latin typeface="Arial Black" panose="020B0A04020102020204" pitchFamily="34" charset="0"/>
                <a:ea typeface="Hind"/>
                <a:cs typeface="Hind"/>
                <a:sym typeface="Hind"/>
              </a:rPr>
              <a:t>Proxxi by Grace </a:t>
            </a:r>
            <a:r>
              <a:rPr lang="en-US" sz="3467" b="1">
                <a:latin typeface="Arial Black" panose="020B0A04020102020204" pitchFamily="34" charset="0"/>
                <a:ea typeface="Hind"/>
                <a:cs typeface="Hind"/>
                <a:sym typeface="Hind"/>
              </a:rPr>
              <a:t>-</a:t>
            </a:r>
            <a:r>
              <a:rPr lang="en" sz="3467" b="1">
                <a:latin typeface="Arial Black" panose="020B0A04020102020204" pitchFamily="34" charset="0"/>
                <a:ea typeface="Hind"/>
                <a:cs typeface="Hind"/>
                <a:sym typeface="Hind"/>
              </a:rPr>
              <a:t> </a:t>
            </a:r>
            <a:r>
              <a:rPr lang="en" sz="3467" b="1">
                <a:solidFill>
                  <a:srgbClr val="FFCB05"/>
                </a:solidFill>
                <a:highlight>
                  <a:prstClr val="white"/>
                </a:highlight>
                <a:latin typeface="Arial Black" panose="020B0A04020102020204" pitchFamily="34" charset="0"/>
                <a:ea typeface="Hind"/>
                <a:cs typeface="Hind"/>
                <a:sym typeface="Hind"/>
              </a:rPr>
              <a:t>An Added Layer of Safety</a:t>
            </a:r>
            <a:endParaRPr sz="3467" b="1">
              <a:solidFill>
                <a:srgbClr val="FFCB05"/>
              </a:solidFill>
              <a:latin typeface="Arial Black" panose="020B0A04020102020204" pitchFamily="34" charset="0"/>
              <a:ea typeface="Hind"/>
              <a:cs typeface="Hind"/>
              <a:sym typeface="Hind"/>
            </a:endParaRPr>
          </a:p>
        </p:txBody>
      </p:sp>
      <p:sp>
        <p:nvSpPr>
          <p:cNvPr id="5" name="TextBox 4">
            <a:extLst>
              <a:ext uri="{FF2B5EF4-FFF2-40B4-BE49-F238E27FC236}">
                <a16:creationId xmlns:a16="http://schemas.microsoft.com/office/drawing/2014/main" id="{55EAC86F-64FF-C70E-997A-43F000254385}"/>
              </a:ext>
            </a:extLst>
          </p:cNvPr>
          <p:cNvSpPr txBox="1"/>
          <p:nvPr/>
        </p:nvSpPr>
        <p:spPr>
          <a:xfrm>
            <a:off x="1517876" y="3655602"/>
            <a:ext cx="3518264"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Mute: Silence alarms when workers acknowledge they are working energized</a:t>
            </a:r>
          </a:p>
        </p:txBody>
      </p:sp>
      <p:sp>
        <p:nvSpPr>
          <p:cNvPr id="9" name="TextBox 8">
            <a:extLst>
              <a:ext uri="{FF2B5EF4-FFF2-40B4-BE49-F238E27FC236}">
                <a16:creationId xmlns:a16="http://schemas.microsoft.com/office/drawing/2014/main" id="{01FA8674-25BC-4D3C-AD26-4D0D09EEBB49}"/>
              </a:ext>
            </a:extLst>
          </p:cNvPr>
          <p:cNvSpPr txBox="1"/>
          <p:nvPr/>
        </p:nvSpPr>
        <p:spPr>
          <a:xfrm>
            <a:off x="1517876" y="5059110"/>
            <a:ext cx="3518264"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Compatibility:</a:t>
            </a:r>
          </a:p>
          <a:p>
            <a:r>
              <a:rPr lang="en-US" b="1">
                <a:latin typeface="Arial" panose="020B0604020202020204" pitchFamily="34" charset="0"/>
                <a:cs typeface="Arial" panose="020B0604020202020204" pitchFamily="34" charset="0"/>
              </a:rPr>
              <a:t>iOS &amp; Android Capable</a:t>
            </a:r>
          </a:p>
        </p:txBody>
      </p:sp>
      <p:sp>
        <p:nvSpPr>
          <p:cNvPr id="14" name="TextBox 13">
            <a:extLst>
              <a:ext uri="{FF2B5EF4-FFF2-40B4-BE49-F238E27FC236}">
                <a16:creationId xmlns:a16="http://schemas.microsoft.com/office/drawing/2014/main" id="{9FBDB3EF-DCB9-8C60-DF35-F8EE397CD615}"/>
              </a:ext>
            </a:extLst>
          </p:cNvPr>
          <p:cNvSpPr txBox="1"/>
          <p:nvPr/>
        </p:nvSpPr>
        <p:spPr>
          <a:xfrm>
            <a:off x="1535160" y="2813946"/>
            <a:ext cx="3518264"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Non-Conductive Material</a:t>
            </a:r>
            <a:endParaRPr lang="en-US">
              <a:latin typeface="Arial" panose="020B0604020202020204" pitchFamily="34" charset="0"/>
              <a:cs typeface="Arial" panose="020B0604020202020204" pitchFamily="34" charset="0"/>
            </a:endParaRPr>
          </a:p>
        </p:txBody>
      </p:sp>
      <p:pic>
        <p:nvPicPr>
          <p:cNvPr id="17" name="Picture 16" descr="A yellow line art of a black background&#10;&#10;Description automatically generated with medium confidence">
            <a:extLst>
              <a:ext uri="{FF2B5EF4-FFF2-40B4-BE49-F238E27FC236}">
                <a16:creationId xmlns:a16="http://schemas.microsoft.com/office/drawing/2014/main" id="{1C0980D5-C7D0-E198-7732-8FEF5F86D01C}"/>
              </a:ext>
            </a:extLst>
          </p:cNvPr>
          <p:cNvPicPr>
            <a:picLocks noChangeAspect="1"/>
          </p:cNvPicPr>
          <p:nvPr/>
        </p:nvPicPr>
        <p:blipFill rotWithShape="1">
          <a:blip r:embed="rId3"/>
          <a:srcRect r="76104" b="72235"/>
          <a:stretch/>
        </p:blipFill>
        <p:spPr>
          <a:xfrm>
            <a:off x="753866" y="1579217"/>
            <a:ext cx="728573" cy="733812"/>
          </a:xfrm>
          <a:prstGeom prst="rect">
            <a:avLst/>
          </a:prstGeom>
        </p:spPr>
      </p:pic>
      <p:pic>
        <p:nvPicPr>
          <p:cNvPr id="18" name="Picture 17" descr="A yellow line art of a black background&#10;&#10;Description automatically generated with medium confidence">
            <a:extLst>
              <a:ext uri="{FF2B5EF4-FFF2-40B4-BE49-F238E27FC236}">
                <a16:creationId xmlns:a16="http://schemas.microsoft.com/office/drawing/2014/main" id="{F46C586E-F0C6-5583-08CC-7C8E1AA22B70}"/>
              </a:ext>
            </a:extLst>
          </p:cNvPr>
          <p:cNvPicPr>
            <a:picLocks noChangeAspect="1"/>
          </p:cNvPicPr>
          <p:nvPr/>
        </p:nvPicPr>
        <p:blipFill rotWithShape="1">
          <a:blip r:embed="rId3"/>
          <a:srcRect t="38188" r="69758" b="34047"/>
          <a:stretch/>
        </p:blipFill>
        <p:spPr>
          <a:xfrm>
            <a:off x="844255" y="3847323"/>
            <a:ext cx="728573" cy="579828"/>
          </a:xfrm>
          <a:prstGeom prst="rect">
            <a:avLst/>
          </a:prstGeom>
        </p:spPr>
      </p:pic>
      <p:pic>
        <p:nvPicPr>
          <p:cNvPr id="19" name="Picture 18" descr="A yellow line art of a black background&#10;&#10;Description automatically generated with medium confidence">
            <a:extLst>
              <a:ext uri="{FF2B5EF4-FFF2-40B4-BE49-F238E27FC236}">
                <a16:creationId xmlns:a16="http://schemas.microsoft.com/office/drawing/2014/main" id="{8EFB7412-1670-9ED5-B9E5-CCC8F5E3DD90}"/>
              </a:ext>
            </a:extLst>
          </p:cNvPr>
          <p:cNvPicPr>
            <a:picLocks noChangeAspect="1"/>
          </p:cNvPicPr>
          <p:nvPr/>
        </p:nvPicPr>
        <p:blipFill rotWithShape="1">
          <a:blip r:embed="rId3"/>
          <a:srcRect t="68767" r="73601"/>
          <a:stretch/>
        </p:blipFill>
        <p:spPr>
          <a:xfrm>
            <a:off x="766625" y="4898587"/>
            <a:ext cx="741449" cy="760395"/>
          </a:xfrm>
          <a:prstGeom prst="rect">
            <a:avLst/>
          </a:prstGeom>
        </p:spPr>
      </p:pic>
      <p:pic>
        <p:nvPicPr>
          <p:cNvPr id="20" name="Picture 19" descr="A yellow line art of icons&#10;&#10;Description automatically generated with medium confidence">
            <a:extLst>
              <a:ext uri="{FF2B5EF4-FFF2-40B4-BE49-F238E27FC236}">
                <a16:creationId xmlns:a16="http://schemas.microsoft.com/office/drawing/2014/main" id="{05B2CF7F-C9E7-07D2-5CD2-BBC128CFC52C}"/>
              </a:ext>
            </a:extLst>
          </p:cNvPr>
          <p:cNvPicPr>
            <a:picLocks noChangeAspect="1"/>
          </p:cNvPicPr>
          <p:nvPr/>
        </p:nvPicPr>
        <p:blipFill rotWithShape="1">
          <a:blip r:embed="rId4"/>
          <a:srcRect l="30407" t="38188" r="49367" b="36357"/>
          <a:stretch/>
        </p:blipFill>
        <p:spPr>
          <a:xfrm>
            <a:off x="803065" y="2645986"/>
            <a:ext cx="668572" cy="729383"/>
          </a:xfrm>
          <a:prstGeom prst="rect">
            <a:avLst/>
          </a:prstGeom>
        </p:spPr>
      </p:pic>
      <p:cxnSp>
        <p:nvCxnSpPr>
          <p:cNvPr id="21" name="Connector: Elbow 20">
            <a:extLst>
              <a:ext uri="{FF2B5EF4-FFF2-40B4-BE49-F238E27FC236}">
                <a16:creationId xmlns:a16="http://schemas.microsoft.com/office/drawing/2014/main" id="{CB3C5B34-D035-BF10-2544-5BF587CECDDF}"/>
              </a:ext>
            </a:extLst>
          </p:cNvPr>
          <p:cNvCxnSpPr>
            <a:cxnSpLocks/>
          </p:cNvCxnSpPr>
          <p:nvPr/>
        </p:nvCxnSpPr>
        <p:spPr>
          <a:xfrm>
            <a:off x="4888255" y="1748509"/>
            <a:ext cx="2704251" cy="287556"/>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ABE6AFE-E0AD-B735-8C15-4CD7827768FB}"/>
              </a:ext>
            </a:extLst>
          </p:cNvPr>
          <p:cNvCxnSpPr>
            <a:cxnSpLocks/>
          </p:cNvCxnSpPr>
          <p:nvPr/>
        </p:nvCxnSpPr>
        <p:spPr>
          <a:xfrm flipV="1">
            <a:off x="4462873" y="4821937"/>
            <a:ext cx="3129632" cy="760393"/>
          </a:xfrm>
          <a:prstGeom prst="bentConnector3">
            <a:avLst>
              <a:gd name="adj1" fmla="val 100319"/>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783075F-2253-54CA-0B92-4D4CC4E91307}"/>
              </a:ext>
            </a:extLst>
          </p:cNvPr>
          <p:cNvCxnSpPr>
            <a:cxnSpLocks/>
          </p:cNvCxnSpPr>
          <p:nvPr/>
        </p:nvCxnSpPr>
        <p:spPr>
          <a:xfrm>
            <a:off x="4521201" y="301912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977858A-67C0-6744-EEDF-890983CE4D4E}"/>
              </a:ext>
            </a:extLst>
          </p:cNvPr>
          <p:cNvCxnSpPr>
            <a:cxnSpLocks/>
          </p:cNvCxnSpPr>
          <p:nvPr/>
        </p:nvCxnSpPr>
        <p:spPr>
          <a:xfrm>
            <a:off x="4800601" y="3847323"/>
            <a:ext cx="1485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A760ABF-A57C-F204-1B7D-4D4F5B440196}"/>
              </a:ext>
            </a:extLst>
          </p:cNvPr>
          <p:cNvSpPr txBox="1"/>
          <p:nvPr/>
        </p:nvSpPr>
        <p:spPr>
          <a:xfrm>
            <a:off x="1517876" y="1480701"/>
            <a:ext cx="3518264"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Multi-Voltage: Enable users to calibrate warnings on the fly from 480V – 500kV</a:t>
            </a:r>
          </a:p>
        </p:txBody>
      </p:sp>
      <p:pic>
        <p:nvPicPr>
          <p:cNvPr id="26" name="Google Shape;243;p43">
            <a:extLst>
              <a:ext uri="{FF2B5EF4-FFF2-40B4-BE49-F238E27FC236}">
                <a16:creationId xmlns:a16="http://schemas.microsoft.com/office/drawing/2014/main" id="{EB1B2652-5899-76D0-FD62-62FAAB854368}"/>
              </a:ext>
            </a:extLst>
          </p:cNvPr>
          <p:cNvPicPr preferRelativeResize="0"/>
          <p:nvPr/>
        </p:nvPicPr>
        <p:blipFill rotWithShape="1">
          <a:blip r:embed="rId5">
            <a:alphaModFix/>
          </a:blip>
          <a:srcRect l="573" r="563"/>
          <a:stretch/>
        </p:blipFill>
        <p:spPr>
          <a:xfrm>
            <a:off x="6303607" y="2074510"/>
            <a:ext cx="2984197" cy="2696103"/>
          </a:xfrm>
          <a:prstGeom prst="rect">
            <a:avLst/>
          </a:prstGeom>
          <a:noFill/>
          <a:ln>
            <a:noFill/>
          </a:ln>
          <a:effectLst/>
        </p:spPr>
      </p:pic>
      <p:pic>
        <p:nvPicPr>
          <p:cNvPr id="28" name="Picture 27" descr="A screen shot of a phone&#10;&#10;Description automatically generated">
            <a:extLst>
              <a:ext uri="{FF2B5EF4-FFF2-40B4-BE49-F238E27FC236}">
                <a16:creationId xmlns:a16="http://schemas.microsoft.com/office/drawing/2014/main" id="{B4368265-8CD4-C44B-1BF6-F85A2D9E027A}"/>
              </a:ext>
            </a:extLst>
          </p:cNvPr>
          <p:cNvPicPr>
            <a:picLocks noChangeAspect="1"/>
          </p:cNvPicPr>
          <p:nvPr/>
        </p:nvPicPr>
        <p:blipFill>
          <a:blip r:embed="rId6"/>
          <a:stretch>
            <a:fillRect/>
          </a:stretch>
        </p:blipFill>
        <p:spPr>
          <a:xfrm>
            <a:off x="8964252" y="1308856"/>
            <a:ext cx="2582688" cy="4575833"/>
          </a:xfrm>
          <a:prstGeom prst="rect">
            <a:avLst/>
          </a:prstGeom>
        </p:spPr>
      </p:pic>
      <p:pic>
        <p:nvPicPr>
          <p:cNvPr id="29" name="Picture 28" descr="A screenshot of a phone&#10;&#10;AI-generated content may be incorrect.">
            <a:extLst>
              <a:ext uri="{FF2B5EF4-FFF2-40B4-BE49-F238E27FC236}">
                <a16:creationId xmlns:a16="http://schemas.microsoft.com/office/drawing/2014/main" id="{E0F81922-55F2-8257-A218-D5F3D935FE6A}"/>
              </a:ext>
            </a:extLst>
          </p:cNvPr>
          <p:cNvPicPr>
            <a:picLocks noChangeAspect="1"/>
          </p:cNvPicPr>
          <p:nvPr/>
        </p:nvPicPr>
        <p:blipFill>
          <a:blip r:embed="rId7">
            <a:extLst>
              <a:ext uri="{28A0092B-C50C-407E-A947-70E740481C1C}">
                <a14:useLocalDpi xmlns:a14="http://schemas.microsoft.com/office/drawing/2010/main" val="0"/>
              </a:ext>
            </a:extLst>
          </a:blip>
          <a:srcRect l="6404" r="8130"/>
          <a:stretch/>
        </p:blipFill>
        <p:spPr>
          <a:xfrm>
            <a:off x="9329624" y="2206326"/>
            <a:ext cx="1799353" cy="3273084"/>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9584C0B3-55E9-95B1-7143-24B0B0122A68}"/>
            </a:ext>
          </a:extLst>
        </p:cNvPr>
        <p:cNvGrpSpPr/>
        <p:nvPr/>
      </p:nvGrpSpPr>
      <p:grpSpPr>
        <a:xfrm>
          <a:off x="0" y="0"/>
          <a:ext cx="0" cy="0"/>
          <a:chOff x="0" y="0"/>
          <a:chExt cx="0" cy="0"/>
        </a:xfrm>
      </p:grpSpPr>
      <p:sp>
        <p:nvSpPr>
          <p:cNvPr id="154" name="Google Shape;154;p31">
            <a:extLst>
              <a:ext uri="{FF2B5EF4-FFF2-40B4-BE49-F238E27FC236}">
                <a16:creationId xmlns:a16="http://schemas.microsoft.com/office/drawing/2014/main" id="{BF8F5238-4E9C-19B3-A630-830114AC5093}"/>
              </a:ext>
            </a:extLst>
          </p:cNvPr>
          <p:cNvSpPr txBox="1"/>
          <p:nvPr/>
        </p:nvSpPr>
        <p:spPr>
          <a:xfrm>
            <a:off x="314000" y="225983"/>
            <a:ext cx="9642800" cy="954067"/>
          </a:xfrm>
          <a:prstGeom prst="rect">
            <a:avLst/>
          </a:prstGeom>
          <a:noFill/>
          <a:ln>
            <a:noFill/>
          </a:ln>
        </p:spPr>
        <p:txBody>
          <a:bodyPr spcFirstLastPara="1" wrap="square" lIns="121900" tIns="121900" rIns="121900" bIns="121900" anchor="t" anchorCtr="0">
            <a:spAutoFit/>
          </a:bodyPr>
          <a:lstStyle/>
          <a:p>
            <a:pPr>
              <a:lnSpc>
                <a:spcPct val="115000"/>
              </a:lnSpc>
            </a:pPr>
            <a:r>
              <a:rPr lang="en" sz="4000" b="1">
                <a:solidFill>
                  <a:srgbClr val="202124"/>
                </a:solidFill>
                <a:highlight>
                  <a:schemeClr val="lt1"/>
                </a:highlight>
                <a:latin typeface="Arial Black" panose="020B0A04020102020204" pitchFamily="34" charset="0"/>
                <a:ea typeface="Hind"/>
                <a:cs typeface="Hind"/>
                <a:sym typeface="Hind"/>
              </a:rPr>
              <a:t>Proxxi by Grace - </a:t>
            </a:r>
            <a:r>
              <a:rPr lang="en" sz="4000" b="1">
                <a:solidFill>
                  <a:srgbClr val="FFCB05"/>
                </a:solidFill>
                <a:highlight>
                  <a:schemeClr val="lt1"/>
                </a:highlight>
                <a:latin typeface="Arial Black" panose="020B0A04020102020204" pitchFamily="34" charset="0"/>
                <a:ea typeface="Hind"/>
                <a:cs typeface="Hind"/>
                <a:sym typeface="Hind"/>
              </a:rPr>
              <a:t>How it Works</a:t>
            </a:r>
            <a:endParaRPr sz="4000" b="1">
              <a:solidFill>
                <a:srgbClr val="FFCB05"/>
              </a:solidFill>
              <a:latin typeface="Arial Black" panose="020B0A04020102020204" pitchFamily="34" charset="0"/>
              <a:ea typeface="Hind"/>
              <a:cs typeface="Hind"/>
              <a:sym typeface="Hind"/>
            </a:endParaRPr>
          </a:p>
        </p:txBody>
      </p:sp>
      <p:sp>
        <p:nvSpPr>
          <p:cNvPr id="2" name="TextBox 1">
            <a:extLst>
              <a:ext uri="{FF2B5EF4-FFF2-40B4-BE49-F238E27FC236}">
                <a16:creationId xmlns:a16="http://schemas.microsoft.com/office/drawing/2014/main" id="{930B01AB-1E1A-484A-08D8-C2028D42FB8A}"/>
              </a:ext>
            </a:extLst>
          </p:cNvPr>
          <p:cNvSpPr txBox="1"/>
          <p:nvPr/>
        </p:nvSpPr>
        <p:spPr>
          <a:xfrm>
            <a:off x="3547031" y="1838326"/>
            <a:ext cx="7959169" cy="3416320"/>
          </a:xfrm>
          <a:prstGeom prst="rect">
            <a:avLst/>
          </a:prstGeom>
          <a:noFill/>
        </p:spPr>
        <p:txBody>
          <a:bodyPr wrap="square" rtlCol="0">
            <a:spAutoFit/>
          </a:bodyPr>
          <a:lstStyle/>
          <a:p>
            <a:pPr marL="380990" indent="-380990">
              <a:buFont typeface="Arial" panose="020B0604020202020204" pitchFamily="34" charset="0"/>
              <a:buChar char="•"/>
            </a:pPr>
            <a:r>
              <a:rPr lang="en-US" b="1">
                <a:latin typeface="Arial" panose="020B0604020202020204" pitchFamily="34" charset="0"/>
                <a:cs typeface="Arial" panose="020B0604020202020204" pitchFamily="34" charset="0"/>
              </a:rPr>
              <a:t>How Alerts Work: </a:t>
            </a:r>
            <a:r>
              <a:rPr lang="en-US">
                <a:latin typeface="Arial" panose="020B0604020202020204" pitchFamily="34" charset="0"/>
                <a:cs typeface="Arial" panose="020B0604020202020204" pitchFamily="34" charset="0"/>
              </a:rPr>
              <a:t>The band senses electric field strength—not actual voltage or distance. Settings adjust the field strength needed to trigger an alert. Higher voltages alert from farther away; lower voltages require closer proximity.</a:t>
            </a:r>
          </a:p>
          <a:p>
            <a:pPr marL="380990" indent="-380990">
              <a:buFont typeface="Arial" panose="020B0604020202020204" pitchFamily="34" charset="0"/>
              <a:buChar char="•"/>
            </a:pPr>
            <a:endParaRPr lang="en-US" b="1">
              <a:solidFill>
                <a:srgbClr val="FFCB05"/>
              </a:solidFill>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US" b="1">
                <a:latin typeface="Arial" panose="020B0604020202020204" pitchFamily="34" charset="0"/>
                <a:cs typeface="Arial" panose="020B0604020202020204" pitchFamily="34" charset="0"/>
              </a:rPr>
              <a:t>Default Setting: </a:t>
            </a:r>
            <a:r>
              <a:rPr lang="en-US">
                <a:latin typeface="Arial" panose="020B0604020202020204" pitchFamily="34" charset="0"/>
                <a:cs typeface="Arial" panose="020B0604020202020204" pitchFamily="34" charset="0"/>
              </a:rPr>
              <a:t>By default, the band’s 480V setting triggers alerts at distances equivalent to 480V field strength—18 in for the initial alert, 12 in for the high alert.</a:t>
            </a:r>
          </a:p>
          <a:p>
            <a:endParaRPr lang="en-US" b="1">
              <a:solidFill>
                <a:srgbClr val="FFCB05"/>
              </a:solidFill>
              <a:latin typeface="Arial" panose="020B0604020202020204" pitchFamily="34" charset="0"/>
              <a:cs typeface="Arial" panose="020B0604020202020204" pitchFamily="34" charset="0"/>
            </a:endParaRPr>
          </a:p>
          <a:p>
            <a:pPr marL="380990" lvl="2" indent="-380990">
              <a:buFont typeface="Arial" panose="020B0604020202020204" pitchFamily="34" charset="0"/>
              <a:buChar char="•"/>
            </a:pPr>
            <a:r>
              <a:rPr lang="en-US" b="1">
                <a:latin typeface="Arial" panose="020B0604020202020204" pitchFamily="34" charset="0"/>
                <a:cs typeface="Arial" panose="020B0604020202020204" pitchFamily="34" charset="0"/>
              </a:rPr>
              <a:t>Adjustable Sensitivity: </a:t>
            </a:r>
            <a:r>
              <a:rPr lang="en-US">
                <a:latin typeface="Arial" panose="020B0604020202020204" pitchFamily="34" charset="0"/>
                <a:cs typeface="Arial" panose="020B0604020202020204" pitchFamily="34" charset="0"/>
              </a:rPr>
              <a:t>Voltage sensitivity can be changed in the app. Each setting adjusts the alert threshold to match the voltage level of the equipment being worked on.</a:t>
            </a:r>
          </a:p>
        </p:txBody>
      </p:sp>
      <p:pic>
        <p:nvPicPr>
          <p:cNvPr id="3" name="Picture 2">
            <a:extLst>
              <a:ext uri="{FF2B5EF4-FFF2-40B4-BE49-F238E27FC236}">
                <a16:creationId xmlns:a16="http://schemas.microsoft.com/office/drawing/2014/main" id="{8BA7404A-B333-84DE-6BFC-401CD9872349}"/>
              </a:ext>
            </a:extLst>
          </p:cNvPr>
          <p:cNvPicPr>
            <a:picLocks noChangeAspect="1"/>
          </p:cNvPicPr>
          <p:nvPr/>
        </p:nvPicPr>
        <p:blipFill>
          <a:blip r:embed="rId3"/>
          <a:srcRect/>
          <a:stretch/>
        </p:blipFill>
        <p:spPr>
          <a:xfrm>
            <a:off x="1" y="542456"/>
            <a:ext cx="4025249" cy="5773089"/>
          </a:xfrm>
          <a:prstGeom prst="rect">
            <a:avLst/>
          </a:prstGeom>
        </p:spPr>
      </p:pic>
    </p:spTree>
    <p:extLst>
      <p:ext uri="{BB962C8B-B14F-4D97-AF65-F5344CB8AC3E}">
        <p14:creationId xmlns:p14="http://schemas.microsoft.com/office/powerpoint/2010/main" val="2719037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1"/>
          <p:cNvSpPr txBox="1"/>
          <p:nvPr/>
        </p:nvSpPr>
        <p:spPr>
          <a:xfrm>
            <a:off x="314000" y="225983"/>
            <a:ext cx="9642800" cy="954067"/>
          </a:xfrm>
          <a:prstGeom prst="rect">
            <a:avLst/>
          </a:prstGeom>
          <a:noFill/>
          <a:ln>
            <a:noFill/>
          </a:ln>
        </p:spPr>
        <p:txBody>
          <a:bodyPr spcFirstLastPara="1" wrap="square" lIns="121900" tIns="121900" rIns="121900" bIns="121900" anchor="t" anchorCtr="0">
            <a:spAutoFit/>
          </a:bodyPr>
          <a:lstStyle/>
          <a:p>
            <a:pPr>
              <a:lnSpc>
                <a:spcPct val="115000"/>
              </a:lnSpc>
            </a:pPr>
            <a:r>
              <a:rPr lang="en" sz="4000" b="1">
                <a:solidFill>
                  <a:srgbClr val="202124"/>
                </a:solidFill>
                <a:highlight>
                  <a:schemeClr val="lt1"/>
                </a:highlight>
                <a:latin typeface="Arial Black" panose="020B0A04020102020204" pitchFamily="34" charset="0"/>
                <a:ea typeface="Hind"/>
                <a:cs typeface="Hind"/>
                <a:sym typeface="Hind"/>
              </a:rPr>
              <a:t>Proxxi by Grace - </a:t>
            </a:r>
            <a:r>
              <a:rPr lang="en" sz="4000" b="1">
                <a:solidFill>
                  <a:srgbClr val="FFCB05"/>
                </a:solidFill>
                <a:highlight>
                  <a:schemeClr val="lt1"/>
                </a:highlight>
                <a:latin typeface="Arial Black" panose="020B0A04020102020204" pitchFamily="34" charset="0"/>
                <a:ea typeface="Hind"/>
                <a:cs typeface="Hind"/>
                <a:sym typeface="Hind"/>
              </a:rPr>
              <a:t>How it Works</a:t>
            </a:r>
            <a:endParaRPr sz="4000" b="1">
              <a:solidFill>
                <a:srgbClr val="FFCB05"/>
              </a:solidFill>
              <a:latin typeface="Arial Black" panose="020B0A04020102020204" pitchFamily="34" charset="0"/>
              <a:ea typeface="Hind"/>
              <a:cs typeface="Hind"/>
              <a:sym typeface="Hind"/>
            </a:endParaRPr>
          </a:p>
        </p:txBody>
      </p:sp>
      <p:pic>
        <p:nvPicPr>
          <p:cNvPr id="155" name="Google Shape;155;p31"/>
          <p:cNvPicPr preferRelativeResize="0"/>
          <p:nvPr/>
        </p:nvPicPr>
        <p:blipFill rotWithShape="1">
          <a:blip r:embed="rId3">
            <a:alphaModFix/>
          </a:blip>
          <a:srcRect r="42049"/>
          <a:stretch/>
        </p:blipFill>
        <p:spPr>
          <a:xfrm>
            <a:off x="540933" y="1524534"/>
            <a:ext cx="6066832" cy="4314401"/>
          </a:xfrm>
          <a:prstGeom prst="rect">
            <a:avLst/>
          </a:prstGeom>
          <a:noFill/>
          <a:ln>
            <a:noFill/>
          </a:ln>
        </p:spPr>
      </p:pic>
      <p:pic>
        <p:nvPicPr>
          <p:cNvPr id="156" name="Google Shape;156;p31"/>
          <p:cNvPicPr preferRelativeResize="0"/>
          <p:nvPr/>
        </p:nvPicPr>
        <p:blipFill>
          <a:blip r:embed="rId4">
            <a:alphaModFix/>
          </a:blip>
          <a:stretch>
            <a:fillRect/>
          </a:stretch>
        </p:blipFill>
        <p:spPr>
          <a:xfrm>
            <a:off x="445566" y="2213502"/>
            <a:ext cx="5231367" cy="3412933"/>
          </a:xfrm>
          <a:prstGeom prst="rect">
            <a:avLst/>
          </a:prstGeom>
          <a:noFill/>
          <a:ln>
            <a:noFill/>
          </a:ln>
        </p:spPr>
      </p:pic>
      <p:pic>
        <p:nvPicPr>
          <p:cNvPr id="157" name="Google Shape;157;p31"/>
          <p:cNvPicPr preferRelativeResize="0"/>
          <p:nvPr/>
        </p:nvPicPr>
        <p:blipFill>
          <a:blip r:embed="rId5">
            <a:alphaModFix/>
          </a:blip>
          <a:stretch>
            <a:fillRect/>
          </a:stretch>
        </p:blipFill>
        <p:spPr>
          <a:xfrm>
            <a:off x="5676932" y="2104300"/>
            <a:ext cx="860733" cy="3070733"/>
          </a:xfrm>
          <a:prstGeom prst="rect">
            <a:avLst/>
          </a:prstGeom>
          <a:noFill/>
          <a:ln>
            <a:noFill/>
          </a:ln>
        </p:spPr>
      </p:pic>
      <p:sp>
        <p:nvSpPr>
          <p:cNvPr id="158" name="Google Shape;158;p31"/>
          <p:cNvSpPr txBox="1"/>
          <p:nvPr/>
        </p:nvSpPr>
        <p:spPr>
          <a:xfrm>
            <a:off x="6607767" y="1998800"/>
            <a:ext cx="4022400" cy="2592977"/>
          </a:xfrm>
          <a:prstGeom prst="rect">
            <a:avLst/>
          </a:prstGeom>
          <a:noFill/>
          <a:ln>
            <a:noFill/>
          </a:ln>
        </p:spPr>
        <p:txBody>
          <a:bodyPr spcFirstLastPara="1" wrap="square" lIns="121900" tIns="121900" rIns="121900" bIns="121900" anchor="t" anchorCtr="0">
            <a:spAutoFit/>
          </a:bodyPr>
          <a:lstStyle/>
          <a:p>
            <a:r>
              <a:rPr lang="en" sz="2400" b="1">
                <a:latin typeface="Arial" panose="020B0604020202020204" pitchFamily="34" charset="0"/>
                <a:ea typeface="Hind"/>
                <a:cs typeface="Arial" panose="020B0604020202020204" pitchFamily="34" charset="0"/>
                <a:sym typeface="Hind"/>
              </a:rPr>
              <a:t>Initial Alert: </a:t>
            </a:r>
            <a:r>
              <a:rPr lang="en" sz="1600">
                <a:latin typeface="Arial" panose="020B0604020202020204" pitchFamily="34" charset="0"/>
                <a:ea typeface="Hind"/>
                <a:cs typeface="Arial" panose="020B0604020202020204" pitchFamily="34" charset="0"/>
                <a:sym typeface="Hind"/>
              </a:rPr>
              <a:t>Voltage will alert as you enter the initial alert zone. </a:t>
            </a:r>
            <a:endParaRPr sz="1600">
              <a:latin typeface="Arial" panose="020B0604020202020204" pitchFamily="34" charset="0"/>
              <a:ea typeface="Hind"/>
              <a:cs typeface="Arial" panose="020B0604020202020204" pitchFamily="34" charset="0"/>
              <a:sym typeface="Hind"/>
            </a:endParaRPr>
          </a:p>
          <a:p>
            <a:pPr>
              <a:spcBef>
                <a:spcPts val="1333"/>
              </a:spcBef>
            </a:pPr>
            <a:r>
              <a:rPr lang="en" sz="1600">
                <a:latin typeface="Arial" panose="020B0604020202020204" pitchFamily="34" charset="0"/>
                <a:ea typeface="Hind"/>
                <a:cs typeface="Arial" panose="020B0604020202020204" pitchFamily="34" charset="0"/>
                <a:sym typeface="Hind"/>
              </a:rPr>
              <a:t>The alert consists of haptic feedback (vibrations) well as audible and visual alerts. </a:t>
            </a:r>
            <a:endParaRPr sz="1600">
              <a:latin typeface="Arial" panose="020B0604020202020204" pitchFamily="34" charset="0"/>
              <a:ea typeface="Hind"/>
              <a:cs typeface="Arial" panose="020B0604020202020204" pitchFamily="34" charset="0"/>
              <a:sym typeface="Hind"/>
            </a:endParaRPr>
          </a:p>
          <a:p>
            <a:pPr>
              <a:spcBef>
                <a:spcPts val="1333"/>
              </a:spcBef>
              <a:spcAft>
                <a:spcPts val="1333"/>
              </a:spcAft>
            </a:pPr>
            <a:r>
              <a:rPr lang="en" sz="1600">
                <a:latin typeface="Arial" panose="020B0604020202020204" pitchFamily="34" charset="0"/>
                <a:ea typeface="Hind"/>
                <a:cs typeface="Arial" panose="020B0604020202020204" pitchFamily="34" charset="0"/>
                <a:sym typeface="Hind"/>
              </a:rPr>
              <a:t>These alerts increase in frequency as you near the limits of approach</a:t>
            </a:r>
            <a:endParaRPr sz="1600">
              <a:latin typeface="Arial" panose="020B0604020202020204" pitchFamily="34" charset="0"/>
              <a:ea typeface="Hind"/>
              <a:cs typeface="Arial" panose="020B0604020202020204" pitchFamily="34" charset="0"/>
              <a:sym typeface="Hind"/>
            </a:endParaRPr>
          </a:p>
        </p:txBody>
      </p:sp>
      <p:sp>
        <p:nvSpPr>
          <p:cNvPr id="159" name="Google Shape;159;p31"/>
          <p:cNvSpPr txBox="1"/>
          <p:nvPr/>
        </p:nvSpPr>
        <p:spPr>
          <a:xfrm>
            <a:off x="6607767" y="4368867"/>
            <a:ext cx="4022400" cy="1354176"/>
          </a:xfrm>
          <a:prstGeom prst="rect">
            <a:avLst/>
          </a:prstGeom>
          <a:noFill/>
          <a:ln>
            <a:noFill/>
          </a:ln>
        </p:spPr>
        <p:txBody>
          <a:bodyPr spcFirstLastPara="1" wrap="square" lIns="121900" tIns="121900" rIns="121900" bIns="121900" anchor="t" anchorCtr="0">
            <a:spAutoFit/>
          </a:bodyPr>
          <a:lstStyle/>
          <a:p>
            <a:r>
              <a:rPr lang="en" sz="2400" b="1">
                <a:latin typeface="Arial" panose="020B0604020202020204" pitchFamily="34" charset="0"/>
                <a:ea typeface="Hind"/>
                <a:cs typeface="Arial" panose="020B0604020202020204" pitchFamily="34" charset="0"/>
                <a:sym typeface="Hind"/>
              </a:rPr>
              <a:t>High Alert: </a:t>
            </a:r>
            <a:r>
              <a:rPr lang="en" sz="1600">
                <a:latin typeface="Arial" panose="020B0604020202020204" pitchFamily="34" charset="0"/>
                <a:ea typeface="Hind"/>
                <a:cs typeface="Arial" panose="020B0604020202020204" pitchFamily="34" charset="0"/>
                <a:sym typeface="Hind"/>
              </a:rPr>
              <a:t>Once the limit of approach has been breached, the alert because persistent, indicating a potential near miss. </a:t>
            </a:r>
            <a:endParaRPr sz="1600">
              <a:latin typeface="Arial" panose="020B0604020202020204" pitchFamily="34" charset="0"/>
              <a:ea typeface="Hind"/>
              <a:cs typeface="Arial" panose="020B0604020202020204" pitchFamily="34" charset="0"/>
              <a:sym typeface="Hin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5" name="Picture 4" descr="A person in a safety vest squatting on the ground&#10;&#10;Description automatically generated">
            <a:extLst>
              <a:ext uri="{FF2B5EF4-FFF2-40B4-BE49-F238E27FC236}">
                <a16:creationId xmlns:a16="http://schemas.microsoft.com/office/drawing/2014/main" id="{3D5B6207-DDA4-BDF0-5DC4-E67A1A8AA49F}"/>
              </a:ext>
            </a:extLst>
          </p:cNvPr>
          <p:cNvPicPr>
            <a:picLocks noChangeAspect="1"/>
          </p:cNvPicPr>
          <p:nvPr/>
        </p:nvPicPr>
        <p:blipFill>
          <a:blip r:embed="rId3"/>
          <a:stretch>
            <a:fillRect/>
          </a:stretch>
        </p:blipFill>
        <p:spPr>
          <a:xfrm>
            <a:off x="0" y="0"/>
            <a:ext cx="12174523" cy="6858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8" name="Google Shape;235;p42">
            <a:extLst>
              <a:ext uri="{FF2B5EF4-FFF2-40B4-BE49-F238E27FC236}">
                <a16:creationId xmlns:a16="http://schemas.microsoft.com/office/drawing/2014/main" id="{7C7954A3-2B82-7E3C-FDF1-4DCB879209B5}"/>
              </a:ext>
            </a:extLst>
          </p:cNvPr>
          <p:cNvSpPr txBox="1"/>
          <p:nvPr/>
        </p:nvSpPr>
        <p:spPr>
          <a:xfrm>
            <a:off x="609833" y="1594400"/>
            <a:ext cx="5212800" cy="4380000"/>
          </a:xfrm>
          <a:prstGeom prst="rect">
            <a:avLst/>
          </a:prstGeom>
          <a:noFill/>
          <a:ln>
            <a:noFill/>
          </a:ln>
        </p:spPr>
        <p:txBody>
          <a:bodyPr spcFirstLastPara="1" wrap="square" lIns="121900" tIns="121900" rIns="121900" bIns="121900" anchor="t" anchorCtr="0">
            <a:noAutofit/>
          </a:bodyPr>
          <a:lstStyle/>
          <a:p>
            <a:r>
              <a:rPr lang="en" sz="2000" b="1" u="sng">
                <a:solidFill>
                  <a:srgbClr val="FFCB05"/>
                </a:solidFill>
                <a:latin typeface="Arial" panose="020B0604020202020204" pitchFamily="34" charset="0"/>
                <a:ea typeface="Hind"/>
                <a:cs typeface="Arial" panose="020B0604020202020204" pitchFamily="34" charset="0"/>
                <a:sym typeface="Hind"/>
              </a:rPr>
              <a:t>Recommended</a:t>
            </a:r>
            <a:r>
              <a:rPr lang="en" sz="2000" b="1">
                <a:latin typeface="Arial" panose="020B0604020202020204" pitchFamily="34" charset="0"/>
                <a:ea typeface="Hind"/>
                <a:cs typeface="Arial" panose="020B0604020202020204" pitchFamily="34" charset="0"/>
                <a:sym typeface="Hind"/>
              </a:rPr>
              <a:t> Use:</a:t>
            </a:r>
            <a:endParaRPr sz="2000" b="1">
              <a:latin typeface="Arial" panose="020B0604020202020204" pitchFamily="34" charset="0"/>
              <a:ea typeface="Hind"/>
              <a:cs typeface="Arial" panose="020B0604020202020204" pitchFamily="34" charset="0"/>
              <a:sym typeface="Hind"/>
            </a:endParaRPr>
          </a:p>
          <a:p>
            <a:pPr>
              <a:lnSpc>
                <a:spcPct val="115000"/>
              </a:lnSpc>
              <a:spcBef>
                <a:spcPts val="1333"/>
              </a:spcBef>
            </a:pPr>
            <a:r>
              <a:rPr lang="en">
                <a:solidFill>
                  <a:srgbClr val="202020"/>
                </a:solidFill>
                <a:highlight>
                  <a:srgbClr val="FFFFFF"/>
                </a:highlight>
                <a:latin typeface="Arial" panose="020B0604020202020204" pitchFamily="34" charset="0"/>
                <a:ea typeface="Hind"/>
                <a:cs typeface="Arial" panose="020B0604020202020204" pitchFamily="34" charset="0"/>
                <a:sym typeface="Hind"/>
              </a:rPr>
              <a:t>Use the wristband on the default or other environment setting for:</a:t>
            </a:r>
            <a:endParaRPr>
              <a:solidFill>
                <a:srgbClr val="202020"/>
              </a:solidFill>
              <a:highlight>
                <a:srgbClr val="FFFFFF"/>
              </a:highlight>
              <a:latin typeface="Arial" panose="020B0604020202020204" pitchFamily="34" charset="0"/>
              <a:ea typeface="Hind"/>
              <a:cs typeface="Arial" panose="020B0604020202020204" pitchFamily="34" charset="0"/>
              <a:sym typeface="Hind"/>
            </a:endParaRPr>
          </a:p>
          <a:p>
            <a:pPr marL="609585" indent="-440256">
              <a:lnSpc>
                <a:spcPct val="115000"/>
              </a:lnSpc>
              <a:spcBef>
                <a:spcPts val="1333"/>
              </a:spcBef>
              <a:buSzPts val="1600"/>
              <a:buFont typeface="Arial" panose="020B0604020202020204" pitchFamily="34" charset="0"/>
              <a:buChar char="•"/>
            </a:pPr>
            <a:r>
              <a:rPr lang="en">
                <a:highlight>
                  <a:srgbClr val="FFFFFF"/>
                </a:highlight>
                <a:latin typeface="Arial" panose="020B0604020202020204" pitchFamily="34" charset="0"/>
                <a:ea typeface="Hind"/>
                <a:cs typeface="Arial" panose="020B0604020202020204" pitchFamily="34" charset="0"/>
                <a:sym typeface="Hind"/>
              </a:rPr>
              <a:t>Any environment where the equipment should be de-energized, or is presumed to be electrically safe</a:t>
            </a:r>
            <a:endParaRPr>
              <a:highlight>
                <a:srgbClr val="FFFFFF"/>
              </a:highlight>
              <a:latin typeface="Arial" panose="020B0604020202020204" pitchFamily="34" charset="0"/>
              <a:ea typeface="Hind"/>
              <a:cs typeface="Arial" panose="020B0604020202020204" pitchFamily="34" charset="0"/>
              <a:sym typeface="Hind"/>
            </a:endParaRPr>
          </a:p>
          <a:p>
            <a:pPr marL="609585" indent="-436022">
              <a:lnSpc>
                <a:spcPct val="115000"/>
              </a:lnSpc>
              <a:spcBef>
                <a:spcPts val="1333"/>
              </a:spcBef>
              <a:spcAft>
                <a:spcPts val="1333"/>
              </a:spcAft>
              <a:buClr>
                <a:srgbClr val="202020"/>
              </a:buClr>
              <a:buSzPts val="1550"/>
              <a:buFont typeface="Arial" panose="020B0604020202020204" pitchFamily="34" charset="0"/>
              <a:buChar char="•"/>
            </a:pPr>
            <a:r>
              <a:rPr lang="en">
                <a:highlight>
                  <a:srgbClr val="FFFFFF"/>
                </a:highlight>
                <a:latin typeface="Arial" panose="020B0604020202020204" pitchFamily="34" charset="0"/>
                <a:ea typeface="Hind"/>
                <a:cs typeface="Arial" panose="020B0604020202020204" pitchFamily="34" charset="0"/>
                <a:sym typeface="Hind"/>
              </a:rPr>
              <a:t>When intending to stay outside of the restricted approach boundary of live equipment</a:t>
            </a:r>
            <a:endParaRPr>
              <a:highlight>
                <a:srgbClr val="FFFFFF"/>
              </a:highlight>
              <a:latin typeface="Arial" panose="020B0604020202020204" pitchFamily="34" charset="0"/>
              <a:ea typeface="Hind"/>
              <a:cs typeface="Arial" panose="020B0604020202020204" pitchFamily="34" charset="0"/>
              <a:sym typeface="Hind"/>
            </a:endParaRPr>
          </a:p>
        </p:txBody>
      </p:sp>
      <p:sp>
        <p:nvSpPr>
          <p:cNvPr id="9" name="Google Shape;236;p42">
            <a:extLst>
              <a:ext uri="{FF2B5EF4-FFF2-40B4-BE49-F238E27FC236}">
                <a16:creationId xmlns:a16="http://schemas.microsoft.com/office/drawing/2014/main" id="{8C818C37-6D52-AC78-18D7-25E911A1DAE8}"/>
              </a:ext>
            </a:extLst>
          </p:cNvPr>
          <p:cNvSpPr txBox="1">
            <a:spLocks noGrp="1"/>
          </p:cNvSpPr>
          <p:nvPr>
            <p:ph type="title" idx="4294967295"/>
          </p:nvPr>
        </p:nvSpPr>
        <p:spPr>
          <a:xfrm>
            <a:off x="0" y="287338"/>
            <a:ext cx="10906125" cy="671512"/>
          </a:xfrm>
          <a:prstGeom prst="rect">
            <a:avLst/>
          </a:prstGeom>
        </p:spPr>
        <p:txBody>
          <a:bodyPr spcFirstLastPara="1" vert="horz" wrap="square" lIns="121900" tIns="121900" rIns="121900" bIns="121900" rtlCol="0" anchor="t" anchorCtr="0">
            <a:noAutofit/>
          </a:bodyPr>
          <a:lstStyle/>
          <a:p>
            <a:r>
              <a:rPr lang="en" sz="4000">
                <a:latin typeface="Arial Black" panose="020B0A04020102020204" pitchFamily="34" charset="0"/>
              </a:rPr>
              <a:t>Proxxi by Grace</a:t>
            </a:r>
            <a:r>
              <a:rPr lang="en" sz="4000">
                <a:latin typeface="Arial Black" panose="020B0A04020102020204" pitchFamily="34" charset="0"/>
                <a:sym typeface="Hind"/>
              </a:rPr>
              <a:t> </a:t>
            </a:r>
            <a:r>
              <a:rPr lang="en" sz="4000">
                <a:latin typeface="Arial Black" panose="020B0A04020102020204" pitchFamily="34" charset="0"/>
              </a:rPr>
              <a:t>- </a:t>
            </a:r>
            <a:r>
              <a:rPr lang="en" sz="4000">
                <a:solidFill>
                  <a:srgbClr val="FFCB05"/>
                </a:solidFill>
                <a:latin typeface="Arial Black" panose="020B0A04020102020204" pitchFamily="34" charset="0"/>
              </a:rPr>
              <a:t>Use Cases</a:t>
            </a:r>
            <a:endParaRPr sz="4000">
              <a:solidFill>
                <a:srgbClr val="FFCB05"/>
              </a:solidFill>
              <a:latin typeface="Arial Black" panose="020B0A04020102020204" pitchFamily="34" charset="0"/>
              <a:sym typeface="Hind"/>
            </a:endParaRPr>
          </a:p>
        </p:txBody>
      </p:sp>
      <p:sp>
        <p:nvSpPr>
          <p:cNvPr id="10" name="Google Shape;237;p42">
            <a:extLst>
              <a:ext uri="{FF2B5EF4-FFF2-40B4-BE49-F238E27FC236}">
                <a16:creationId xmlns:a16="http://schemas.microsoft.com/office/drawing/2014/main" id="{69C99473-943A-BF06-26B7-A82B978593C1}"/>
              </a:ext>
            </a:extLst>
          </p:cNvPr>
          <p:cNvSpPr txBox="1"/>
          <p:nvPr/>
        </p:nvSpPr>
        <p:spPr>
          <a:xfrm>
            <a:off x="6343967" y="1594400"/>
            <a:ext cx="5212800" cy="4519600"/>
          </a:xfrm>
          <a:prstGeom prst="rect">
            <a:avLst/>
          </a:prstGeom>
          <a:noFill/>
          <a:ln>
            <a:noFill/>
          </a:ln>
        </p:spPr>
        <p:txBody>
          <a:bodyPr spcFirstLastPara="1" wrap="square" lIns="121900" tIns="121900" rIns="121900" bIns="121900" anchor="t" anchorCtr="0">
            <a:noAutofit/>
          </a:bodyPr>
          <a:lstStyle/>
          <a:p>
            <a:r>
              <a:rPr lang="en" sz="2000" b="1" u="sng">
                <a:solidFill>
                  <a:srgbClr val="FFCB05"/>
                </a:solidFill>
                <a:latin typeface="Arial" panose="020B0604020202020204" pitchFamily="34" charset="0"/>
                <a:ea typeface="Hind"/>
                <a:cs typeface="Arial" panose="020B0604020202020204" pitchFamily="34" charset="0"/>
                <a:sym typeface="Hind"/>
              </a:rPr>
              <a:t>Non-Recommended</a:t>
            </a:r>
            <a:r>
              <a:rPr lang="en" sz="2000" b="1">
                <a:latin typeface="Arial" panose="020B0604020202020204" pitchFamily="34" charset="0"/>
                <a:ea typeface="Hind"/>
                <a:cs typeface="Arial" panose="020B0604020202020204" pitchFamily="34" charset="0"/>
                <a:sym typeface="Hind"/>
              </a:rPr>
              <a:t> Use:</a:t>
            </a:r>
            <a:endParaRPr sz="2000" b="1">
              <a:latin typeface="Arial" panose="020B0604020202020204" pitchFamily="34" charset="0"/>
              <a:ea typeface="Hind"/>
              <a:cs typeface="Arial" panose="020B0604020202020204" pitchFamily="34" charset="0"/>
              <a:sym typeface="Hind"/>
            </a:endParaRPr>
          </a:p>
          <a:p>
            <a:pPr>
              <a:lnSpc>
                <a:spcPct val="115000"/>
              </a:lnSpc>
              <a:spcBef>
                <a:spcPts val="1333"/>
              </a:spcBef>
            </a:pPr>
            <a:r>
              <a:rPr lang="en">
                <a:highlight>
                  <a:srgbClr val="FFFFFF"/>
                </a:highlight>
                <a:latin typeface="Arial" panose="020B0604020202020204" pitchFamily="34" charset="0"/>
                <a:ea typeface="Hind"/>
                <a:cs typeface="Arial" panose="020B0604020202020204" pitchFamily="34" charset="0"/>
                <a:sym typeface="Hind"/>
              </a:rPr>
              <a:t>Mute, power down, put on charge, or do not wear the wristband for:</a:t>
            </a:r>
            <a:endParaRPr>
              <a:highlight>
                <a:srgbClr val="FFFFFF"/>
              </a:highlight>
              <a:latin typeface="Arial" panose="020B0604020202020204" pitchFamily="34" charset="0"/>
              <a:ea typeface="Hind"/>
              <a:cs typeface="Arial" panose="020B0604020202020204" pitchFamily="34" charset="0"/>
              <a:sym typeface="Hind"/>
            </a:endParaRPr>
          </a:p>
          <a:p>
            <a:pPr marL="609585" indent="-436022">
              <a:lnSpc>
                <a:spcPct val="115000"/>
              </a:lnSpc>
              <a:spcBef>
                <a:spcPts val="1333"/>
              </a:spcBef>
              <a:buClr>
                <a:srgbClr val="202020"/>
              </a:buClr>
              <a:buSzPts val="1550"/>
              <a:buFont typeface="Arial" panose="020B0604020202020204" pitchFamily="34" charset="0"/>
              <a:buChar char="•"/>
            </a:pPr>
            <a:r>
              <a:rPr lang="en">
                <a:highlight>
                  <a:srgbClr val="FFFFFF"/>
                </a:highlight>
                <a:latin typeface="Arial" panose="020B0604020202020204" pitchFamily="34" charset="0"/>
                <a:ea typeface="Hind"/>
                <a:cs typeface="Arial" panose="020B0604020202020204" pitchFamily="34" charset="0"/>
                <a:sym typeface="Hind"/>
              </a:rPr>
              <a:t>Live work and Live testing</a:t>
            </a:r>
            <a:endParaRPr>
              <a:highlight>
                <a:srgbClr val="FFFFFF"/>
              </a:highlight>
              <a:latin typeface="Arial" panose="020B0604020202020204" pitchFamily="34" charset="0"/>
              <a:ea typeface="Hind"/>
              <a:cs typeface="Arial" panose="020B0604020202020204" pitchFamily="34" charset="0"/>
              <a:sym typeface="Hind"/>
            </a:endParaRPr>
          </a:p>
          <a:p>
            <a:pPr marL="609585" indent="-436022">
              <a:lnSpc>
                <a:spcPct val="115000"/>
              </a:lnSpc>
              <a:spcBef>
                <a:spcPts val="1333"/>
              </a:spcBef>
              <a:buClr>
                <a:srgbClr val="202020"/>
              </a:buClr>
              <a:buSzPts val="1550"/>
              <a:buFont typeface="Arial" panose="020B0604020202020204" pitchFamily="34" charset="0"/>
              <a:buChar char="•"/>
            </a:pPr>
            <a:r>
              <a:rPr lang="en">
                <a:highlight>
                  <a:srgbClr val="FFFFFF"/>
                </a:highlight>
                <a:latin typeface="Arial" panose="020B0604020202020204" pitchFamily="34" charset="0"/>
                <a:ea typeface="Hind"/>
                <a:cs typeface="Arial" panose="020B0604020202020204" pitchFamily="34" charset="0"/>
                <a:sym typeface="Hind"/>
              </a:rPr>
              <a:t>DC equipment</a:t>
            </a:r>
            <a:endParaRPr>
              <a:highlight>
                <a:srgbClr val="FFFFFF"/>
              </a:highlight>
              <a:latin typeface="Arial" panose="020B0604020202020204" pitchFamily="34" charset="0"/>
              <a:ea typeface="Hind"/>
              <a:cs typeface="Arial" panose="020B0604020202020204" pitchFamily="34" charset="0"/>
              <a:sym typeface="Hind"/>
            </a:endParaRPr>
          </a:p>
          <a:p>
            <a:pPr marL="609585" indent="-436022">
              <a:lnSpc>
                <a:spcPct val="115000"/>
              </a:lnSpc>
              <a:spcBef>
                <a:spcPts val="1333"/>
              </a:spcBef>
              <a:spcAft>
                <a:spcPts val="1333"/>
              </a:spcAft>
              <a:buClr>
                <a:srgbClr val="202020"/>
              </a:buClr>
              <a:buSzPts val="1550"/>
              <a:buFont typeface="Arial" panose="020B0604020202020204" pitchFamily="34" charset="0"/>
              <a:buChar char="•"/>
            </a:pPr>
            <a:r>
              <a:rPr lang="en">
                <a:highlight>
                  <a:srgbClr val="FFFFFF"/>
                </a:highlight>
                <a:latin typeface="Arial" panose="020B0604020202020204" pitchFamily="34" charset="0"/>
                <a:ea typeface="Hind"/>
                <a:cs typeface="Arial" panose="020B0604020202020204" pitchFamily="34" charset="0"/>
                <a:sym typeface="Hind"/>
              </a:rPr>
              <a:t>When not performing work (home, office, breaks, commuting)</a:t>
            </a:r>
            <a:endParaRPr>
              <a:highlight>
                <a:srgbClr val="FFFFFF"/>
              </a:highlight>
              <a:latin typeface="Arial" panose="020B0604020202020204" pitchFamily="34" charset="0"/>
              <a:ea typeface="Hind"/>
              <a:cs typeface="Arial" panose="020B0604020202020204" pitchFamily="34" charset="0"/>
              <a:sym typeface="Hind"/>
            </a:endParaRPr>
          </a:p>
        </p:txBody>
      </p:sp>
    </p:spTree>
    <p:extLst>
      <p:ext uri="{BB962C8B-B14F-4D97-AF65-F5344CB8AC3E}">
        <p14:creationId xmlns:p14="http://schemas.microsoft.com/office/powerpoint/2010/main" val="1223330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9FBD-C0BA-3831-1ABC-DFDBE0849DA9}"/>
              </a:ext>
            </a:extLst>
          </p:cNvPr>
          <p:cNvSpPr>
            <a:spLocks noGrp="1"/>
          </p:cNvSpPr>
          <p:nvPr>
            <p:ph type="title"/>
          </p:nvPr>
        </p:nvSpPr>
        <p:spPr>
          <a:xfrm>
            <a:off x="267854" y="401613"/>
            <a:ext cx="11554692" cy="763600"/>
          </a:xfrm>
        </p:spPr>
        <p:txBody>
          <a:bodyPr>
            <a:noAutofit/>
          </a:bodyPr>
          <a:lstStyle/>
          <a:p>
            <a:r>
              <a:rPr lang="en-US" sz="4267">
                <a:solidFill>
                  <a:srgbClr val="FFCB05"/>
                </a:solidFill>
                <a:latin typeface="Arial Black" panose="020B0A04020102020204" pitchFamily="34" charset="0"/>
              </a:rPr>
              <a:t>Tailor Settings </a:t>
            </a:r>
            <a:r>
              <a:rPr lang="en-US" sz="4267">
                <a:latin typeface="Arial Black" panose="020B0A04020102020204" pitchFamily="34" charset="0"/>
              </a:rPr>
              <a:t>to </a:t>
            </a:r>
            <a:r>
              <a:rPr lang="en-US" sz="4267">
                <a:solidFill>
                  <a:srgbClr val="FFCB05"/>
                </a:solidFill>
                <a:latin typeface="Arial Black" panose="020B0A04020102020204" pitchFamily="34" charset="0"/>
              </a:rPr>
              <a:t>Customer </a:t>
            </a:r>
            <a:r>
              <a:rPr lang="en-US" sz="4267">
                <a:latin typeface="Arial Black" panose="020B0A04020102020204" pitchFamily="34" charset="0"/>
              </a:rPr>
              <a:t>Usage</a:t>
            </a:r>
          </a:p>
        </p:txBody>
      </p:sp>
      <p:sp>
        <p:nvSpPr>
          <p:cNvPr id="3" name="Text Placeholder 2">
            <a:extLst>
              <a:ext uri="{FF2B5EF4-FFF2-40B4-BE49-F238E27FC236}">
                <a16:creationId xmlns:a16="http://schemas.microsoft.com/office/drawing/2014/main" id="{894F5AB3-7B82-ED52-599F-272AD9ED9068}"/>
              </a:ext>
            </a:extLst>
          </p:cNvPr>
          <p:cNvSpPr>
            <a:spLocks noGrp="1"/>
          </p:cNvSpPr>
          <p:nvPr>
            <p:ph type="body" idx="1"/>
          </p:nvPr>
        </p:nvSpPr>
        <p:spPr>
          <a:xfrm>
            <a:off x="415600" y="1536633"/>
            <a:ext cx="7536909" cy="4088400"/>
          </a:xfrm>
        </p:spPr>
        <p:txBody>
          <a:bodyPr>
            <a:normAutofit/>
          </a:bodyPr>
          <a:lstStyle/>
          <a:p>
            <a:pPr marL="152396" indent="0">
              <a:buNone/>
            </a:pPr>
            <a:r>
              <a:rPr lang="en-US" sz="1800" b="1">
                <a:latin typeface="Arial" panose="020B0604020202020204" pitchFamily="34" charset="0"/>
                <a:cs typeface="Arial" panose="020B0604020202020204" pitchFamily="34" charset="0"/>
              </a:rPr>
              <a:t>We can customize the following with the customer:</a:t>
            </a:r>
          </a:p>
          <a:p>
            <a:pPr marL="152396" indent="0">
              <a:buNone/>
            </a:pPr>
            <a:endParaRPr lang="en-US" sz="1800">
              <a:latin typeface="Arial" panose="020B0604020202020204" pitchFamily="34" charset="0"/>
              <a:cs typeface="Arial" panose="020B0604020202020204" pitchFamily="34" charset="0"/>
            </a:endParaRPr>
          </a:p>
          <a:p>
            <a:pPr>
              <a:buClr>
                <a:srgbClr val="FFCB05"/>
              </a:buClr>
              <a:buSzPct val="165000"/>
              <a:buFont typeface="Wingdings" panose="05000000000000000000" pitchFamily="2" charset="2"/>
              <a:buChar char="ü"/>
            </a:pPr>
            <a:r>
              <a:rPr lang="en-US" sz="1800">
                <a:latin typeface="Arial" panose="020B0604020202020204" pitchFamily="34" charset="0"/>
                <a:cs typeface="Arial" panose="020B0604020202020204" pitchFamily="34" charset="0"/>
              </a:rPr>
              <a:t>Create custom voltage sensitivity settings for different use cases</a:t>
            </a:r>
          </a:p>
          <a:p>
            <a:pPr>
              <a:buClr>
                <a:srgbClr val="FFCB05"/>
              </a:buClr>
              <a:buSzPct val="165000"/>
              <a:buFont typeface="Wingdings" panose="05000000000000000000" pitchFamily="2" charset="2"/>
              <a:buChar char="ü"/>
            </a:pPr>
            <a:endParaRPr lang="en-US" sz="1800">
              <a:latin typeface="Arial" panose="020B0604020202020204" pitchFamily="34" charset="0"/>
              <a:cs typeface="Arial" panose="020B0604020202020204" pitchFamily="34" charset="0"/>
            </a:endParaRPr>
          </a:p>
          <a:p>
            <a:pPr>
              <a:buClr>
                <a:srgbClr val="FFCB05"/>
              </a:buClr>
              <a:buSzPct val="165000"/>
              <a:buFont typeface="Wingdings" panose="05000000000000000000" pitchFamily="2" charset="2"/>
              <a:buChar char="ü"/>
            </a:pPr>
            <a:r>
              <a:rPr lang="en-US" sz="1800">
                <a:latin typeface="Arial" panose="020B0604020202020204" pitchFamily="34" charset="0"/>
                <a:cs typeface="Arial" panose="020B0604020202020204" pitchFamily="34" charset="0"/>
              </a:rPr>
              <a:t>Rename the voltage sensitivity settings on the app</a:t>
            </a:r>
          </a:p>
          <a:p>
            <a:pPr>
              <a:buClr>
                <a:srgbClr val="FFCB05"/>
              </a:buClr>
              <a:buSzPct val="165000"/>
              <a:buFont typeface="Wingdings" panose="05000000000000000000" pitchFamily="2" charset="2"/>
              <a:buChar char="ü"/>
            </a:pPr>
            <a:endParaRPr lang="en-US" sz="1800">
              <a:latin typeface="Arial" panose="020B0604020202020204" pitchFamily="34" charset="0"/>
              <a:cs typeface="Arial" panose="020B0604020202020204" pitchFamily="34" charset="0"/>
            </a:endParaRPr>
          </a:p>
          <a:p>
            <a:pPr>
              <a:buClr>
                <a:srgbClr val="FFCB05"/>
              </a:buClr>
              <a:buSzPct val="165000"/>
              <a:buFont typeface="Wingdings" panose="05000000000000000000" pitchFamily="2" charset="2"/>
              <a:buChar char="ü"/>
            </a:pPr>
            <a:r>
              <a:rPr lang="en-US" sz="1800">
                <a:latin typeface="Arial" panose="020B0604020202020204" pitchFamily="34" charset="0"/>
                <a:cs typeface="Arial" panose="020B0604020202020204" pitchFamily="34" charset="0"/>
              </a:rPr>
              <a:t>Adjust default settings</a:t>
            </a:r>
          </a:p>
          <a:p>
            <a:pPr>
              <a:buClr>
                <a:srgbClr val="FFCB05"/>
              </a:buClr>
              <a:buSzPct val="165000"/>
              <a:buFont typeface="Wingdings" panose="05000000000000000000" pitchFamily="2" charset="2"/>
              <a:buChar char="ü"/>
            </a:pPr>
            <a:endParaRPr lang="en-US" sz="1800">
              <a:latin typeface="Arial" panose="020B0604020202020204" pitchFamily="34" charset="0"/>
              <a:cs typeface="Arial" panose="020B0604020202020204" pitchFamily="34" charset="0"/>
            </a:endParaRPr>
          </a:p>
          <a:p>
            <a:pPr>
              <a:buClr>
                <a:srgbClr val="FFCB05"/>
              </a:buClr>
              <a:buSzPct val="165000"/>
              <a:buFont typeface="Wingdings" panose="05000000000000000000" pitchFamily="2" charset="2"/>
              <a:buChar char="ü"/>
            </a:pPr>
            <a:r>
              <a:rPr lang="en-US" sz="1800">
                <a:latin typeface="Arial" panose="020B0604020202020204" pitchFamily="34" charset="0"/>
                <a:cs typeface="Arial" panose="020B0604020202020204" pitchFamily="34" charset="0"/>
              </a:rPr>
              <a:t>Add/Remove settings entirely</a:t>
            </a:r>
          </a:p>
        </p:txBody>
      </p:sp>
      <p:pic>
        <p:nvPicPr>
          <p:cNvPr id="5" name="Picture 4">
            <a:extLst>
              <a:ext uri="{FF2B5EF4-FFF2-40B4-BE49-F238E27FC236}">
                <a16:creationId xmlns:a16="http://schemas.microsoft.com/office/drawing/2014/main" id="{ADCBF2CE-3725-5E30-7A90-A39C44AFB53C}"/>
              </a:ext>
            </a:extLst>
          </p:cNvPr>
          <p:cNvPicPr>
            <a:picLocks noChangeAspect="1"/>
          </p:cNvPicPr>
          <p:nvPr/>
        </p:nvPicPr>
        <p:blipFill>
          <a:blip r:embed="rId2"/>
          <a:srcRect/>
          <a:stretch/>
        </p:blipFill>
        <p:spPr>
          <a:xfrm>
            <a:off x="7751152" y="758014"/>
            <a:ext cx="4025249" cy="5773089"/>
          </a:xfrm>
          <a:prstGeom prst="rect">
            <a:avLst/>
          </a:prstGeom>
        </p:spPr>
      </p:pic>
    </p:spTree>
    <p:extLst>
      <p:ext uri="{BB962C8B-B14F-4D97-AF65-F5344CB8AC3E}">
        <p14:creationId xmlns:p14="http://schemas.microsoft.com/office/powerpoint/2010/main" val="32412604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390200" y="247611"/>
            <a:ext cx="11290897" cy="779725"/>
          </a:xfrm>
          <a:prstGeom prst="rect">
            <a:avLst/>
          </a:prstGeom>
          <a:noFill/>
          <a:ln>
            <a:noFill/>
          </a:ln>
        </p:spPr>
        <p:txBody>
          <a:bodyPr spcFirstLastPara="1" wrap="square" lIns="121900" tIns="121900" rIns="121900" bIns="121900" anchor="t" anchorCtr="0">
            <a:spAutoFit/>
          </a:bodyPr>
          <a:lstStyle/>
          <a:p>
            <a:r>
              <a:rPr lang="en-US" sz="3467" b="1">
                <a:latin typeface="Arial Black" panose="020B0A04020102020204" pitchFamily="34" charset="0"/>
                <a:ea typeface="Hind"/>
                <a:cs typeface="Hind"/>
                <a:sym typeface="Hind"/>
              </a:rPr>
              <a:t>Proxxi Dashboard - </a:t>
            </a:r>
            <a:r>
              <a:rPr lang="en-US" sz="3467" b="1">
                <a:solidFill>
                  <a:srgbClr val="FFCB05"/>
                </a:solidFill>
                <a:latin typeface="Arial Black" panose="020B0A04020102020204" pitchFamily="34" charset="0"/>
                <a:ea typeface="Hind"/>
                <a:cs typeface="Hind"/>
                <a:sym typeface="Hind"/>
              </a:rPr>
              <a:t>Data Analytics &amp; Insights</a:t>
            </a:r>
          </a:p>
        </p:txBody>
      </p:sp>
      <p:sp>
        <p:nvSpPr>
          <p:cNvPr id="2" name="TextBox 1">
            <a:extLst>
              <a:ext uri="{FF2B5EF4-FFF2-40B4-BE49-F238E27FC236}">
                <a16:creationId xmlns:a16="http://schemas.microsoft.com/office/drawing/2014/main" id="{CC5A050D-A5F0-9F08-6438-E8EB4C35C416}"/>
              </a:ext>
            </a:extLst>
          </p:cNvPr>
          <p:cNvSpPr txBox="1"/>
          <p:nvPr/>
        </p:nvSpPr>
        <p:spPr>
          <a:xfrm>
            <a:off x="1640441" y="1835115"/>
            <a:ext cx="3518264" cy="707886"/>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Identify precursor incidents</a:t>
            </a:r>
            <a:endParaRPr lang="en-US" sz="20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8875930-8B46-56E2-4AAA-2CFA29F20964}"/>
              </a:ext>
            </a:extLst>
          </p:cNvPr>
          <p:cNvSpPr txBox="1"/>
          <p:nvPr/>
        </p:nvSpPr>
        <p:spPr>
          <a:xfrm>
            <a:off x="1640441" y="4761871"/>
            <a:ext cx="3518264" cy="707886"/>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See interactions with energized equipment</a:t>
            </a:r>
            <a:endParaRPr lang="en-US" sz="20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74BB7FA-9953-EB56-BDB6-BB610339DF6C}"/>
              </a:ext>
            </a:extLst>
          </p:cNvPr>
          <p:cNvSpPr txBox="1"/>
          <p:nvPr/>
        </p:nvSpPr>
        <p:spPr>
          <a:xfrm>
            <a:off x="1640441" y="3107230"/>
            <a:ext cx="3518264" cy="707886"/>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Track usage and drive compliance</a:t>
            </a:r>
            <a:endParaRPr lang="en-US" sz="2000">
              <a:latin typeface="Arial" panose="020B0604020202020204" pitchFamily="34" charset="0"/>
              <a:cs typeface="Arial" panose="020B0604020202020204" pitchFamily="34" charset="0"/>
            </a:endParaRPr>
          </a:p>
        </p:txBody>
      </p:sp>
      <p:pic>
        <p:nvPicPr>
          <p:cNvPr id="9" name="Google Shape;139;p29">
            <a:extLst>
              <a:ext uri="{FF2B5EF4-FFF2-40B4-BE49-F238E27FC236}">
                <a16:creationId xmlns:a16="http://schemas.microsoft.com/office/drawing/2014/main" id="{6A24821A-D78D-4CBC-9BDE-A4C9411D5B09}"/>
              </a:ext>
            </a:extLst>
          </p:cNvPr>
          <p:cNvPicPr preferRelativeResize="0"/>
          <p:nvPr/>
        </p:nvPicPr>
        <p:blipFill>
          <a:blip r:embed="rId3"/>
          <a:srcRect l="3295" r="3295"/>
          <a:stretch/>
        </p:blipFill>
        <p:spPr>
          <a:xfrm>
            <a:off x="6203914" y="1109344"/>
            <a:ext cx="6244375" cy="3871691"/>
          </a:xfrm>
          <a:prstGeom prst="rect">
            <a:avLst/>
          </a:prstGeom>
          <a:noFill/>
          <a:ln w="9525" cap="flat" cmpd="sng">
            <a:noFill/>
            <a:prstDash val="solid"/>
            <a:round/>
            <a:headEnd type="none" w="sm" len="sm"/>
            <a:tailEnd type="none" w="sm" len="sm"/>
          </a:ln>
        </p:spPr>
      </p:pic>
      <p:pic>
        <p:nvPicPr>
          <p:cNvPr id="5" name="Google Shape;139;p29">
            <a:extLst>
              <a:ext uri="{FF2B5EF4-FFF2-40B4-BE49-F238E27FC236}">
                <a16:creationId xmlns:a16="http://schemas.microsoft.com/office/drawing/2014/main" id="{3D3E5BD2-6A55-F678-0F5C-DCD2907A0A57}"/>
              </a:ext>
            </a:extLst>
          </p:cNvPr>
          <p:cNvPicPr preferRelativeResize="0"/>
          <p:nvPr/>
        </p:nvPicPr>
        <p:blipFill>
          <a:blip r:embed="rId4"/>
          <a:srcRect t="32433" b="32433"/>
          <a:stretch/>
        </p:blipFill>
        <p:spPr>
          <a:xfrm>
            <a:off x="3308314" y="2381459"/>
            <a:ext cx="6244375" cy="3871691"/>
          </a:xfrm>
          <a:prstGeom prst="rect">
            <a:avLst/>
          </a:prstGeom>
          <a:noFill/>
          <a:ln w="9525" cap="flat" cmpd="sng">
            <a:noFill/>
            <a:prstDash val="solid"/>
            <a:round/>
            <a:headEnd type="none" w="sm" len="sm"/>
            <a:tailEnd type="none" w="sm" len="sm"/>
          </a:ln>
        </p:spPr>
      </p:pic>
      <p:pic>
        <p:nvPicPr>
          <p:cNvPr id="10" name="Picture 9" descr="A yellow line art of a black background&#10;&#10;Description automatically generated with medium confidence">
            <a:extLst>
              <a:ext uri="{FF2B5EF4-FFF2-40B4-BE49-F238E27FC236}">
                <a16:creationId xmlns:a16="http://schemas.microsoft.com/office/drawing/2014/main" id="{BCB9D897-5E63-BDE4-1313-8C2E7EDAA855}"/>
              </a:ext>
            </a:extLst>
          </p:cNvPr>
          <p:cNvPicPr>
            <a:picLocks noChangeAspect="1"/>
          </p:cNvPicPr>
          <p:nvPr/>
        </p:nvPicPr>
        <p:blipFill rotWithShape="1">
          <a:blip r:embed="rId5"/>
          <a:srcRect l="77783" t="71181"/>
          <a:stretch/>
        </p:blipFill>
        <p:spPr>
          <a:xfrm>
            <a:off x="784792" y="4543984"/>
            <a:ext cx="841840" cy="946624"/>
          </a:xfrm>
          <a:prstGeom prst="rect">
            <a:avLst/>
          </a:prstGeom>
        </p:spPr>
      </p:pic>
      <p:pic>
        <p:nvPicPr>
          <p:cNvPr id="12" name="Picture 11" descr="A yellow line art of a black background&#10;&#10;Description automatically generated with medium confidence">
            <a:extLst>
              <a:ext uri="{FF2B5EF4-FFF2-40B4-BE49-F238E27FC236}">
                <a16:creationId xmlns:a16="http://schemas.microsoft.com/office/drawing/2014/main" id="{07040AC3-9CD6-7F09-8DFB-BDDBA83D2A53}"/>
              </a:ext>
            </a:extLst>
          </p:cNvPr>
          <p:cNvPicPr>
            <a:picLocks noChangeAspect="1"/>
          </p:cNvPicPr>
          <p:nvPr/>
        </p:nvPicPr>
        <p:blipFill rotWithShape="1">
          <a:blip r:embed="rId5"/>
          <a:srcRect l="76171" t="35649" b="35462"/>
          <a:stretch/>
        </p:blipFill>
        <p:spPr>
          <a:xfrm>
            <a:off x="723695" y="3019314"/>
            <a:ext cx="902939" cy="948905"/>
          </a:xfrm>
          <a:prstGeom prst="rect">
            <a:avLst/>
          </a:prstGeom>
        </p:spPr>
      </p:pic>
      <p:pic>
        <p:nvPicPr>
          <p:cNvPr id="14" name="Picture 13" descr="A yellow line art of a black background&#10;&#10;Description automatically generated with medium confidence">
            <a:extLst>
              <a:ext uri="{FF2B5EF4-FFF2-40B4-BE49-F238E27FC236}">
                <a16:creationId xmlns:a16="http://schemas.microsoft.com/office/drawing/2014/main" id="{DFB04C65-10A0-3860-FED0-4DDC05919C32}"/>
              </a:ext>
            </a:extLst>
          </p:cNvPr>
          <p:cNvPicPr>
            <a:picLocks noChangeAspect="1"/>
          </p:cNvPicPr>
          <p:nvPr/>
        </p:nvPicPr>
        <p:blipFill rotWithShape="1">
          <a:blip r:embed="rId5"/>
          <a:srcRect l="77783" b="73765"/>
          <a:stretch/>
        </p:blipFill>
        <p:spPr>
          <a:xfrm>
            <a:off x="784793" y="1581815"/>
            <a:ext cx="841841" cy="861733"/>
          </a:xfrm>
          <a:prstGeom prst="rect">
            <a:avLst/>
          </a:prstGeom>
        </p:spPr>
      </p:pic>
    </p:spTree>
    <p:extLst>
      <p:ext uri="{BB962C8B-B14F-4D97-AF65-F5344CB8AC3E}">
        <p14:creationId xmlns:p14="http://schemas.microsoft.com/office/powerpoint/2010/main" val="1879024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244764" y="339976"/>
            <a:ext cx="11702472" cy="738623"/>
          </a:xfrm>
          <a:prstGeom prst="rect">
            <a:avLst/>
          </a:prstGeom>
          <a:noFill/>
          <a:ln>
            <a:noFill/>
          </a:ln>
        </p:spPr>
        <p:txBody>
          <a:bodyPr spcFirstLastPara="1" wrap="square" lIns="121900" tIns="121900" rIns="121900" bIns="121900" anchor="t" anchorCtr="0">
            <a:spAutoFit/>
          </a:bodyPr>
          <a:lstStyle/>
          <a:p>
            <a:pPr lvl="0"/>
            <a:r>
              <a:rPr lang="en-US" sz="3067" b="1">
                <a:latin typeface="Arial Black" panose="020B0A04020102020204" pitchFamily="34" charset="0"/>
                <a:ea typeface="Hind"/>
                <a:cs typeface="Hind"/>
                <a:sym typeface="Hind"/>
              </a:rPr>
              <a:t>Proxxi Dashboard</a:t>
            </a:r>
            <a:r>
              <a:rPr lang="en-US" sz="3067" b="1">
                <a:latin typeface="Arial Black" panose="020B0A04020102020204" pitchFamily="34" charset="0"/>
                <a:ea typeface="Hind"/>
                <a:cs typeface="Arial" panose="020B0604020202020204" pitchFamily="34" charset="0"/>
                <a:sym typeface="Hind"/>
              </a:rPr>
              <a:t> </a:t>
            </a:r>
            <a:r>
              <a:rPr lang="en-US" sz="3200" b="1">
                <a:latin typeface="Arial Black" panose="020B0A04020102020204" pitchFamily="34" charset="0"/>
                <a:ea typeface="Hind"/>
                <a:cs typeface="Hind"/>
                <a:sym typeface="Hind"/>
              </a:rPr>
              <a:t>-</a:t>
            </a:r>
            <a:r>
              <a:rPr lang="en-US" sz="3067" b="1">
                <a:latin typeface="Arial Black" panose="020B0A04020102020204" pitchFamily="34" charset="0"/>
                <a:ea typeface="Hind"/>
                <a:cs typeface="Arial" panose="020B0604020202020204" pitchFamily="34" charset="0"/>
                <a:sym typeface="Hind"/>
              </a:rPr>
              <a:t> </a:t>
            </a:r>
            <a:r>
              <a:rPr lang="en-US" sz="3067" b="1">
                <a:solidFill>
                  <a:srgbClr val="FFCB05"/>
                </a:solidFill>
                <a:latin typeface="Arial Black" panose="020B0A04020102020204" pitchFamily="34" charset="0"/>
                <a:cs typeface="Arial" panose="020B0604020202020204" pitchFamily="34" charset="0"/>
              </a:rPr>
              <a:t>What Does the Wristband Record?</a:t>
            </a:r>
            <a:endParaRPr lang="en-US" sz="3067" b="1">
              <a:solidFill>
                <a:srgbClr val="FFCB05"/>
              </a:solidFill>
              <a:latin typeface="Arial Black" panose="020B0A04020102020204" pitchFamily="34" charset="0"/>
              <a:ea typeface="Hind"/>
              <a:cs typeface="Arial" panose="020B0604020202020204" pitchFamily="34" charset="0"/>
              <a:sym typeface="Hind"/>
            </a:endParaRPr>
          </a:p>
        </p:txBody>
      </p:sp>
      <p:sp>
        <p:nvSpPr>
          <p:cNvPr id="8" name="TextBox 7">
            <a:extLst>
              <a:ext uri="{FF2B5EF4-FFF2-40B4-BE49-F238E27FC236}">
                <a16:creationId xmlns:a16="http://schemas.microsoft.com/office/drawing/2014/main" id="{27CED023-171D-E3D7-C2BA-434D10794D75}"/>
              </a:ext>
            </a:extLst>
          </p:cNvPr>
          <p:cNvSpPr txBox="1"/>
          <p:nvPr/>
        </p:nvSpPr>
        <p:spPr>
          <a:xfrm>
            <a:off x="985998" y="1599374"/>
            <a:ext cx="4283565" cy="3621504"/>
          </a:xfrm>
          <a:prstGeom prst="rect">
            <a:avLst/>
          </a:prstGeom>
          <a:noFill/>
        </p:spPr>
        <p:txBody>
          <a:bodyPr wrap="square">
            <a:spAutoFit/>
          </a:bodyPr>
          <a:lstStyle/>
          <a:p>
            <a:pPr>
              <a:spcAft>
                <a:spcPts val="1600"/>
              </a:spcAft>
            </a:pPr>
            <a:r>
              <a:rPr lang="en-US" sz="2000" b="1">
                <a:solidFill>
                  <a:srgbClr val="000000"/>
                </a:solidFill>
                <a:latin typeface="Arial" panose="020B0604020202020204" pitchFamily="34" charset="0"/>
                <a:cs typeface="Arial" panose="020B0604020202020204" pitchFamily="34" charset="0"/>
              </a:rPr>
              <a:t>What </a:t>
            </a:r>
            <a:r>
              <a:rPr lang="en-US" sz="2000" b="1" u="sng">
                <a:solidFill>
                  <a:srgbClr val="FFCB05"/>
                </a:solidFill>
                <a:latin typeface="Arial" panose="020B0604020202020204" pitchFamily="34" charset="0"/>
                <a:cs typeface="Arial" panose="020B0604020202020204" pitchFamily="34" charset="0"/>
              </a:rPr>
              <a:t>is</a:t>
            </a:r>
            <a:r>
              <a:rPr lang="en-US" sz="2000" b="1">
                <a:solidFill>
                  <a:srgbClr val="000000"/>
                </a:solidFill>
                <a:latin typeface="Arial" panose="020B0604020202020204" pitchFamily="34" charset="0"/>
                <a:cs typeface="Arial" panose="020B0604020202020204" pitchFamily="34" charset="0"/>
              </a:rPr>
              <a:t> recorded:</a:t>
            </a:r>
            <a:endParaRPr lang="en-US" sz="2000">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Assignment status and assignee</a:t>
            </a: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Sync status</a:t>
            </a: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Firmware version</a:t>
            </a: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Charge and use information</a:t>
            </a: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Setting and mute information</a:t>
            </a: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fontAlgn="base">
              <a:spcAft>
                <a:spcPts val="1600"/>
              </a:spcAft>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Alert and voltage sensing information</a:t>
            </a:r>
          </a:p>
        </p:txBody>
      </p:sp>
      <p:sp>
        <p:nvSpPr>
          <p:cNvPr id="13" name="TextBox 12">
            <a:extLst>
              <a:ext uri="{FF2B5EF4-FFF2-40B4-BE49-F238E27FC236}">
                <a16:creationId xmlns:a16="http://schemas.microsoft.com/office/drawing/2014/main" id="{4F83F0DC-C112-185A-A350-4609FD97A878}"/>
              </a:ext>
            </a:extLst>
          </p:cNvPr>
          <p:cNvSpPr txBox="1"/>
          <p:nvPr/>
        </p:nvSpPr>
        <p:spPr>
          <a:xfrm>
            <a:off x="6096001" y="1599373"/>
            <a:ext cx="4797777" cy="2821285"/>
          </a:xfrm>
          <a:prstGeom prst="rect">
            <a:avLst/>
          </a:prstGeom>
          <a:noFill/>
        </p:spPr>
        <p:txBody>
          <a:bodyPr wrap="square">
            <a:spAutoFit/>
          </a:bodyPr>
          <a:lstStyle/>
          <a:p>
            <a:pPr>
              <a:spcAft>
                <a:spcPts val="1600"/>
              </a:spcAft>
            </a:pPr>
            <a:r>
              <a:rPr lang="en-US" sz="2000" b="1">
                <a:solidFill>
                  <a:srgbClr val="000000"/>
                </a:solidFill>
                <a:latin typeface="Arial" panose="020B0604020202020204" pitchFamily="34" charset="0"/>
                <a:cs typeface="Arial" panose="020B0604020202020204" pitchFamily="34" charset="0"/>
              </a:rPr>
              <a:t>What </a:t>
            </a:r>
            <a:r>
              <a:rPr lang="en-US" sz="2000" b="1" u="sng">
                <a:solidFill>
                  <a:srgbClr val="FFCB05"/>
                </a:solidFill>
                <a:latin typeface="Arial" panose="020B0604020202020204" pitchFamily="34" charset="0"/>
                <a:cs typeface="Arial" panose="020B0604020202020204" pitchFamily="34" charset="0"/>
              </a:rPr>
              <a:t>is not </a:t>
            </a:r>
            <a:r>
              <a:rPr lang="en-US" sz="2000" b="1">
                <a:solidFill>
                  <a:srgbClr val="000000"/>
                </a:solidFill>
                <a:latin typeface="Arial" panose="020B0604020202020204" pitchFamily="34" charset="0"/>
                <a:cs typeface="Arial" panose="020B0604020202020204" pitchFamily="34" charset="0"/>
              </a:rPr>
              <a:t>recorded:</a:t>
            </a:r>
            <a:endParaRPr lang="en-US" sz="2000" b="1">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GPS/location data</a:t>
            </a:r>
          </a:p>
          <a:p>
            <a:pPr rtl="0" fontAlgn="base"/>
            <a:endParaRPr lang="en-US">
              <a:solidFill>
                <a:srgbClr val="000000"/>
              </a:solidFill>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Health metrics (ex. heart rate)</a:t>
            </a: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Step count</a:t>
            </a:r>
            <a:endParaRPr lang="en-US">
              <a:latin typeface="Arial" panose="020B0604020202020204" pitchFamily="34" charset="0"/>
              <a:cs typeface="Arial" panose="020B0604020202020204" pitchFamily="34" charset="0"/>
            </a:endParaRPr>
          </a:p>
          <a:p>
            <a:pPr rtl="0" fontAlgn="base">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fontAlgn="base">
              <a:spcAft>
                <a:spcPts val="1600"/>
              </a:spcAft>
              <a:buFont typeface="Arial" panose="020B0604020202020204" pitchFamily="34" charset="0"/>
              <a:buChar char="•"/>
            </a:pPr>
            <a:r>
              <a:rPr lang="en-US">
                <a:solidFill>
                  <a:srgbClr val="000000"/>
                </a:solidFill>
                <a:latin typeface="Arial" panose="020B0604020202020204" pitchFamily="34" charset="0"/>
                <a:cs typeface="Arial" panose="020B0604020202020204" pitchFamily="34" charset="0"/>
              </a:rPr>
              <a:t> Context (ex: whether an alert  was a near miss or a known source)</a:t>
            </a:r>
          </a:p>
        </p:txBody>
      </p:sp>
    </p:spTree>
    <p:extLst>
      <p:ext uri="{BB962C8B-B14F-4D97-AF65-F5344CB8AC3E}">
        <p14:creationId xmlns:p14="http://schemas.microsoft.com/office/powerpoint/2010/main" val="1963503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3">
          <a:extLst>
            <a:ext uri="{FF2B5EF4-FFF2-40B4-BE49-F238E27FC236}">
              <a16:creationId xmlns:a16="http://schemas.microsoft.com/office/drawing/2014/main" id="{F06E94D2-36CC-8018-BB7E-88B81778DC2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C06E60-213A-EE83-6ED4-E34A02EE1010}"/>
              </a:ext>
            </a:extLst>
          </p:cNvPr>
          <p:cNvPicPr>
            <a:picLocks noChangeAspect="1"/>
          </p:cNvPicPr>
          <p:nvPr/>
        </p:nvPicPr>
        <p:blipFill>
          <a:blip r:embed="rId3"/>
          <a:stretch>
            <a:fillRect/>
          </a:stretch>
        </p:blipFill>
        <p:spPr>
          <a:xfrm>
            <a:off x="0" y="171802"/>
            <a:ext cx="12192000" cy="5838241"/>
          </a:xfrm>
          <a:prstGeom prst="rect">
            <a:avLst/>
          </a:prstGeom>
        </p:spPr>
      </p:pic>
    </p:spTree>
    <p:extLst>
      <p:ext uri="{BB962C8B-B14F-4D97-AF65-F5344CB8AC3E}">
        <p14:creationId xmlns:p14="http://schemas.microsoft.com/office/powerpoint/2010/main" val="1787575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C658D-2B76-8652-18E2-A744AE150204}"/>
              </a:ext>
            </a:extLst>
          </p:cNvPr>
          <p:cNvSpPr>
            <a:spLocks noGrp="1"/>
          </p:cNvSpPr>
          <p:nvPr>
            <p:ph type="title"/>
          </p:nvPr>
        </p:nvSpPr>
        <p:spPr>
          <a:xfrm>
            <a:off x="207800" y="593367"/>
            <a:ext cx="11776400" cy="763600"/>
          </a:xfrm>
        </p:spPr>
        <p:txBody>
          <a:bodyPr>
            <a:normAutofit fontScale="90000"/>
          </a:bodyPr>
          <a:lstStyle/>
          <a:p>
            <a:br>
              <a:rPr lang="en-US"/>
            </a:br>
            <a:endParaRPr lang="en-US"/>
          </a:p>
        </p:txBody>
      </p:sp>
      <p:sp>
        <p:nvSpPr>
          <p:cNvPr id="5" name="TextBox 4">
            <a:extLst>
              <a:ext uri="{FF2B5EF4-FFF2-40B4-BE49-F238E27FC236}">
                <a16:creationId xmlns:a16="http://schemas.microsoft.com/office/drawing/2014/main" id="{ACD90389-1962-86D8-642B-4CFED8FF1FEC}"/>
              </a:ext>
            </a:extLst>
          </p:cNvPr>
          <p:cNvSpPr txBox="1"/>
          <p:nvPr/>
        </p:nvSpPr>
        <p:spPr>
          <a:xfrm>
            <a:off x="448653" y="336210"/>
            <a:ext cx="9245599" cy="605230"/>
          </a:xfrm>
          <a:prstGeom prst="rect">
            <a:avLst/>
          </a:prstGeom>
          <a:noFill/>
        </p:spPr>
        <p:txBody>
          <a:bodyPr wrap="square">
            <a:spAutoFit/>
          </a:bodyPr>
          <a:lstStyle/>
          <a:p>
            <a:r>
              <a:rPr lang="en-US" sz="3333" b="1">
                <a:latin typeface="Arial Black" panose="020B0A04020102020204" pitchFamily="34" charset="0"/>
                <a:ea typeface="Hind"/>
                <a:cs typeface="Hind"/>
                <a:sym typeface="Hind"/>
              </a:rPr>
              <a:t>Proxxi Dashboard</a:t>
            </a:r>
            <a:r>
              <a:rPr lang="en-US" sz="3333" b="1">
                <a:latin typeface="Arial Black" panose="020B0A04020102020204" pitchFamily="34" charset="0"/>
                <a:ea typeface="Hind"/>
                <a:cs typeface="Arial" panose="020B0604020202020204" pitchFamily="34" charset="0"/>
                <a:sym typeface="Hind"/>
              </a:rPr>
              <a:t> </a:t>
            </a:r>
            <a:r>
              <a:rPr lang="en-US" sz="3200" b="1">
                <a:latin typeface="Arial Black" panose="020B0A04020102020204" pitchFamily="34" charset="0"/>
                <a:ea typeface="Hind"/>
                <a:cs typeface="Hind"/>
                <a:sym typeface="Hind"/>
              </a:rPr>
              <a:t>-</a:t>
            </a:r>
            <a:r>
              <a:rPr lang="en-US" sz="3333" b="1">
                <a:latin typeface="Arial Black" panose="020B0A04020102020204" pitchFamily="34" charset="0"/>
                <a:ea typeface="Hind"/>
                <a:cs typeface="Arial" panose="020B0604020202020204" pitchFamily="34" charset="0"/>
                <a:sym typeface="Hind"/>
              </a:rPr>
              <a:t> </a:t>
            </a:r>
            <a:r>
              <a:rPr lang="en-US" sz="3333" b="1">
                <a:solidFill>
                  <a:srgbClr val="FFCB05"/>
                </a:solidFill>
                <a:latin typeface="Arial Black" panose="020B0A04020102020204" pitchFamily="34" charset="0"/>
                <a:ea typeface="Hind"/>
                <a:cs typeface="Arial" panose="020B0604020202020204" pitchFamily="34" charset="0"/>
                <a:sym typeface="Hind"/>
              </a:rPr>
              <a:t>Key Benefits</a:t>
            </a:r>
            <a:endParaRPr lang="en-US" sz="3333"/>
          </a:p>
        </p:txBody>
      </p:sp>
      <p:sp>
        <p:nvSpPr>
          <p:cNvPr id="4" name="TextBox 3">
            <a:extLst>
              <a:ext uri="{FF2B5EF4-FFF2-40B4-BE49-F238E27FC236}">
                <a16:creationId xmlns:a16="http://schemas.microsoft.com/office/drawing/2014/main" id="{C0394570-0E21-1816-750F-37B6614E79EB}"/>
              </a:ext>
            </a:extLst>
          </p:cNvPr>
          <p:cNvSpPr txBox="1"/>
          <p:nvPr/>
        </p:nvSpPr>
        <p:spPr>
          <a:xfrm>
            <a:off x="395112" y="2399157"/>
            <a:ext cx="2740297" cy="3334246"/>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Uncover Hidden </a:t>
            </a:r>
          </a:p>
          <a:p>
            <a:pPr algn="ctr">
              <a:spcAft>
                <a:spcPts val="800"/>
              </a:spcAft>
            </a:pPr>
            <a:r>
              <a:rPr lang="en-US" b="1">
                <a:latin typeface="Arial" panose="020B0604020202020204" pitchFamily="34" charset="0"/>
                <a:cs typeface="Arial" panose="020B0604020202020204" pitchFamily="34" charset="0"/>
              </a:rPr>
              <a:t>Near Misses</a:t>
            </a:r>
          </a:p>
          <a:p>
            <a:pPr algn="ctr"/>
            <a:r>
              <a:rPr lang="en-US" sz="1600">
                <a:latin typeface="Arial" panose="020B0604020202020204" pitchFamily="34" charset="0"/>
                <a:cs typeface="Arial" panose="020B0604020202020204" pitchFamily="34" charset="0"/>
              </a:rPr>
              <a:t>Alert data captures instances where workers come dangerously close to energized equipment—providing critical insights into near misses that often go unnoticed. Use this to proactively mitigate risks and refine safety training.</a:t>
            </a:r>
          </a:p>
          <a:p>
            <a:pPr algn="ctr"/>
            <a:endParaRPr lang="en-US" sz="2400"/>
          </a:p>
        </p:txBody>
      </p:sp>
      <p:sp>
        <p:nvSpPr>
          <p:cNvPr id="6" name="TextBox 5">
            <a:extLst>
              <a:ext uri="{FF2B5EF4-FFF2-40B4-BE49-F238E27FC236}">
                <a16:creationId xmlns:a16="http://schemas.microsoft.com/office/drawing/2014/main" id="{7595384E-75FC-C54D-FC4E-C519B2A4353E}"/>
              </a:ext>
            </a:extLst>
          </p:cNvPr>
          <p:cNvSpPr txBox="1"/>
          <p:nvPr/>
        </p:nvSpPr>
        <p:spPr>
          <a:xfrm>
            <a:off x="3181533" y="2407167"/>
            <a:ext cx="2740297" cy="2995692"/>
          </a:xfrm>
          <a:prstGeom prst="rect">
            <a:avLst/>
          </a:prstGeom>
          <a:noFill/>
        </p:spPr>
        <p:txBody>
          <a:bodyPr wrap="square" rtlCol="0">
            <a:spAutoFit/>
          </a:bodyPr>
          <a:lstStyle/>
          <a:p>
            <a:pPr marL="152396" algn="ctr"/>
            <a:r>
              <a:rPr lang="en-US" b="1">
                <a:latin typeface="Arial" panose="020B0604020202020204" pitchFamily="34" charset="0"/>
                <a:cs typeface="Arial" panose="020B0604020202020204" pitchFamily="34" charset="0"/>
              </a:rPr>
              <a:t>Identify High-Risk Environments </a:t>
            </a:r>
          </a:p>
          <a:p>
            <a:pPr marL="152396" algn="ctr">
              <a:spcAft>
                <a:spcPts val="800"/>
              </a:spcAft>
            </a:pPr>
            <a:r>
              <a:rPr lang="en-US" b="1">
                <a:latin typeface="Arial" panose="020B0604020202020204" pitchFamily="34" charset="0"/>
                <a:cs typeface="Arial" panose="020B0604020202020204" pitchFamily="34" charset="0"/>
              </a:rPr>
              <a:t>and Behaviors</a:t>
            </a:r>
          </a:p>
          <a:p>
            <a:pPr marL="152396" algn="ctr"/>
            <a:r>
              <a:rPr lang="en-US" sz="1600">
                <a:latin typeface="Arial" panose="020B0604020202020204" pitchFamily="34" charset="0"/>
                <a:cs typeface="Arial" panose="020B0604020202020204" pitchFamily="34" charset="0"/>
              </a:rPr>
              <a:t>Analyze patterns in alerts to uncover high-risk locations, tasks, or individuals. This enables you to take focused, data-driven steps to reduce exposure and improve procedures.</a:t>
            </a:r>
          </a:p>
        </p:txBody>
      </p:sp>
      <p:sp>
        <p:nvSpPr>
          <p:cNvPr id="7" name="TextBox 6">
            <a:extLst>
              <a:ext uri="{FF2B5EF4-FFF2-40B4-BE49-F238E27FC236}">
                <a16:creationId xmlns:a16="http://schemas.microsoft.com/office/drawing/2014/main" id="{A6B35200-9A56-5CA1-292E-1D1B2A96A109}"/>
              </a:ext>
            </a:extLst>
          </p:cNvPr>
          <p:cNvSpPr txBox="1"/>
          <p:nvPr/>
        </p:nvSpPr>
        <p:spPr>
          <a:xfrm>
            <a:off x="6270174" y="2399157"/>
            <a:ext cx="2740297" cy="3611245"/>
          </a:xfrm>
          <a:prstGeom prst="rect">
            <a:avLst/>
          </a:prstGeom>
          <a:noFill/>
        </p:spPr>
        <p:txBody>
          <a:bodyPr wrap="square" rtlCol="0">
            <a:spAutoFit/>
          </a:bodyPr>
          <a:lstStyle/>
          <a:p>
            <a:pPr algn="ctr">
              <a:spcAft>
                <a:spcPts val="800"/>
              </a:spcAft>
            </a:pPr>
            <a:r>
              <a:rPr lang="en-US" b="1">
                <a:latin typeface="Arial" panose="020B0604020202020204" pitchFamily="34" charset="0"/>
                <a:cs typeface="Arial" panose="020B0604020202020204" pitchFamily="34" charset="0"/>
              </a:rPr>
              <a:t>Drive Safety Compliance and Accountability</a:t>
            </a:r>
            <a:r>
              <a:rPr lang="en-US">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Usage reports offer visibility into how the bands are configured and used—including voltage settings and mute status—supporting regulatory compliance, identifying training gaps, and reinforcing accountability.</a:t>
            </a:r>
          </a:p>
          <a:p>
            <a:pPr algn="ctr"/>
            <a:endParaRPr lang="en-US" sz="2400"/>
          </a:p>
        </p:txBody>
      </p:sp>
      <p:sp>
        <p:nvSpPr>
          <p:cNvPr id="8" name="TextBox 7">
            <a:extLst>
              <a:ext uri="{FF2B5EF4-FFF2-40B4-BE49-F238E27FC236}">
                <a16:creationId xmlns:a16="http://schemas.microsoft.com/office/drawing/2014/main" id="{C07E63C6-D3E2-3A9F-C357-26441841FAF7}"/>
              </a:ext>
            </a:extLst>
          </p:cNvPr>
          <p:cNvSpPr txBox="1"/>
          <p:nvPr/>
        </p:nvSpPr>
        <p:spPr>
          <a:xfrm>
            <a:off x="9243904" y="2407168"/>
            <a:ext cx="2740297" cy="3334246"/>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Customize </a:t>
            </a:r>
          </a:p>
          <a:p>
            <a:pPr algn="ctr">
              <a:spcAft>
                <a:spcPts val="800"/>
              </a:spcAft>
            </a:pPr>
            <a:r>
              <a:rPr lang="en-US" b="1">
                <a:latin typeface="Arial" panose="020B0604020202020204" pitchFamily="34" charset="0"/>
                <a:cs typeface="Arial" panose="020B0604020202020204" pitchFamily="34" charset="0"/>
              </a:rPr>
              <a:t>Your Insights</a:t>
            </a:r>
          </a:p>
          <a:p>
            <a:pPr algn="ctr"/>
            <a:r>
              <a:rPr lang="en-US" sz="1600">
                <a:latin typeface="Arial" panose="020B0604020202020204" pitchFamily="34" charset="0"/>
                <a:cs typeface="Arial" panose="020B0604020202020204" pitchFamily="34" charset="0"/>
              </a:rPr>
              <a:t>Tailor notifications to your specific safety priorities. Whether tracking frequent alerts, monitoring usage behavior, or focusing on critical voltage thresholds, the platform delivers insights aligned to your goals.</a:t>
            </a:r>
          </a:p>
          <a:p>
            <a:pPr algn="ctr"/>
            <a:endParaRPr lang="en-US" sz="2400"/>
          </a:p>
        </p:txBody>
      </p:sp>
      <p:pic>
        <p:nvPicPr>
          <p:cNvPr id="24" name="Graphic 23" descr="Warning outline">
            <a:extLst>
              <a:ext uri="{FF2B5EF4-FFF2-40B4-BE49-F238E27FC236}">
                <a16:creationId xmlns:a16="http://schemas.microsoft.com/office/drawing/2014/main" id="{78B03E8F-1C09-BFAC-626D-64989B8887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55659" y="1058167"/>
            <a:ext cx="1219200" cy="1219200"/>
          </a:xfrm>
          <a:prstGeom prst="rect">
            <a:avLst/>
          </a:prstGeom>
        </p:spPr>
      </p:pic>
      <p:pic>
        <p:nvPicPr>
          <p:cNvPr id="26" name="Graphic 25" descr="Settings outline">
            <a:extLst>
              <a:ext uri="{FF2B5EF4-FFF2-40B4-BE49-F238E27FC236}">
                <a16:creationId xmlns:a16="http://schemas.microsoft.com/office/drawing/2014/main" id="{DD1E4730-CFE8-73F1-D088-D53117CB3C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84893" y="1112543"/>
            <a:ext cx="1219200" cy="1219200"/>
          </a:xfrm>
          <a:prstGeom prst="rect">
            <a:avLst/>
          </a:prstGeom>
        </p:spPr>
      </p:pic>
      <p:pic>
        <p:nvPicPr>
          <p:cNvPr id="28" name="Graphic 27" descr="Bar graph with upward trend outline">
            <a:extLst>
              <a:ext uri="{FF2B5EF4-FFF2-40B4-BE49-F238E27FC236}">
                <a16:creationId xmlns:a16="http://schemas.microsoft.com/office/drawing/2014/main" id="{01225AA7-34E5-E250-4405-E7A289F60C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76549" y="1112543"/>
            <a:ext cx="1219200" cy="1219200"/>
          </a:xfrm>
          <a:prstGeom prst="rect">
            <a:avLst/>
          </a:prstGeom>
        </p:spPr>
      </p:pic>
      <p:pic>
        <p:nvPicPr>
          <p:cNvPr id="30" name="Graphic 29" descr="Clipboard Partially Checked outline">
            <a:extLst>
              <a:ext uri="{FF2B5EF4-FFF2-40B4-BE49-F238E27FC236}">
                <a16:creationId xmlns:a16="http://schemas.microsoft.com/office/drawing/2014/main" id="{DAF5ED47-5420-6BEE-AA79-0549BC969F9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30721" y="1058167"/>
            <a:ext cx="1219200" cy="1219200"/>
          </a:xfrm>
          <a:prstGeom prst="rect">
            <a:avLst/>
          </a:prstGeom>
        </p:spPr>
      </p:pic>
    </p:spTree>
    <p:extLst>
      <p:ext uri="{BB962C8B-B14F-4D97-AF65-F5344CB8AC3E}">
        <p14:creationId xmlns:p14="http://schemas.microsoft.com/office/powerpoint/2010/main" val="1823544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4E9A5-3E23-18CE-D035-A1FE3834DD5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7058186-62B1-C00F-B3C4-2EF0A7BF2C92}"/>
              </a:ext>
            </a:extLst>
          </p:cNvPr>
          <p:cNvSpPr>
            <a:spLocks noGrp="1"/>
          </p:cNvSpPr>
          <p:nvPr>
            <p:ph type="title"/>
          </p:nvPr>
        </p:nvSpPr>
        <p:spPr>
          <a:xfrm>
            <a:off x="696468" y="481900"/>
            <a:ext cx="10515600" cy="1009651"/>
          </a:xfrm>
        </p:spPr>
        <p:txBody>
          <a:bodyPr>
            <a:normAutofit/>
          </a:bodyPr>
          <a:lstStyle/>
          <a:p>
            <a:r>
              <a:rPr lang="en-US"/>
              <a:t>A Recipe for Disaster</a:t>
            </a:r>
          </a:p>
        </p:txBody>
      </p:sp>
      <p:sp>
        <p:nvSpPr>
          <p:cNvPr id="12" name="Content Placeholder 2">
            <a:extLst>
              <a:ext uri="{FF2B5EF4-FFF2-40B4-BE49-F238E27FC236}">
                <a16:creationId xmlns:a16="http://schemas.microsoft.com/office/drawing/2014/main" id="{E58A131C-3511-40B1-09EF-18C27FB3C23E}"/>
              </a:ext>
            </a:extLst>
          </p:cNvPr>
          <p:cNvSpPr>
            <a:spLocks noGrp="1"/>
          </p:cNvSpPr>
          <p:nvPr>
            <p:ph idx="1"/>
          </p:nvPr>
        </p:nvSpPr>
        <p:spPr>
          <a:xfrm>
            <a:off x="332419" y="1406145"/>
            <a:ext cx="9090474" cy="4969955"/>
          </a:xfrm>
        </p:spPr>
        <p:txBody>
          <a:bodyPr vert="horz" lIns="91440" tIns="45720" rIns="91440" bIns="45720" rtlCol="0" anchor="t">
            <a:normAutofit/>
          </a:bodyPr>
          <a:lstStyle/>
          <a:p>
            <a:r>
              <a:rPr lang="en-US" sz="1400"/>
              <a:t>Data centers are now industrial power plants, not IT rooms.</a:t>
            </a:r>
          </a:p>
          <a:p>
            <a:pPr lvl="1"/>
            <a:r>
              <a:rPr lang="en-US" sz="900"/>
              <a:t>AI-driven density, massive UPS systems, parallel generators, oversize transformers and multi-path distribution have pushed fault currents and stored energy to levels where incident energy levels can exceed 100 Cal/cm^2</a:t>
            </a:r>
          </a:p>
          <a:p>
            <a:r>
              <a:rPr lang="en-US" sz="1400"/>
              <a:t>Uptime pressure is driving unsafe energized work.</a:t>
            </a:r>
          </a:p>
          <a:p>
            <a:pPr lvl="1"/>
            <a:r>
              <a:rPr lang="en-US" sz="900"/>
              <a:t>The business mandate to “never shut down” has normalized live troubleshooting and maintenance—exactly the scenario NFPA 70E is designed to prevent unless strict controls, permits, and PPE are enforced.</a:t>
            </a:r>
            <a:endParaRPr lang="en-US" sz="1400"/>
          </a:p>
          <a:p>
            <a:r>
              <a:rPr lang="en-US" sz="1400"/>
              <a:t>Deferred maintenance has become a hidden reliability and safety risk.</a:t>
            </a:r>
          </a:p>
          <a:p>
            <a:pPr lvl="1"/>
            <a:r>
              <a:rPr lang="en-US" sz="900"/>
              <a:t>NFPA 70B now explicitly links poor maintenance to elevated failure and arc-flash risk, making “we’ll fix it later” not just bad practice—but a defensibility problem after an incident.</a:t>
            </a:r>
            <a:endParaRPr lang="en-US" sz="1400"/>
          </a:p>
          <a:p>
            <a:r>
              <a:rPr lang="en-US" sz="1400"/>
              <a:t>Electrical systems are changing faster than safety documentation.</a:t>
            </a:r>
          </a:p>
          <a:p>
            <a:pPr lvl="1"/>
            <a:r>
              <a:rPr lang="en-US" sz="900"/>
              <a:t>Capacity expansions, AI pods, additional generators, and UPS upgrades are often installed without timely updates to arc-flash studies, labels, and procedures—leaving workers exposed to unknown incident energy.</a:t>
            </a:r>
            <a:endParaRPr lang="en-US" sz="1400"/>
          </a:p>
          <a:p>
            <a:r>
              <a:rPr lang="en-US" sz="1400"/>
              <a:t>Stored energy is the new silent killer.</a:t>
            </a:r>
          </a:p>
          <a:p>
            <a:pPr lvl="1"/>
            <a:r>
              <a:rPr lang="en-US" sz="900"/>
              <a:t>UPS batteries, capacitors, and DC systems introduce hazards that persist even when equipment appears “off,” creating shock and arc risks that traditional lockout/tagout alone does not address under 70E.</a:t>
            </a:r>
            <a:endParaRPr lang="en-US" sz="1400"/>
          </a:p>
          <a:p>
            <a:r>
              <a:rPr lang="en-US" sz="1400"/>
              <a:t>Human factors are now the dominant failure mode.</a:t>
            </a:r>
          </a:p>
          <a:p>
            <a:pPr lvl="1"/>
            <a:r>
              <a:rPr lang="en-US" sz="900"/>
              <a:t>Fatigue, contractor turnover, inconsistent training, and normalization of deviance (“we’ve always done it this way”) are driving incidents—exactly the behavioral risks NFPA 70E calls out but many data centers underinvest in.</a:t>
            </a:r>
            <a:endParaRPr lang="en-US" sz="1400"/>
          </a:p>
          <a:p>
            <a:r>
              <a:rPr lang="en-US" sz="1400"/>
              <a:t>NFPA 70B has shifted from “best practice” to legal exposure.</a:t>
            </a:r>
          </a:p>
          <a:p>
            <a:pPr lvl="1"/>
            <a:r>
              <a:rPr lang="en-US" sz="900"/>
              <a:t>With formalized maintenance expectations, failure to inspect, test, and document electrical assets can now be used to demonstrate negligence after outages, fires, or injuries.</a:t>
            </a:r>
            <a:endParaRPr lang="en-US" sz="1400"/>
          </a:p>
          <a:p>
            <a:r>
              <a:rPr lang="en-US" sz="1400"/>
              <a:t>The scale of consequence has exploded.</a:t>
            </a:r>
          </a:p>
          <a:p>
            <a:pPr lvl="1"/>
            <a:r>
              <a:rPr lang="en-US" sz="900"/>
              <a:t>One electrical failure today doesn’t just trip a breaker—it can cascade across AI workloads, cloud regions, and financial markets, turning electrical safety and reliability into a board-level risk, not a facilities issue.</a:t>
            </a:r>
          </a:p>
        </p:txBody>
      </p:sp>
    </p:spTree>
    <p:extLst>
      <p:ext uri="{BB962C8B-B14F-4D97-AF65-F5344CB8AC3E}">
        <p14:creationId xmlns:p14="http://schemas.microsoft.com/office/powerpoint/2010/main" val="37250356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641E3-01DF-2019-2B32-454996D5EA5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3084615-3363-8D20-378C-A7ED5B3D5D61}"/>
              </a:ext>
            </a:extLst>
          </p:cNvPr>
          <p:cNvSpPr txBox="1">
            <a:spLocks/>
          </p:cNvSpPr>
          <p:nvPr/>
        </p:nvSpPr>
        <p:spPr>
          <a:xfrm>
            <a:off x="300980" y="209942"/>
            <a:ext cx="11798128" cy="134620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4267">
                <a:latin typeface="Arial Black" panose="020B0A04020102020204" pitchFamily="34" charset="0"/>
              </a:rPr>
              <a:t>Proxxi by Grace </a:t>
            </a:r>
            <a:r>
              <a:rPr lang="en" sz="4267">
                <a:solidFill>
                  <a:srgbClr val="FFCB05"/>
                </a:solidFill>
                <a:latin typeface="Arial Black" panose="020B0A04020102020204" pitchFamily="34" charset="0"/>
              </a:rPr>
              <a:t>Pilot Program</a:t>
            </a:r>
            <a:endParaRPr lang="en-US" sz="4267">
              <a:solidFill>
                <a:srgbClr val="FFCB05"/>
              </a:solidFill>
              <a:latin typeface="Arial Black" panose="020B0A04020102020204" pitchFamily="34" charset="0"/>
            </a:endParaRPr>
          </a:p>
        </p:txBody>
      </p:sp>
      <p:sp>
        <p:nvSpPr>
          <p:cNvPr id="5" name="Oval 4">
            <a:extLst>
              <a:ext uri="{FF2B5EF4-FFF2-40B4-BE49-F238E27FC236}">
                <a16:creationId xmlns:a16="http://schemas.microsoft.com/office/drawing/2014/main" id="{9002BF95-74C2-85E9-239F-C409D82DF130}"/>
              </a:ext>
            </a:extLst>
          </p:cNvPr>
          <p:cNvSpPr/>
          <p:nvPr/>
        </p:nvSpPr>
        <p:spPr>
          <a:xfrm>
            <a:off x="2126685" y="1360243"/>
            <a:ext cx="1579155" cy="1579155"/>
          </a:xfrm>
          <a:prstGeom prst="ellipse">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 </a:t>
            </a:r>
          </a:p>
        </p:txBody>
      </p:sp>
      <p:sp>
        <p:nvSpPr>
          <p:cNvPr id="9" name="Oval 8">
            <a:extLst>
              <a:ext uri="{FF2B5EF4-FFF2-40B4-BE49-F238E27FC236}">
                <a16:creationId xmlns:a16="http://schemas.microsoft.com/office/drawing/2014/main" id="{AB0A0F32-3DCB-5625-2EC1-83CC0A712337}"/>
              </a:ext>
            </a:extLst>
          </p:cNvPr>
          <p:cNvSpPr/>
          <p:nvPr/>
        </p:nvSpPr>
        <p:spPr>
          <a:xfrm>
            <a:off x="8678643" y="1360243"/>
            <a:ext cx="1579155" cy="1579155"/>
          </a:xfrm>
          <a:prstGeom prst="ellipse">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 </a:t>
            </a:r>
          </a:p>
        </p:txBody>
      </p:sp>
      <p:sp>
        <p:nvSpPr>
          <p:cNvPr id="11" name="TextBox 10">
            <a:extLst>
              <a:ext uri="{FF2B5EF4-FFF2-40B4-BE49-F238E27FC236}">
                <a16:creationId xmlns:a16="http://schemas.microsoft.com/office/drawing/2014/main" id="{D237555B-C506-9E2F-8395-AD3540BA5B27}"/>
              </a:ext>
            </a:extLst>
          </p:cNvPr>
          <p:cNvSpPr txBox="1"/>
          <p:nvPr/>
        </p:nvSpPr>
        <p:spPr>
          <a:xfrm>
            <a:off x="4478001" y="3090347"/>
            <a:ext cx="3251200" cy="338554"/>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White Glove Onboarding</a:t>
            </a:r>
          </a:p>
        </p:txBody>
      </p:sp>
      <p:sp>
        <p:nvSpPr>
          <p:cNvPr id="12" name="TextBox 11">
            <a:extLst>
              <a:ext uri="{FF2B5EF4-FFF2-40B4-BE49-F238E27FC236}">
                <a16:creationId xmlns:a16="http://schemas.microsoft.com/office/drawing/2014/main" id="{B4070E09-C8D6-87D6-87E2-A40E231B06A2}"/>
              </a:ext>
            </a:extLst>
          </p:cNvPr>
          <p:cNvSpPr txBox="1"/>
          <p:nvPr/>
        </p:nvSpPr>
        <p:spPr>
          <a:xfrm>
            <a:off x="8460721" y="3090347"/>
            <a:ext cx="2030907" cy="338554"/>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Dashboard Access</a:t>
            </a:r>
          </a:p>
        </p:txBody>
      </p:sp>
      <p:sp>
        <p:nvSpPr>
          <p:cNvPr id="13" name="TextBox 12">
            <a:extLst>
              <a:ext uri="{FF2B5EF4-FFF2-40B4-BE49-F238E27FC236}">
                <a16:creationId xmlns:a16="http://schemas.microsoft.com/office/drawing/2014/main" id="{CC616B58-F517-94AF-17FF-44CE58812571}"/>
              </a:ext>
            </a:extLst>
          </p:cNvPr>
          <p:cNvSpPr txBox="1"/>
          <p:nvPr/>
        </p:nvSpPr>
        <p:spPr>
          <a:xfrm>
            <a:off x="1288728" y="3090347"/>
            <a:ext cx="3251200" cy="338554"/>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6 </a:t>
            </a:r>
            <a:r>
              <a:rPr lang="en-US" sz="1600" b="1" err="1">
                <a:latin typeface="Arial" panose="020B0604020202020204" pitchFamily="34" charset="0"/>
                <a:cs typeface="Arial" panose="020B0604020202020204" pitchFamily="34" charset="0"/>
              </a:rPr>
              <a:t>Proxxi</a:t>
            </a:r>
            <a:r>
              <a:rPr lang="en-US" sz="1600" b="1">
                <a:latin typeface="Arial" panose="020B0604020202020204" pitchFamily="34" charset="0"/>
                <a:cs typeface="Arial" panose="020B0604020202020204" pitchFamily="34" charset="0"/>
              </a:rPr>
              <a:t> Wristbands</a:t>
            </a:r>
          </a:p>
        </p:txBody>
      </p:sp>
      <p:sp>
        <p:nvSpPr>
          <p:cNvPr id="14" name="TextBox 13">
            <a:extLst>
              <a:ext uri="{FF2B5EF4-FFF2-40B4-BE49-F238E27FC236}">
                <a16:creationId xmlns:a16="http://schemas.microsoft.com/office/drawing/2014/main" id="{B225C220-9FDF-D5CE-9E7E-308699B47BA2}"/>
              </a:ext>
            </a:extLst>
          </p:cNvPr>
          <p:cNvSpPr txBox="1"/>
          <p:nvPr/>
        </p:nvSpPr>
        <p:spPr>
          <a:xfrm>
            <a:off x="300981" y="3938936"/>
            <a:ext cx="11297921" cy="2398670"/>
          </a:xfrm>
          <a:prstGeom prst="rect">
            <a:avLst/>
          </a:prstGeom>
          <a:noFill/>
        </p:spPr>
        <p:txBody>
          <a:bodyPr wrap="square" rtlCol="0">
            <a:spAutoFit/>
          </a:bodyPr>
          <a:lstStyle/>
          <a:p>
            <a:pPr marL="380990" indent="-380990">
              <a:lnSpc>
                <a:spcPct val="200000"/>
              </a:lnSpc>
              <a:buClr>
                <a:srgbClr val="FFCB05"/>
              </a:buClr>
              <a:buSzPct val="165000"/>
              <a:buFont typeface="Wingdings" panose="05000000000000000000" pitchFamily="2" charset="2"/>
              <a:buChar char="ü"/>
            </a:pPr>
            <a:r>
              <a:rPr lang="en-US" sz="2200" b="1" baseline="30000">
                <a:latin typeface="Arial" panose="020B0604020202020204" pitchFamily="34" charset="0"/>
                <a:cs typeface="Arial" panose="020B0604020202020204" pitchFamily="34" charset="0"/>
              </a:rPr>
              <a:t>Try It On Your Terms:</a:t>
            </a:r>
            <a:r>
              <a:rPr lang="en-US" sz="2200" baseline="30000">
                <a:latin typeface="Arial" panose="020B0604020202020204" pitchFamily="34" charset="0"/>
                <a:cs typeface="Arial" panose="020B0604020202020204" pitchFamily="34" charset="0"/>
              </a:rPr>
              <a:t> Test </a:t>
            </a:r>
            <a:r>
              <a:rPr lang="en-US" sz="2200" baseline="30000" err="1">
                <a:latin typeface="Arial" panose="020B0604020202020204" pitchFamily="34" charset="0"/>
                <a:cs typeface="Arial" panose="020B0604020202020204" pitchFamily="34" charset="0"/>
              </a:rPr>
              <a:t>Proxxi</a:t>
            </a:r>
            <a:r>
              <a:rPr lang="en-US" sz="2200" baseline="30000">
                <a:latin typeface="Arial" panose="020B0604020202020204" pitchFamily="34" charset="0"/>
                <a:cs typeface="Arial" panose="020B0604020202020204" pitchFamily="34" charset="0"/>
              </a:rPr>
              <a:t> in your environment before a full rollout. </a:t>
            </a:r>
          </a:p>
          <a:p>
            <a:pPr marL="380990" indent="-380990">
              <a:lnSpc>
                <a:spcPct val="200000"/>
              </a:lnSpc>
              <a:buClr>
                <a:srgbClr val="FFCB05"/>
              </a:buClr>
              <a:buSzPct val="165000"/>
              <a:buFont typeface="Wingdings" panose="05000000000000000000" pitchFamily="2" charset="2"/>
              <a:buChar char="ü"/>
            </a:pPr>
            <a:r>
              <a:rPr lang="en-US" sz="2200" b="1" baseline="30000">
                <a:latin typeface="Arial" panose="020B0604020202020204" pitchFamily="34" charset="0"/>
                <a:cs typeface="Arial" panose="020B0604020202020204" pitchFamily="34" charset="0"/>
              </a:rPr>
              <a:t>Spot Safety Gaps Sooner:</a:t>
            </a:r>
            <a:r>
              <a:rPr lang="en-US" sz="2200" baseline="30000">
                <a:latin typeface="Arial" panose="020B0604020202020204" pitchFamily="34" charset="0"/>
                <a:cs typeface="Arial" panose="020B0604020202020204" pitchFamily="34" charset="0"/>
              </a:rPr>
              <a:t> Use dashboard insights to flag exposure trends and training needs. </a:t>
            </a:r>
          </a:p>
          <a:p>
            <a:pPr marL="380990" indent="-380990">
              <a:lnSpc>
                <a:spcPct val="200000"/>
              </a:lnSpc>
              <a:buClr>
                <a:srgbClr val="FFCB05"/>
              </a:buClr>
              <a:buSzPct val="165000"/>
              <a:buFont typeface="Wingdings" panose="05000000000000000000" pitchFamily="2" charset="2"/>
              <a:buChar char="ü"/>
            </a:pPr>
            <a:r>
              <a:rPr lang="en-US" sz="2200" b="1" baseline="30000">
                <a:latin typeface="Arial" panose="020B0604020202020204" pitchFamily="34" charset="0"/>
                <a:cs typeface="Arial" panose="020B0604020202020204" pitchFamily="34" charset="0"/>
              </a:rPr>
              <a:t>Easy, Expert Onboarding: </a:t>
            </a:r>
            <a:r>
              <a:rPr lang="en-US" sz="2200" baseline="30000">
                <a:latin typeface="Arial" panose="020B0604020202020204" pitchFamily="34" charset="0"/>
                <a:cs typeface="Arial" panose="020B0604020202020204" pitchFamily="34" charset="0"/>
              </a:rPr>
              <a:t>Setup and training with four weeks of included support. </a:t>
            </a:r>
          </a:p>
          <a:p>
            <a:pPr marL="380990" indent="-380990">
              <a:lnSpc>
                <a:spcPct val="200000"/>
              </a:lnSpc>
              <a:buClr>
                <a:srgbClr val="FFCB05"/>
              </a:buClr>
              <a:buSzPct val="165000"/>
              <a:buFont typeface="Wingdings" panose="05000000000000000000" pitchFamily="2" charset="2"/>
              <a:buChar char="ü"/>
            </a:pPr>
            <a:r>
              <a:rPr lang="en-US" sz="2200" b="1" baseline="30000">
                <a:latin typeface="Arial" panose="020B0604020202020204" pitchFamily="34" charset="0"/>
                <a:cs typeface="Arial" panose="020B0604020202020204" pitchFamily="34" charset="0"/>
              </a:rPr>
              <a:t>Add a Smart Layer of Protection: </a:t>
            </a:r>
            <a:r>
              <a:rPr lang="en-US" sz="2200" baseline="30000">
                <a:latin typeface="Arial" panose="020B0604020202020204" pitchFamily="34" charset="0"/>
                <a:cs typeface="Arial" panose="020B0604020202020204" pitchFamily="34" charset="0"/>
              </a:rPr>
              <a:t>Real-time alerts add a critical layer to your safety program.</a:t>
            </a:r>
          </a:p>
          <a:p>
            <a:pPr>
              <a:lnSpc>
                <a:spcPct val="150000"/>
              </a:lnSpc>
            </a:pPr>
            <a:endParaRPr lang="en-US" sz="2400"/>
          </a:p>
        </p:txBody>
      </p:sp>
      <p:sp>
        <p:nvSpPr>
          <p:cNvPr id="15" name="TextBox 14">
            <a:extLst>
              <a:ext uri="{FF2B5EF4-FFF2-40B4-BE49-F238E27FC236}">
                <a16:creationId xmlns:a16="http://schemas.microsoft.com/office/drawing/2014/main" id="{2589936D-31E5-C280-E3B5-428D9A835BCE}"/>
              </a:ext>
            </a:extLst>
          </p:cNvPr>
          <p:cNvSpPr txBox="1"/>
          <p:nvPr/>
        </p:nvSpPr>
        <p:spPr>
          <a:xfrm>
            <a:off x="497713" y="1085516"/>
            <a:ext cx="11167041" cy="687368"/>
          </a:xfrm>
          <a:prstGeom prst="rect">
            <a:avLst/>
          </a:prstGeom>
          <a:noFill/>
        </p:spPr>
        <p:txBody>
          <a:bodyPr wrap="square" rtlCol="0">
            <a:spAutoFit/>
          </a:bodyPr>
          <a:lstStyle/>
          <a:p>
            <a:pPr algn="ctr"/>
            <a:r>
              <a:rPr lang="en-US" sz="2200" b="1" baseline="30000">
                <a:latin typeface="Arial" panose="020B0604020202020204" pitchFamily="34" charset="0"/>
                <a:cs typeface="Arial" panose="020B0604020202020204" pitchFamily="34" charset="0"/>
              </a:rPr>
              <a:t>What’s Included in the Pilot? (Part No. W-PRX-PLT6)</a:t>
            </a:r>
          </a:p>
          <a:p>
            <a:endParaRPr lang="en-US" sz="2400"/>
          </a:p>
        </p:txBody>
      </p:sp>
      <p:pic>
        <p:nvPicPr>
          <p:cNvPr id="19" name="Picture 18" descr="A black wristwatches with yellow and red lightnings&#10;&#10;AI-generated content may be incorrect.">
            <a:extLst>
              <a:ext uri="{FF2B5EF4-FFF2-40B4-BE49-F238E27FC236}">
                <a16:creationId xmlns:a16="http://schemas.microsoft.com/office/drawing/2014/main" id="{F4B7A121-112D-51BE-6C68-3609B24F5782}"/>
              </a:ext>
            </a:extLst>
          </p:cNvPr>
          <p:cNvPicPr>
            <a:picLocks noChangeAspect="1"/>
          </p:cNvPicPr>
          <p:nvPr/>
        </p:nvPicPr>
        <p:blipFill>
          <a:blip r:embed="rId3"/>
          <a:stretch>
            <a:fillRect/>
          </a:stretch>
        </p:blipFill>
        <p:spPr>
          <a:xfrm rot="219168">
            <a:off x="2390241" y="1276328"/>
            <a:ext cx="1553241" cy="1492728"/>
          </a:xfrm>
          <a:prstGeom prst="rect">
            <a:avLst/>
          </a:prstGeom>
        </p:spPr>
      </p:pic>
      <p:pic>
        <p:nvPicPr>
          <p:cNvPr id="21" name="Picture 20" descr="A tablet with a graph on the screen&#10;&#10;AI-generated content may be incorrect.">
            <a:extLst>
              <a:ext uri="{FF2B5EF4-FFF2-40B4-BE49-F238E27FC236}">
                <a16:creationId xmlns:a16="http://schemas.microsoft.com/office/drawing/2014/main" id="{A08AD763-9E50-B82B-05E1-F906DB8EB8B4}"/>
              </a:ext>
            </a:extLst>
          </p:cNvPr>
          <p:cNvPicPr>
            <a:picLocks noChangeAspect="1"/>
          </p:cNvPicPr>
          <p:nvPr/>
        </p:nvPicPr>
        <p:blipFill>
          <a:blip r:embed="rId4"/>
          <a:stretch>
            <a:fillRect/>
          </a:stretch>
        </p:blipFill>
        <p:spPr>
          <a:xfrm>
            <a:off x="8706935" y="972186"/>
            <a:ext cx="1538480" cy="1838516"/>
          </a:xfrm>
          <a:prstGeom prst="rect">
            <a:avLst/>
          </a:prstGeom>
        </p:spPr>
      </p:pic>
      <p:pic>
        <p:nvPicPr>
          <p:cNvPr id="23" name="Picture 22" descr="A group of people standing around a whiteboard&#10;&#10;AI-generated content may be incorrect.">
            <a:extLst>
              <a:ext uri="{FF2B5EF4-FFF2-40B4-BE49-F238E27FC236}">
                <a16:creationId xmlns:a16="http://schemas.microsoft.com/office/drawing/2014/main" id="{C054A8A0-6309-8E73-B292-C0EFFF45B6B2}"/>
              </a:ext>
            </a:extLst>
          </p:cNvPr>
          <p:cNvPicPr>
            <a:picLocks noChangeAspect="1"/>
          </p:cNvPicPr>
          <p:nvPr/>
        </p:nvPicPr>
        <p:blipFill rotWithShape="1">
          <a:blip r:embed="rId5"/>
          <a:srcRect l="13630" t="2149" r="21567" b="639"/>
          <a:stretch>
            <a:fillRect/>
          </a:stretch>
        </p:blipFill>
        <p:spPr>
          <a:xfrm>
            <a:off x="5321736" y="1456942"/>
            <a:ext cx="1548529" cy="1548529"/>
          </a:xfrm>
          <a:prstGeom prst="ellipse">
            <a:avLst/>
          </a:prstGeom>
        </p:spPr>
      </p:pic>
      <p:pic>
        <p:nvPicPr>
          <p:cNvPr id="17" name="Picture 16" descr="A yellow and grey shield with white text&#10;&#10;AI-generated content may be incorrect.">
            <a:extLst>
              <a:ext uri="{FF2B5EF4-FFF2-40B4-BE49-F238E27FC236}">
                <a16:creationId xmlns:a16="http://schemas.microsoft.com/office/drawing/2014/main" id="{260AA8DC-9A2D-A5E8-CA55-4DF74DBD60D8}"/>
              </a:ext>
            </a:extLst>
          </p:cNvPr>
          <p:cNvPicPr>
            <a:picLocks noChangeAspect="1"/>
          </p:cNvPicPr>
          <p:nvPr/>
        </p:nvPicPr>
        <p:blipFill>
          <a:blip r:embed="rId6"/>
          <a:stretch>
            <a:fillRect/>
          </a:stretch>
        </p:blipFill>
        <p:spPr>
          <a:xfrm>
            <a:off x="9759937" y="3453440"/>
            <a:ext cx="2131083" cy="2131083"/>
          </a:xfrm>
          <a:prstGeom prst="rect">
            <a:avLst/>
          </a:prstGeom>
        </p:spPr>
      </p:pic>
      <p:sp>
        <p:nvSpPr>
          <p:cNvPr id="24" name="TextBox 23">
            <a:extLst>
              <a:ext uri="{FF2B5EF4-FFF2-40B4-BE49-F238E27FC236}">
                <a16:creationId xmlns:a16="http://schemas.microsoft.com/office/drawing/2014/main" id="{9A5B1B41-60DB-347C-1F49-4B15256D00A2}"/>
              </a:ext>
            </a:extLst>
          </p:cNvPr>
          <p:cNvSpPr txBox="1"/>
          <p:nvPr/>
        </p:nvSpPr>
        <p:spPr>
          <a:xfrm>
            <a:off x="9822036" y="5487031"/>
            <a:ext cx="2006885" cy="913135"/>
          </a:xfrm>
          <a:prstGeom prst="rect">
            <a:avLst/>
          </a:prstGeom>
          <a:noFill/>
        </p:spPr>
        <p:txBody>
          <a:bodyPr wrap="square" rtlCol="0">
            <a:spAutoFit/>
          </a:bodyPr>
          <a:lstStyle/>
          <a:p>
            <a:pPr algn="ctr"/>
            <a:r>
              <a:rPr lang="en-US" sz="1467" i="1" baseline="30000"/>
              <a:t>*Return for full hardware </a:t>
            </a:r>
          </a:p>
          <a:p>
            <a:pPr algn="ctr"/>
            <a:r>
              <a:rPr lang="en-US" sz="1467" i="1" baseline="30000"/>
              <a:t>refund ($2,500); does not include setup and service fees.</a:t>
            </a:r>
          </a:p>
          <a:p>
            <a:endParaRPr lang="en-US" sz="2400"/>
          </a:p>
        </p:txBody>
      </p:sp>
    </p:spTree>
    <p:extLst>
      <p:ext uri="{BB962C8B-B14F-4D97-AF65-F5344CB8AC3E}">
        <p14:creationId xmlns:p14="http://schemas.microsoft.com/office/powerpoint/2010/main" val="33006535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0A0FA579-E86E-55C2-87CD-5B6D0A9B18A9}"/>
            </a:ext>
          </a:extLst>
        </p:cNvPr>
        <p:cNvGrpSpPr/>
        <p:nvPr/>
      </p:nvGrpSpPr>
      <p:grpSpPr>
        <a:xfrm>
          <a:off x="0" y="0"/>
          <a:ext cx="0" cy="0"/>
          <a:chOff x="0" y="0"/>
          <a:chExt cx="0" cy="0"/>
        </a:xfrm>
      </p:grpSpPr>
      <p:sp>
        <p:nvSpPr>
          <p:cNvPr id="154" name="Google Shape;154;p31">
            <a:extLst>
              <a:ext uri="{FF2B5EF4-FFF2-40B4-BE49-F238E27FC236}">
                <a16:creationId xmlns:a16="http://schemas.microsoft.com/office/drawing/2014/main" id="{DB5CAC8B-99B8-6DAF-0C2D-CE073E64F754}"/>
              </a:ext>
            </a:extLst>
          </p:cNvPr>
          <p:cNvSpPr txBox="1"/>
          <p:nvPr/>
        </p:nvSpPr>
        <p:spPr>
          <a:xfrm>
            <a:off x="314000" y="225983"/>
            <a:ext cx="9642800" cy="1001324"/>
          </a:xfrm>
          <a:prstGeom prst="rect">
            <a:avLst/>
          </a:prstGeom>
          <a:noFill/>
          <a:ln>
            <a:noFill/>
          </a:ln>
        </p:spPr>
        <p:txBody>
          <a:bodyPr spcFirstLastPara="1" wrap="square" lIns="121900" tIns="121900" rIns="121900" bIns="121900" anchor="t" anchorCtr="0">
            <a:spAutoFit/>
          </a:bodyPr>
          <a:lstStyle/>
          <a:p>
            <a:pPr lvl="0">
              <a:lnSpc>
                <a:spcPct val="115000"/>
              </a:lnSpc>
            </a:pPr>
            <a:r>
              <a:rPr lang="en" sz="4000" b="1">
                <a:highlight>
                  <a:schemeClr val="lt1"/>
                </a:highlight>
                <a:latin typeface="Arial Black" panose="020B0A04020102020204" pitchFamily="34" charset="0"/>
                <a:ea typeface="Hind"/>
                <a:cs typeface="Hind"/>
                <a:sym typeface="Hind"/>
              </a:rPr>
              <a:t>Proxxi</a:t>
            </a:r>
            <a:r>
              <a:rPr lang="en" sz="4000" b="1">
                <a:solidFill>
                  <a:srgbClr val="202124"/>
                </a:solidFill>
                <a:highlight>
                  <a:schemeClr val="lt1"/>
                </a:highlight>
                <a:latin typeface="Arial Black" panose="020B0A04020102020204" pitchFamily="34" charset="0"/>
                <a:ea typeface="Hind"/>
                <a:cs typeface="Hind"/>
                <a:sym typeface="Hind"/>
              </a:rPr>
              <a:t> by Grace </a:t>
            </a:r>
            <a:r>
              <a:rPr lang="en-US" sz="4267" b="1">
                <a:highlight>
                  <a:schemeClr val="lt1"/>
                </a:highlight>
                <a:latin typeface="Arial Black" panose="020B0A04020102020204" pitchFamily="34" charset="0"/>
                <a:ea typeface="Hind"/>
                <a:cs typeface="Hind"/>
                <a:sym typeface="Hind"/>
              </a:rPr>
              <a:t>-</a:t>
            </a:r>
            <a:r>
              <a:rPr lang="en" sz="4000" b="1">
                <a:solidFill>
                  <a:srgbClr val="202124"/>
                </a:solidFill>
                <a:highlight>
                  <a:schemeClr val="lt1"/>
                </a:highlight>
                <a:latin typeface="Arial Black" panose="020B0A04020102020204" pitchFamily="34" charset="0"/>
                <a:ea typeface="Hind"/>
                <a:cs typeface="Hind"/>
                <a:sym typeface="Hind"/>
              </a:rPr>
              <a:t> </a:t>
            </a:r>
            <a:r>
              <a:rPr lang="en" sz="4000" b="1">
                <a:solidFill>
                  <a:srgbClr val="FFCB05"/>
                </a:solidFill>
                <a:highlight>
                  <a:schemeClr val="lt1"/>
                </a:highlight>
                <a:latin typeface="Arial Black" panose="020B0A04020102020204" pitchFamily="34" charset="0"/>
                <a:ea typeface="Hind"/>
                <a:cs typeface="Hind"/>
                <a:sym typeface="Hind"/>
              </a:rPr>
              <a:t>Specifications</a:t>
            </a:r>
            <a:endParaRPr sz="4000" b="1">
              <a:solidFill>
                <a:srgbClr val="FFCB05"/>
              </a:solidFill>
              <a:latin typeface="Arial Black" panose="020B0A04020102020204" pitchFamily="34" charset="0"/>
              <a:ea typeface="Hind"/>
              <a:cs typeface="Hind"/>
              <a:sym typeface="Hind"/>
            </a:endParaRPr>
          </a:p>
        </p:txBody>
      </p:sp>
      <p:pic>
        <p:nvPicPr>
          <p:cNvPr id="5" name="Picture 4">
            <a:extLst>
              <a:ext uri="{FF2B5EF4-FFF2-40B4-BE49-F238E27FC236}">
                <a16:creationId xmlns:a16="http://schemas.microsoft.com/office/drawing/2014/main" id="{96306883-B274-00EE-B8B3-03DDE85B60E4}"/>
              </a:ext>
            </a:extLst>
          </p:cNvPr>
          <p:cNvPicPr>
            <a:picLocks noChangeAspect="1"/>
          </p:cNvPicPr>
          <p:nvPr/>
        </p:nvPicPr>
        <p:blipFill>
          <a:blip r:embed="rId3"/>
          <a:stretch>
            <a:fillRect/>
          </a:stretch>
        </p:blipFill>
        <p:spPr>
          <a:xfrm>
            <a:off x="2556873" y="1294972"/>
            <a:ext cx="8491841" cy="4445187"/>
          </a:xfrm>
          <a:prstGeom prst="rect">
            <a:avLst/>
          </a:prstGeom>
        </p:spPr>
      </p:pic>
      <p:pic>
        <p:nvPicPr>
          <p:cNvPr id="2" name="Google Shape;243;p43">
            <a:extLst>
              <a:ext uri="{FF2B5EF4-FFF2-40B4-BE49-F238E27FC236}">
                <a16:creationId xmlns:a16="http://schemas.microsoft.com/office/drawing/2014/main" id="{E7CCFE6B-1240-917C-9DB9-3278373C70B1}"/>
              </a:ext>
            </a:extLst>
          </p:cNvPr>
          <p:cNvPicPr preferRelativeResize="0"/>
          <p:nvPr/>
        </p:nvPicPr>
        <p:blipFill rotWithShape="1">
          <a:blip r:embed="rId4">
            <a:alphaModFix/>
          </a:blip>
          <a:srcRect l="573" r="563"/>
          <a:stretch/>
        </p:blipFill>
        <p:spPr>
          <a:xfrm>
            <a:off x="0" y="2080949"/>
            <a:ext cx="2984197" cy="2696103"/>
          </a:xfrm>
          <a:prstGeom prst="rect">
            <a:avLst/>
          </a:prstGeom>
          <a:noFill/>
          <a:ln>
            <a:noFill/>
          </a:ln>
          <a:effectLst/>
        </p:spPr>
      </p:pic>
    </p:spTree>
    <p:extLst>
      <p:ext uri="{BB962C8B-B14F-4D97-AF65-F5344CB8AC3E}">
        <p14:creationId xmlns:p14="http://schemas.microsoft.com/office/powerpoint/2010/main" val="14234717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20" name="Google Shape;220;p40"/>
          <p:cNvPicPr preferRelativeResize="0"/>
          <p:nvPr/>
        </p:nvPicPr>
        <p:blipFill>
          <a:blip r:embed="rId3">
            <a:alphaModFix/>
          </a:blip>
          <a:stretch>
            <a:fillRect/>
          </a:stretch>
        </p:blipFill>
        <p:spPr>
          <a:xfrm>
            <a:off x="1631821" y="3106056"/>
            <a:ext cx="2279455" cy="623305"/>
          </a:xfrm>
          <a:prstGeom prst="rect">
            <a:avLst/>
          </a:prstGeom>
          <a:noFill/>
          <a:ln>
            <a:noFill/>
          </a:ln>
        </p:spPr>
      </p:pic>
      <p:pic>
        <p:nvPicPr>
          <p:cNvPr id="221" name="Google Shape;221;p40"/>
          <p:cNvPicPr preferRelativeResize="0"/>
          <p:nvPr/>
        </p:nvPicPr>
        <p:blipFill>
          <a:blip r:embed="rId4">
            <a:alphaModFix/>
          </a:blip>
          <a:stretch>
            <a:fillRect/>
          </a:stretch>
        </p:blipFill>
        <p:spPr>
          <a:xfrm>
            <a:off x="7758171" y="3106056"/>
            <a:ext cx="3145068" cy="623305"/>
          </a:xfrm>
          <a:prstGeom prst="rect">
            <a:avLst/>
          </a:prstGeom>
          <a:noFill/>
          <a:ln>
            <a:noFill/>
          </a:ln>
        </p:spPr>
      </p:pic>
      <p:pic>
        <p:nvPicPr>
          <p:cNvPr id="222" name="Google Shape;222;p40"/>
          <p:cNvPicPr preferRelativeResize="0"/>
          <p:nvPr/>
        </p:nvPicPr>
        <p:blipFill>
          <a:blip r:embed="rId5">
            <a:alphaModFix/>
          </a:blip>
          <a:stretch>
            <a:fillRect/>
          </a:stretch>
        </p:blipFill>
        <p:spPr>
          <a:xfrm>
            <a:off x="4458354" y="3145873"/>
            <a:ext cx="2689487" cy="623305"/>
          </a:xfrm>
          <a:prstGeom prst="rect">
            <a:avLst/>
          </a:prstGeom>
          <a:noFill/>
          <a:ln>
            <a:noFill/>
          </a:ln>
        </p:spPr>
      </p:pic>
      <p:pic>
        <p:nvPicPr>
          <p:cNvPr id="223" name="Google Shape;223;p40"/>
          <p:cNvPicPr preferRelativeResize="0"/>
          <p:nvPr/>
        </p:nvPicPr>
        <p:blipFill rotWithShape="1">
          <a:blip r:embed="rId6">
            <a:alphaModFix/>
          </a:blip>
          <a:srcRect b="29750"/>
          <a:stretch/>
        </p:blipFill>
        <p:spPr>
          <a:xfrm>
            <a:off x="4729683" y="4345554"/>
            <a:ext cx="2146827" cy="1304701"/>
          </a:xfrm>
          <a:prstGeom prst="rect">
            <a:avLst/>
          </a:prstGeom>
          <a:noFill/>
          <a:ln>
            <a:noFill/>
          </a:ln>
        </p:spPr>
      </p:pic>
      <p:pic>
        <p:nvPicPr>
          <p:cNvPr id="219" name="Google Shape;219;p40"/>
          <p:cNvPicPr preferRelativeResize="0"/>
          <p:nvPr/>
        </p:nvPicPr>
        <p:blipFill>
          <a:blip r:embed="rId7">
            <a:alphaModFix/>
          </a:blip>
          <a:stretch>
            <a:fillRect/>
          </a:stretch>
        </p:blipFill>
        <p:spPr>
          <a:xfrm>
            <a:off x="1213852" y="60339"/>
            <a:ext cx="9949449" cy="2829124"/>
          </a:xfrm>
          <a:prstGeom prst="rect">
            <a:avLst/>
          </a:prstGeom>
          <a:noFill/>
          <a:ln>
            <a:noFill/>
          </a:ln>
        </p:spPr>
      </p:pic>
      <p:sp>
        <p:nvSpPr>
          <p:cNvPr id="2" name="Rectangle 1">
            <a:extLst>
              <a:ext uri="{FF2B5EF4-FFF2-40B4-BE49-F238E27FC236}">
                <a16:creationId xmlns:a16="http://schemas.microsoft.com/office/drawing/2014/main" id="{8E046A92-F6C9-556A-57C2-1486A369B499}"/>
              </a:ext>
            </a:extLst>
          </p:cNvPr>
          <p:cNvSpPr/>
          <p:nvPr/>
        </p:nvSpPr>
        <p:spPr>
          <a:xfrm>
            <a:off x="3911275" y="331283"/>
            <a:ext cx="4530871" cy="1109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Google Shape;212;p39">
            <a:extLst>
              <a:ext uri="{FF2B5EF4-FFF2-40B4-BE49-F238E27FC236}">
                <a16:creationId xmlns:a16="http://schemas.microsoft.com/office/drawing/2014/main" id="{33B0DC82-A274-953E-D97B-9FEA5D71876A}"/>
              </a:ext>
            </a:extLst>
          </p:cNvPr>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pPr algn="ctr">
              <a:spcBef>
                <a:spcPts val="0"/>
              </a:spcBef>
            </a:pPr>
            <a:r>
              <a:rPr lang="en" sz="3200" b="1">
                <a:latin typeface="Arial Black" panose="020B0A04020102020204" pitchFamily="34" charset="0"/>
              </a:rPr>
              <a:t>Trusted By:</a:t>
            </a:r>
            <a:endParaRPr sz="3200" b="1">
              <a:latin typeface="Arial Black" panose="020B0A040201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3" name="Title 1">
            <a:extLst>
              <a:ext uri="{FF2B5EF4-FFF2-40B4-BE49-F238E27FC236}">
                <a16:creationId xmlns:a16="http://schemas.microsoft.com/office/drawing/2014/main" id="{2C45C947-46E5-51C9-0516-466CE2EA4696}"/>
              </a:ext>
            </a:extLst>
          </p:cNvPr>
          <p:cNvSpPr>
            <a:spLocks noGrp="1"/>
          </p:cNvSpPr>
          <p:nvPr>
            <p:ph type="title"/>
          </p:nvPr>
        </p:nvSpPr>
        <p:spPr>
          <a:xfrm>
            <a:off x="838200" y="681037"/>
            <a:ext cx="10515600" cy="1009651"/>
          </a:xfrm>
        </p:spPr>
        <p:txBody>
          <a:bodyPr/>
          <a:lstStyle/>
          <a:p>
            <a:r>
              <a:rPr lang="en-US"/>
              <a:t>Additional </a:t>
            </a:r>
            <a:r>
              <a:rPr lang="en-US">
                <a:latin typeface="Arial Black" panose="020B0A04020102020204" pitchFamily="34" charset="0"/>
              </a:rPr>
              <a:t>Resources</a:t>
            </a:r>
          </a:p>
        </p:txBody>
      </p:sp>
      <p:sp>
        <p:nvSpPr>
          <p:cNvPr id="4" name="TextBox 3">
            <a:extLst>
              <a:ext uri="{FF2B5EF4-FFF2-40B4-BE49-F238E27FC236}">
                <a16:creationId xmlns:a16="http://schemas.microsoft.com/office/drawing/2014/main" id="{AE03957E-332F-3E3F-3243-4D601A5F6AD6}"/>
              </a:ext>
            </a:extLst>
          </p:cNvPr>
          <p:cNvSpPr txBox="1"/>
          <p:nvPr/>
        </p:nvSpPr>
        <p:spPr>
          <a:xfrm>
            <a:off x="509171" y="4784994"/>
            <a:ext cx="2875212" cy="923330"/>
          </a:xfrm>
          <a:prstGeom prst="rect">
            <a:avLst/>
          </a:prstGeom>
          <a:noFill/>
        </p:spPr>
        <p:txBody>
          <a:bodyPr wrap="square">
            <a:spAutoFit/>
          </a:bodyPr>
          <a:lstStyle/>
          <a:p>
            <a:pPr algn="ctr"/>
            <a:r>
              <a:rPr lang="en-US"/>
              <a:t>Visit </a:t>
            </a:r>
            <a:r>
              <a:rPr lang="en-US">
                <a:hlinkClick r:id="rId2"/>
              </a:rPr>
              <a:t>www.graceport.com</a:t>
            </a:r>
            <a:r>
              <a:rPr lang="en-US"/>
              <a:t> to shop and chat with one of our Representatives</a:t>
            </a:r>
          </a:p>
        </p:txBody>
      </p:sp>
      <p:sp>
        <p:nvSpPr>
          <p:cNvPr id="5" name="TextBox 4">
            <a:extLst>
              <a:ext uri="{FF2B5EF4-FFF2-40B4-BE49-F238E27FC236}">
                <a16:creationId xmlns:a16="http://schemas.microsoft.com/office/drawing/2014/main" id="{A0353C9C-DF6B-A87C-5827-1417F58B2048}"/>
              </a:ext>
            </a:extLst>
          </p:cNvPr>
          <p:cNvSpPr txBox="1"/>
          <p:nvPr/>
        </p:nvSpPr>
        <p:spPr>
          <a:xfrm>
            <a:off x="3654345" y="4746421"/>
            <a:ext cx="2190953" cy="1201611"/>
          </a:xfrm>
          <a:prstGeom prst="rect">
            <a:avLst/>
          </a:prstGeom>
          <a:noFill/>
        </p:spPr>
        <p:txBody>
          <a:bodyPr wrap="square">
            <a:spAutoFit/>
          </a:bodyPr>
          <a:lstStyle/>
          <a:p>
            <a:pPr algn="ctr"/>
            <a:r>
              <a:rPr lang="en-US"/>
              <a:t>180+ </a:t>
            </a:r>
            <a:r>
              <a:rPr lang="en-US" err="1"/>
              <a:t>GracePorts</a:t>
            </a:r>
            <a:r>
              <a:rPr lang="en-US"/>
              <a:t> and all PESD’s now available in </a:t>
            </a:r>
            <a:r>
              <a:rPr lang="en-US" err="1"/>
              <a:t>ePlan</a:t>
            </a:r>
            <a:r>
              <a:rPr lang="en-US"/>
              <a:t> data portal </a:t>
            </a:r>
          </a:p>
        </p:txBody>
      </p:sp>
      <p:sp>
        <p:nvSpPr>
          <p:cNvPr id="6" name="TextBox 5">
            <a:extLst>
              <a:ext uri="{FF2B5EF4-FFF2-40B4-BE49-F238E27FC236}">
                <a16:creationId xmlns:a16="http://schemas.microsoft.com/office/drawing/2014/main" id="{8AFE7FD5-415F-5F56-E46D-4A43B5027813}"/>
              </a:ext>
            </a:extLst>
          </p:cNvPr>
          <p:cNvSpPr txBox="1"/>
          <p:nvPr/>
        </p:nvSpPr>
        <p:spPr>
          <a:xfrm>
            <a:off x="6257359" y="4873879"/>
            <a:ext cx="2319905" cy="646331"/>
          </a:xfrm>
          <a:prstGeom prst="rect">
            <a:avLst/>
          </a:prstGeom>
          <a:noFill/>
        </p:spPr>
        <p:txBody>
          <a:bodyPr wrap="square">
            <a:spAutoFit/>
          </a:bodyPr>
          <a:lstStyle/>
          <a:p>
            <a:pPr algn="ctr"/>
            <a:r>
              <a:rPr lang="en-US">
                <a:hlinkClick r:id="rId3"/>
              </a:rPr>
              <a:t>Grace Technologies Master Catalog</a:t>
            </a:r>
            <a:endParaRPr lang="en-US"/>
          </a:p>
        </p:txBody>
      </p:sp>
      <p:sp>
        <p:nvSpPr>
          <p:cNvPr id="7" name="TextBox 6">
            <a:extLst>
              <a:ext uri="{FF2B5EF4-FFF2-40B4-BE49-F238E27FC236}">
                <a16:creationId xmlns:a16="http://schemas.microsoft.com/office/drawing/2014/main" id="{C9AFED36-2FAC-7B23-F2BC-B552285E5D0F}"/>
              </a:ext>
            </a:extLst>
          </p:cNvPr>
          <p:cNvSpPr txBox="1"/>
          <p:nvPr/>
        </p:nvSpPr>
        <p:spPr>
          <a:xfrm>
            <a:off x="9127709" y="4858718"/>
            <a:ext cx="2499132" cy="923330"/>
          </a:xfrm>
          <a:prstGeom prst="rect">
            <a:avLst/>
          </a:prstGeom>
          <a:noFill/>
        </p:spPr>
        <p:txBody>
          <a:bodyPr wrap="square">
            <a:spAutoFit/>
          </a:bodyPr>
          <a:lstStyle/>
          <a:p>
            <a:pPr algn="ctr"/>
            <a:r>
              <a:rPr lang="en-US"/>
              <a:t>Check out our Knowledge Base Articles with over 250 articles </a:t>
            </a:r>
          </a:p>
        </p:txBody>
      </p:sp>
      <p:pic>
        <p:nvPicPr>
          <p:cNvPr id="8" name="Picture 7" descr="A red and black logo&#10;&#10;Description automatically generated with medium confidence">
            <a:extLst>
              <a:ext uri="{FF2B5EF4-FFF2-40B4-BE49-F238E27FC236}">
                <a16:creationId xmlns:a16="http://schemas.microsoft.com/office/drawing/2014/main" id="{C0F4780F-56A8-2E19-BFCF-6C68270597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430" y="2496544"/>
            <a:ext cx="1400851" cy="195381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606C26EC-9849-C940-F49F-EB9EF6AD15E2}"/>
              </a:ext>
            </a:extLst>
          </p:cNvPr>
          <p:cNvPicPr>
            <a:picLocks noChangeAspect="1"/>
          </p:cNvPicPr>
          <p:nvPr/>
        </p:nvPicPr>
        <p:blipFill rotWithShape="1">
          <a:blip r:embed="rId5"/>
          <a:srcRect t="4876"/>
          <a:stretch/>
        </p:blipFill>
        <p:spPr>
          <a:xfrm>
            <a:off x="9183697" y="2573677"/>
            <a:ext cx="2499132" cy="172227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E2DFC7F6-1B7D-9DBC-AB20-F19F8C80DBA2}"/>
              </a:ext>
            </a:extLst>
          </p:cNvPr>
          <p:cNvPicPr>
            <a:picLocks noChangeAspect="1"/>
          </p:cNvPicPr>
          <p:nvPr/>
        </p:nvPicPr>
        <p:blipFill>
          <a:blip r:embed="rId6"/>
          <a:stretch>
            <a:fillRect/>
          </a:stretch>
        </p:blipFill>
        <p:spPr>
          <a:xfrm>
            <a:off x="6245328" y="2353041"/>
            <a:ext cx="2162757" cy="217206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3E15FA8-01D5-CB3E-BEA9-72208FEC4EFE}"/>
              </a:ext>
            </a:extLst>
          </p:cNvPr>
          <p:cNvPicPr>
            <a:picLocks noChangeAspect="1"/>
          </p:cNvPicPr>
          <p:nvPr/>
        </p:nvPicPr>
        <p:blipFill>
          <a:blip r:embed="rId7"/>
          <a:stretch>
            <a:fillRect/>
          </a:stretch>
        </p:blipFill>
        <p:spPr>
          <a:xfrm>
            <a:off x="634533" y="2496544"/>
            <a:ext cx="2536885" cy="1710651"/>
          </a:xfrm>
          <a:prstGeom prst="rect">
            <a:avLst/>
          </a:prstGeom>
          <a:ln>
            <a:noFill/>
          </a:ln>
          <a:effectLst>
            <a:outerShdw blurRad="292100" dist="139700" dir="2700000" algn="tl" rotWithShape="0">
              <a:srgbClr val="333333">
                <a:alpha val="65000"/>
              </a:srgbClr>
            </a:outerShdw>
          </a:effectLst>
        </p:spPr>
      </p:pic>
      <p:grpSp>
        <p:nvGrpSpPr>
          <p:cNvPr id="21" name="Group 20">
            <a:extLst>
              <a:ext uri="{FF2B5EF4-FFF2-40B4-BE49-F238E27FC236}">
                <a16:creationId xmlns:a16="http://schemas.microsoft.com/office/drawing/2014/main" id="{D5774686-D437-3CF0-BB2C-9863E8BA9D50}"/>
              </a:ext>
            </a:extLst>
          </p:cNvPr>
          <p:cNvGrpSpPr/>
          <p:nvPr/>
        </p:nvGrpSpPr>
        <p:grpSpPr>
          <a:xfrm>
            <a:off x="8898340" y="921899"/>
            <a:ext cx="2741446" cy="533558"/>
            <a:chOff x="8172931" y="889899"/>
            <a:chExt cx="3466855" cy="674742"/>
          </a:xfrm>
        </p:grpSpPr>
        <p:pic>
          <p:nvPicPr>
            <p:cNvPr id="22" name="Picture 21" descr="A blue square with a white f logo&#10;&#10;Description automatically generated">
              <a:hlinkClick r:id="rId8"/>
              <a:extLst>
                <a:ext uri="{FF2B5EF4-FFF2-40B4-BE49-F238E27FC236}">
                  <a16:creationId xmlns:a16="http://schemas.microsoft.com/office/drawing/2014/main" id="{7955C098-C494-AE28-3BBC-AFF85F78D6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822" y="889899"/>
              <a:ext cx="662693" cy="674742"/>
            </a:xfrm>
            <a:prstGeom prst="rect">
              <a:avLst/>
            </a:prstGeom>
          </p:spPr>
        </p:pic>
        <p:pic>
          <p:nvPicPr>
            <p:cNvPr id="23" name="Picture 22" descr="A blue square with white letters&#10;&#10;Description automatically generated">
              <a:hlinkClick r:id="rId10"/>
              <a:extLst>
                <a:ext uri="{FF2B5EF4-FFF2-40B4-BE49-F238E27FC236}">
                  <a16:creationId xmlns:a16="http://schemas.microsoft.com/office/drawing/2014/main" id="{91061C26-A1BF-2D4A-A3D4-56E5F08D2B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83118" y="892912"/>
              <a:ext cx="656668" cy="668717"/>
            </a:xfrm>
            <a:prstGeom prst="rect">
              <a:avLst/>
            </a:prstGeom>
          </p:spPr>
        </p:pic>
        <p:pic>
          <p:nvPicPr>
            <p:cNvPr id="24" name="Picture 23" descr="A blue square with a white bird&#10;&#10;Description automatically generated">
              <a:hlinkClick r:id="rId12"/>
              <a:extLst>
                <a:ext uri="{FF2B5EF4-FFF2-40B4-BE49-F238E27FC236}">
                  <a16:creationId xmlns:a16="http://schemas.microsoft.com/office/drawing/2014/main" id="{3C1D5B3B-6C14-1521-498F-EDCA41E3DA1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62673" y="889900"/>
              <a:ext cx="656668" cy="674741"/>
            </a:xfrm>
            <a:prstGeom prst="rect">
              <a:avLst/>
            </a:prstGeom>
          </p:spPr>
        </p:pic>
        <p:pic>
          <p:nvPicPr>
            <p:cNvPr id="25" name="Picture 24" descr="A red and white play button&#10;&#10;Description automatically generated">
              <a:hlinkClick r:id="rId14"/>
              <a:extLst>
                <a:ext uri="{FF2B5EF4-FFF2-40B4-BE49-F238E27FC236}">
                  <a16:creationId xmlns:a16="http://schemas.microsoft.com/office/drawing/2014/main" id="{4AC0537D-CA73-73BF-1F96-D1D2324147B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72931" y="896991"/>
              <a:ext cx="664276" cy="660558"/>
            </a:xfrm>
            <a:prstGeom prst="rect">
              <a:avLst/>
            </a:prstGeom>
          </p:spPr>
        </p:pic>
      </p:grpSp>
      <p:grpSp>
        <p:nvGrpSpPr>
          <p:cNvPr id="12" name="Group 11">
            <a:extLst>
              <a:ext uri="{FF2B5EF4-FFF2-40B4-BE49-F238E27FC236}">
                <a16:creationId xmlns:a16="http://schemas.microsoft.com/office/drawing/2014/main" id="{DF0BD4D3-0D65-083C-1529-83F4B2B99720}"/>
              </a:ext>
            </a:extLst>
          </p:cNvPr>
          <p:cNvGrpSpPr/>
          <p:nvPr/>
        </p:nvGrpSpPr>
        <p:grpSpPr>
          <a:xfrm>
            <a:off x="2152741" y="3137242"/>
            <a:ext cx="1307282" cy="1388585"/>
            <a:chOff x="2077101" y="3429000"/>
            <a:chExt cx="1307282" cy="1388585"/>
          </a:xfrm>
        </p:grpSpPr>
        <p:pic>
          <p:nvPicPr>
            <p:cNvPr id="13" name="Picture 12">
              <a:extLst>
                <a:ext uri="{FF2B5EF4-FFF2-40B4-BE49-F238E27FC236}">
                  <a16:creationId xmlns:a16="http://schemas.microsoft.com/office/drawing/2014/main" id="{EBC2A7B1-3B5F-2284-CEA6-CF1D0A7CFA21}"/>
                </a:ext>
              </a:extLst>
            </p:cNvPr>
            <p:cNvPicPr>
              <a:picLocks noChangeAspect="1"/>
            </p:cNvPicPr>
            <p:nvPr/>
          </p:nvPicPr>
          <p:blipFill>
            <a:blip r:embed="rId16">
              <a:extLst>
                <a:ext uri="{28A0092B-C50C-407E-A947-70E740481C1C}">
                  <a14:useLocalDpi xmlns:a14="http://schemas.microsoft.com/office/drawing/2010/main" val="0"/>
                </a:ext>
              </a:extLst>
            </a:blip>
            <a:srcRect t="181" b="181"/>
            <a:stretch/>
          </p:blipFill>
          <p:spPr>
            <a:xfrm>
              <a:off x="2774144" y="3429000"/>
              <a:ext cx="610239" cy="646921"/>
            </a:xfrm>
            <a:prstGeom prst="ellipse">
              <a:avLst/>
            </a:prstGeom>
          </p:spPr>
        </p:pic>
        <p:pic>
          <p:nvPicPr>
            <p:cNvPr id="14" name="Picture 13">
              <a:extLst>
                <a:ext uri="{FF2B5EF4-FFF2-40B4-BE49-F238E27FC236}">
                  <a16:creationId xmlns:a16="http://schemas.microsoft.com/office/drawing/2014/main" id="{8F0DE7F9-5630-1154-220F-A11DF0BAE0F0}"/>
                </a:ext>
              </a:extLst>
            </p:cNvPr>
            <p:cNvPicPr>
              <a:picLocks noChangeAspect="1"/>
            </p:cNvPicPr>
            <p:nvPr/>
          </p:nvPicPr>
          <p:blipFill>
            <a:blip r:embed="rId17">
              <a:extLst>
                <a:ext uri="{28A0092B-C50C-407E-A947-70E740481C1C}">
                  <a14:useLocalDpi xmlns:a14="http://schemas.microsoft.com/office/drawing/2010/main" val="0"/>
                </a:ext>
              </a:extLst>
            </a:blip>
            <a:srcRect l="1057" r="1057"/>
            <a:stretch/>
          </p:blipFill>
          <p:spPr>
            <a:xfrm>
              <a:off x="2077834" y="3452505"/>
              <a:ext cx="610239" cy="623416"/>
            </a:xfrm>
            <a:prstGeom prst="ellipse">
              <a:avLst/>
            </a:prstGeom>
          </p:spPr>
        </p:pic>
        <p:pic>
          <p:nvPicPr>
            <p:cNvPr id="15" name="Picture 14">
              <a:extLst>
                <a:ext uri="{FF2B5EF4-FFF2-40B4-BE49-F238E27FC236}">
                  <a16:creationId xmlns:a16="http://schemas.microsoft.com/office/drawing/2014/main" id="{443DF0CD-CD82-05D5-9B78-DE0D6F2BBB66}"/>
                </a:ext>
              </a:extLst>
            </p:cNvPr>
            <p:cNvPicPr>
              <a:picLocks noChangeAspect="1"/>
            </p:cNvPicPr>
            <p:nvPr/>
          </p:nvPicPr>
          <p:blipFill>
            <a:blip r:embed="rId18">
              <a:extLst>
                <a:ext uri="{28A0092B-C50C-407E-A947-70E740481C1C}">
                  <a14:useLocalDpi xmlns:a14="http://schemas.microsoft.com/office/drawing/2010/main" val="0"/>
                </a:ext>
              </a:extLst>
            </a:blip>
            <a:srcRect t="9136" b="9136"/>
            <a:stretch/>
          </p:blipFill>
          <p:spPr>
            <a:xfrm>
              <a:off x="2077101" y="4203102"/>
              <a:ext cx="601495" cy="614483"/>
            </a:xfrm>
            <a:prstGeom prst="ellipse">
              <a:avLst/>
            </a:prstGeom>
          </p:spPr>
        </p:pic>
        <p:pic>
          <p:nvPicPr>
            <p:cNvPr id="16" name="Picture 15">
              <a:extLst>
                <a:ext uri="{FF2B5EF4-FFF2-40B4-BE49-F238E27FC236}">
                  <a16:creationId xmlns:a16="http://schemas.microsoft.com/office/drawing/2014/main" id="{D22CAA97-9AEB-8276-58AF-1DB63D2F8D6F}"/>
                </a:ext>
              </a:extLst>
            </p:cNvPr>
            <p:cNvPicPr>
              <a:picLocks noChangeAspect="1"/>
            </p:cNvPicPr>
            <p:nvPr/>
          </p:nvPicPr>
          <p:blipFill>
            <a:blip r:embed="rId19">
              <a:extLst>
                <a:ext uri="{28A0092B-C50C-407E-A947-70E740481C1C}">
                  <a14:useLocalDpi xmlns:a14="http://schemas.microsoft.com/office/drawing/2010/main" val="0"/>
                </a:ext>
              </a:extLst>
            </a:blip>
            <a:srcRect t="9136" b="9136"/>
            <a:stretch/>
          </p:blipFill>
          <p:spPr>
            <a:xfrm>
              <a:off x="2747976" y="4203102"/>
              <a:ext cx="601495" cy="614483"/>
            </a:xfrm>
            <a:prstGeom prst="ellipse">
              <a:avLst/>
            </a:prstGeom>
          </p:spPr>
        </p:pic>
      </p:grpSp>
    </p:spTree>
    <p:extLst>
      <p:ext uri="{BB962C8B-B14F-4D97-AF65-F5344CB8AC3E}">
        <p14:creationId xmlns:p14="http://schemas.microsoft.com/office/powerpoint/2010/main" val="379568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23059-90CD-E56A-36A1-D816E3E4E7A7}"/>
              </a:ext>
            </a:extLst>
          </p:cNvPr>
          <p:cNvSpPr>
            <a:spLocks noGrp="1"/>
          </p:cNvSpPr>
          <p:nvPr>
            <p:ph type="title"/>
          </p:nvPr>
        </p:nvSpPr>
        <p:spPr>
          <a:xfrm>
            <a:off x="414454" y="512957"/>
            <a:ext cx="10515600" cy="1009651"/>
          </a:xfrm>
        </p:spPr>
        <p:txBody>
          <a:bodyPr/>
          <a:lstStyle/>
          <a:p>
            <a:r>
              <a:rPr lang="en-US"/>
              <a:t>Real Life- Arcs and Shocks</a:t>
            </a:r>
          </a:p>
        </p:txBody>
      </p:sp>
      <p:sp>
        <p:nvSpPr>
          <p:cNvPr id="3" name="Content Placeholder 2">
            <a:extLst>
              <a:ext uri="{FF2B5EF4-FFF2-40B4-BE49-F238E27FC236}">
                <a16:creationId xmlns:a16="http://schemas.microsoft.com/office/drawing/2014/main" id="{1C5BD914-CF93-D173-0AD3-E7211D8FAE14}"/>
              </a:ext>
            </a:extLst>
          </p:cNvPr>
          <p:cNvSpPr>
            <a:spLocks noGrp="1"/>
          </p:cNvSpPr>
          <p:nvPr>
            <p:ph idx="1"/>
          </p:nvPr>
        </p:nvSpPr>
        <p:spPr>
          <a:xfrm>
            <a:off x="256477" y="1416204"/>
            <a:ext cx="11641873" cy="4928839"/>
          </a:xfrm>
        </p:spPr>
        <p:txBody>
          <a:bodyPr numCol="3">
            <a:normAutofit fontScale="40000" lnSpcReduction="20000"/>
          </a:bodyPr>
          <a:lstStyle/>
          <a:p>
            <a:pPr marL="0" indent="0">
              <a:buNone/>
            </a:pPr>
            <a:r>
              <a:rPr lang="en-US" b="1"/>
              <a:t>UPS Inspection Electrocution – Tesla "Giga" Factory</a:t>
            </a:r>
            <a:endParaRPr lang="en-US"/>
          </a:p>
          <a:p>
            <a:r>
              <a:rPr lang="en-US" b="1"/>
              <a:t>Date:</a:t>
            </a:r>
            <a:r>
              <a:rPr lang="en-US"/>
              <a:t> August 1, 2024</a:t>
            </a:r>
          </a:p>
          <a:p>
            <a:r>
              <a:rPr lang="en-US" b="1"/>
              <a:t>Location:</a:t>
            </a:r>
            <a:r>
              <a:rPr lang="en-US"/>
              <a:t> Austin, Texas</a:t>
            </a:r>
          </a:p>
          <a:p>
            <a:r>
              <a:rPr lang="en-US" b="1"/>
              <a:t>Description:</a:t>
            </a:r>
            <a:r>
              <a:rPr lang="en-US"/>
              <a:t> A QA technician was electrocuted while inspecting a UPS cabinet. Although the main breaker was off, the "Bypass" line remained active (</a:t>
            </a:r>
            <a:r>
              <a:rPr lang="en-US" err="1"/>
              <a:t>backfeed</a:t>
            </a:r>
            <a:r>
              <a:rPr lang="en-US"/>
              <a:t>), creating a lethal hazard that was not identified during LOTO verification.</a:t>
            </a:r>
          </a:p>
          <a:p>
            <a:r>
              <a:rPr lang="en-US" b="1"/>
              <a:t>Root Cause:</a:t>
            </a:r>
            <a:r>
              <a:rPr lang="en-US"/>
              <a:t> Failure to identify all energy sources (Complex LOTO) for a UPS system.</a:t>
            </a:r>
          </a:p>
          <a:p>
            <a:pPr marL="0" indent="0">
              <a:buNone/>
            </a:pPr>
            <a:r>
              <a:rPr lang="en-US" b="1"/>
              <a:t>Substation Arc Flash – Google Data Center</a:t>
            </a:r>
            <a:endParaRPr lang="en-US"/>
          </a:p>
          <a:p>
            <a:r>
              <a:rPr lang="en-US" b="1"/>
              <a:t>Date:</a:t>
            </a:r>
            <a:r>
              <a:rPr lang="en-US"/>
              <a:t> August 8, 2022</a:t>
            </a:r>
          </a:p>
          <a:p>
            <a:r>
              <a:rPr lang="en-US" b="1"/>
              <a:t>Location:</a:t>
            </a:r>
            <a:r>
              <a:rPr lang="en-US"/>
              <a:t> Council Bluffs, Iowa</a:t>
            </a:r>
          </a:p>
          <a:p>
            <a:r>
              <a:rPr lang="en-US" b="1"/>
              <a:t>Description:</a:t>
            </a:r>
            <a:r>
              <a:rPr lang="en-US"/>
              <a:t> Three electricians were hospitalized (one airlifted) after an arc flash occurred at the substation providing power to the campus. They were working near the cabinet when the blast happened.</a:t>
            </a:r>
          </a:p>
          <a:p>
            <a:r>
              <a:rPr lang="en-US" b="1"/>
              <a:t>Root Cause:</a:t>
            </a:r>
            <a:r>
              <a:rPr lang="en-US"/>
              <a:t> Proximity to energized high-voltage gear without adequate isolation.</a:t>
            </a:r>
          </a:p>
          <a:p>
            <a:pPr marL="0" indent="0">
              <a:buNone/>
            </a:pPr>
            <a:r>
              <a:rPr lang="en-US" b="1"/>
              <a:t>Vault Explosion – Santa Clara Tech Campus</a:t>
            </a:r>
            <a:endParaRPr lang="en-US"/>
          </a:p>
          <a:p>
            <a:r>
              <a:rPr lang="en-US" b="1"/>
              <a:t>Date:</a:t>
            </a:r>
            <a:r>
              <a:rPr lang="en-US"/>
              <a:t> May 13, 2008 (Historical Context)</a:t>
            </a:r>
          </a:p>
          <a:p>
            <a:r>
              <a:rPr lang="en-US" b="1"/>
              <a:t>Location:</a:t>
            </a:r>
            <a:r>
              <a:rPr lang="en-US"/>
              <a:t> Santa Clara, California</a:t>
            </a:r>
          </a:p>
          <a:p>
            <a:r>
              <a:rPr lang="en-US" b="1"/>
              <a:t>Description:</a:t>
            </a:r>
            <a:r>
              <a:rPr lang="en-US"/>
              <a:t> A foreman stood on top of switchgear in an underground vault to splice cables. He disconnected a "candle elbow" that was still live.</a:t>
            </a:r>
          </a:p>
          <a:p>
            <a:r>
              <a:rPr lang="en-US" b="1"/>
              <a:t>Root Cause:</a:t>
            </a:r>
            <a:r>
              <a:rPr lang="en-US"/>
              <a:t> Failure to "Test Before Touch."</a:t>
            </a:r>
            <a:endParaRPr lang="en-US" b="1"/>
          </a:p>
          <a:p>
            <a:pPr marL="0" indent="0">
              <a:buNone/>
            </a:pPr>
            <a:r>
              <a:rPr lang="en-US" b="1"/>
              <a:t>"Ghost Voltage" Shock – Meta/Facebook Campus</a:t>
            </a:r>
            <a:endParaRPr lang="en-US"/>
          </a:p>
          <a:p>
            <a:r>
              <a:rPr lang="en-US" b="1"/>
              <a:t>Location:</a:t>
            </a:r>
            <a:r>
              <a:rPr lang="en-US"/>
              <a:t> Prineville, Oregon</a:t>
            </a:r>
          </a:p>
          <a:p>
            <a:r>
              <a:rPr lang="en-US" b="1"/>
              <a:t>Description:</a:t>
            </a:r>
            <a:r>
              <a:rPr lang="en-US"/>
              <a:t> Electrician shocked by a neutral wire in a Remote Power Panel (RPP) that was carrying harmonic current from servers.</a:t>
            </a:r>
          </a:p>
          <a:p>
            <a:pPr marL="0" indent="0">
              <a:buNone/>
            </a:pPr>
            <a:r>
              <a:rPr lang="en-US" b="1"/>
              <a:t>UPS Capacitor Discharge – Ashburn/Northern VA</a:t>
            </a:r>
            <a:endParaRPr lang="en-US"/>
          </a:p>
          <a:p>
            <a:r>
              <a:rPr lang="en-US" b="1"/>
              <a:t>Location:</a:t>
            </a:r>
            <a:r>
              <a:rPr lang="en-US"/>
              <a:t> Loudoun County, Virginia</a:t>
            </a:r>
          </a:p>
          <a:p>
            <a:r>
              <a:rPr lang="en-US" b="1"/>
              <a:t>Description:</a:t>
            </a:r>
            <a:r>
              <a:rPr lang="en-US"/>
              <a:t> Technician shocked by DC bus capacitors inside a UPS because he did not wait the required 5 minutes for bleed-down after LOTO.</a:t>
            </a:r>
          </a:p>
          <a:p>
            <a:pPr marL="0" indent="0">
              <a:buNone/>
            </a:pPr>
            <a:r>
              <a:rPr lang="en-US" b="1"/>
              <a:t>Dual-Cord Server Shock – Colocation Facility</a:t>
            </a:r>
            <a:endParaRPr lang="en-US"/>
          </a:p>
          <a:p>
            <a:r>
              <a:rPr lang="en-US" b="1"/>
              <a:t>Location:</a:t>
            </a:r>
            <a:r>
              <a:rPr lang="en-US"/>
              <a:t> Chicago, Illinois</a:t>
            </a:r>
          </a:p>
          <a:p>
            <a:r>
              <a:rPr lang="en-US" b="1"/>
              <a:t>Description:</a:t>
            </a:r>
            <a:r>
              <a:rPr lang="en-US"/>
              <a:t> IT tech shocked by a motherboard energized by the redundant power supply (Source B) after only unplugging Source A.</a:t>
            </a:r>
            <a:endParaRPr lang="en-US" b="1"/>
          </a:p>
          <a:p>
            <a:pPr marL="0" indent="0">
              <a:buNone/>
            </a:pPr>
            <a:r>
              <a:rPr lang="en-US" b="1"/>
              <a:t>Generator Heater Short – Microsoft Region</a:t>
            </a:r>
            <a:endParaRPr lang="en-US"/>
          </a:p>
          <a:p>
            <a:r>
              <a:rPr lang="en-US" b="1"/>
              <a:t>Location:</a:t>
            </a:r>
            <a:r>
              <a:rPr lang="en-US"/>
              <a:t> Cheyenne, Wyoming</a:t>
            </a:r>
          </a:p>
          <a:p>
            <a:r>
              <a:rPr lang="en-US" b="1"/>
              <a:t>Description:</a:t>
            </a:r>
            <a:r>
              <a:rPr lang="en-US"/>
              <a:t> Worker burned while servicing a generator block heater; the heater circuit was not locked out (only the generator start controls were).</a:t>
            </a:r>
          </a:p>
          <a:p>
            <a:pPr marL="0" indent="0">
              <a:buNone/>
            </a:pPr>
            <a:endParaRPr lang="en-US" b="1"/>
          </a:p>
          <a:p>
            <a:pPr marL="0" indent="0">
              <a:buNone/>
            </a:pPr>
            <a:endParaRPr lang="en-US" b="1"/>
          </a:p>
          <a:p>
            <a:pPr marL="0" indent="0">
              <a:buNone/>
            </a:pPr>
            <a:endParaRPr lang="en-US" b="1"/>
          </a:p>
          <a:p>
            <a:pPr marL="0" indent="0">
              <a:buNone/>
            </a:pPr>
            <a:endParaRPr lang="en-US" b="1"/>
          </a:p>
          <a:p>
            <a:pPr marL="0" indent="0">
              <a:buNone/>
            </a:pPr>
            <a:r>
              <a:rPr lang="en-US" b="1"/>
              <a:t>HVAC Control Shock – Phoenix, AZ</a:t>
            </a:r>
            <a:endParaRPr lang="en-US"/>
          </a:p>
          <a:p>
            <a:r>
              <a:rPr lang="en-US" b="1"/>
              <a:t>Description:</a:t>
            </a:r>
            <a:r>
              <a:rPr lang="en-US"/>
              <a:t> HVAC tech shocked by foreign voltage from a UPS feed powering the control board of a CRAH unit, despite the mechanical power being off.</a:t>
            </a:r>
          </a:p>
          <a:p>
            <a:pPr marL="0" indent="0">
              <a:buNone/>
            </a:pPr>
            <a:endParaRPr lang="en-US"/>
          </a:p>
          <a:p>
            <a:pPr marL="0" indent="0">
              <a:buNone/>
            </a:pPr>
            <a:r>
              <a:rPr lang="en-US" b="1"/>
              <a:t>Fidelity data-center electrical project (substation/switchgear) — OSHA citations litigated (procedure didn’t ensure de-energized/locked condition)</a:t>
            </a:r>
            <a:endParaRPr lang="en-US"/>
          </a:p>
          <a:p>
            <a:r>
              <a:rPr lang="en-US"/>
              <a:t>In the OSHRC decision record, OSHA issued serious citations after an electrician was injured, and the narrative includes that management </a:t>
            </a:r>
            <a:r>
              <a:rPr lang="en-US" b="1"/>
              <a:t>did not check</a:t>
            </a:r>
            <a:r>
              <a:rPr lang="en-US"/>
              <a:t> whether a tie breaker was </a:t>
            </a:r>
            <a:r>
              <a:rPr lang="en-US" b="1"/>
              <a:t>“open and locked”</a:t>
            </a:r>
            <a:r>
              <a:rPr lang="en-US"/>
              <a:t> and the method-of-procedure lacked the step to de-energize that tie breaker.</a:t>
            </a:r>
          </a:p>
          <a:p>
            <a:pPr marL="0" indent="0">
              <a:buNone/>
            </a:pPr>
            <a:r>
              <a:rPr lang="en-US" b="1" err="1"/>
              <a:t>xAI</a:t>
            </a:r>
            <a:r>
              <a:rPr lang="en-US" b="1"/>
              <a:t> Data Center "Colossus 2" Site </a:t>
            </a:r>
          </a:p>
          <a:p>
            <a:r>
              <a:rPr lang="en-US"/>
              <a:t>Location: Southaven, Mississippi (Stanton Road)</a:t>
            </a:r>
          </a:p>
          <a:p>
            <a:r>
              <a:rPr lang="en-US"/>
              <a:t>Incident Type: Electrocution / Electrical Shock (Non-Fatal)</a:t>
            </a:r>
          </a:p>
          <a:p>
            <a:r>
              <a:rPr lang="en-US"/>
              <a:t>Victims:</a:t>
            </a:r>
          </a:p>
          <a:p>
            <a:r>
              <a:rPr lang="en-US"/>
              <a:t>Primary Victim: A 23-year-old third-party contractor (Hospitalized in stable condition).</a:t>
            </a:r>
          </a:p>
          <a:p>
            <a:r>
              <a:rPr lang="en-US"/>
              <a:t>Secondary Victim: A 36-year-old worker who attempted to pull his colleague off the live wire (Sustained minor injuries—a classic "rescuer trauma" scenario).</a:t>
            </a:r>
          </a:p>
          <a:p>
            <a:r>
              <a:rPr lang="en-US"/>
              <a:t>Context: The facility was under intense pressure to scale; reports indicate this site was part of the rapid expansion utilizing mobile gas turbines to bypass utility lead times.</a:t>
            </a:r>
          </a:p>
        </p:txBody>
      </p:sp>
    </p:spTree>
    <p:extLst>
      <p:ext uri="{BB962C8B-B14F-4D97-AF65-F5344CB8AC3E}">
        <p14:creationId xmlns:p14="http://schemas.microsoft.com/office/powerpoint/2010/main" val="406201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61107-EF26-5BAC-BC51-4747B6FDCDB8}"/>
              </a:ext>
            </a:extLst>
          </p:cNvPr>
          <p:cNvSpPr>
            <a:spLocks noGrp="1"/>
          </p:cNvSpPr>
          <p:nvPr>
            <p:ph type="title"/>
          </p:nvPr>
        </p:nvSpPr>
        <p:spPr/>
        <p:txBody>
          <a:bodyPr/>
          <a:lstStyle/>
          <a:p>
            <a:r>
              <a:rPr lang="en-US"/>
              <a:t>Real Life- Electrical Maintenance</a:t>
            </a:r>
          </a:p>
        </p:txBody>
      </p:sp>
      <p:sp>
        <p:nvSpPr>
          <p:cNvPr id="3" name="Content Placeholder 2">
            <a:extLst>
              <a:ext uri="{FF2B5EF4-FFF2-40B4-BE49-F238E27FC236}">
                <a16:creationId xmlns:a16="http://schemas.microsoft.com/office/drawing/2014/main" id="{7153C61B-EBE5-114B-BF3C-53C0FE7240DA}"/>
              </a:ext>
            </a:extLst>
          </p:cNvPr>
          <p:cNvSpPr>
            <a:spLocks noGrp="1"/>
          </p:cNvSpPr>
          <p:nvPr>
            <p:ph idx="1"/>
          </p:nvPr>
        </p:nvSpPr>
        <p:spPr/>
        <p:txBody>
          <a:bodyPr numCol="3">
            <a:normAutofit fontScale="55000" lnSpcReduction="20000"/>
          </a:bodyPr>
          <a:lstStyle/>
          <a:p>
            <a:pPr marL="0" indent="0">
              <a:buNone/>
            </a:pPr>
            <a:r>
              <a:rPr lang="en-US" b="1"/>
              <a:t>The "Trading Halt" Meltdown – CME Group / CyrusOne</a:t>
            </a:r>
          </a:p>
          <a:p>
            <a:r>
              <a:rPr lang="en-US"/>
              <a:t>Date: November 28, 2025</a:t>
            </a:r>
          </a:p>
          <a:p>
            <a:r>
              <a:rPr lang="en-US"/>
              <a:t>Location: Aurora, Illinois (Chicago Metro)</a:t>
            </a:r>
          </a:p>
          <a:p>
            <a:r>
              <a:rPr lang="en-US"/>
              <a:t>The Thermal Event: This was a facility-wide thermal failure. A chiller plant malfunctioned, causing the ambient temperature in the data halls to spike from 68°F to over 120°F (49°C) in minutes.</a:t>
            </a:r>
          </a:p>
          <a:p>
            <a:r>
              <a:rPr lang="en-US"/>
              <a:t>The "Hotspot" Relevance: While not a single loose wire, this highlights thermal inertia. Servers began to shut themselves down to prevent silicon damage ("thermal throttling"), effectively halting global trading markets for 10 hours.</a:t>
            </a:r>
          </a:p>
          <a:p>
            <a:r>
              <a:rPr lang="en-US"/>
              <a:t>Impact: Trillions of dollars in futures trading halted; massive reputational damage.</a:t>
            </a:r>
          </a:p>
          <a:p>
            <a:pPr marL="0" indent="0">
              <a:buNone/>
            </a:pPr>
            <a:endParaRPr lang="en-US" b="1"/>
          </a:p>
          <a:p>
            <a:pPr marL="0" indent="0">
              <a:buNone/>
            </a:pPr>
            <a:r>
              <a:rPr lang="en-US" b="1"/>
              <a:t>The "Chimney Effect" Disaster – </a:t>
            </a:r>
            <a:r>
              <a:rPr lang="en-US" b="1" err="1"/>
              <a:t>OVHcloud</a:t>
            </a:r>
            <a:endParaRPr lang="en-US" b="1"/>
          </a:p>
          <a:p>
            <a:r>
              <a:rPr lang="en-US"/>
              <a:t>Date: March 10, 2021</a:t>
            </a:r>
          </a:p>
          <a:p>
            <a:r>
              <a:rPr lang="en-US"/>
              <a:t>Location: Strasbourg, France</a:t>
            </a:r>
          </a:p>
          <a:p>
            <a:r>
              <a:rPr lang="en-US"/>
              <a:t>The Thermal Event: A fire destroyed the SBG2 data center. Firefighters using thermal imaging cameras identified two specific UPS units that were "glowing hot" shortly before the blaze consumed the building.</a:t>
            </a:r>
          </a:p>
          <a:p>
            <a:pPr marL="0" indent="0">
              <a:buNone/>
            </a:pPr>
            <a:r>
              <a:rPr lang="en-US" b="1"/>
              <a:t>May 22, 2025 — Digital Realty (Hillsboro, Oregon) used by X</a:t>
            </a:r>
            <a:endParaRPr lang="en-US"/>
          </a:p>
          <a:p>
            <a:r>
              <a:rPr lang="en-US"/>
              <a:t>Equipment involved: Schneider Electric Galaxy VX UPS/power cabinet</a:t>
            </a:r>
          </a:p>
          <a:p>
            <a:r>
              <a:rPr lang="en-US"/>
              <a:t>What happened (publicly documented): Authorities indicated the fire likely started due to an electrical or mechanical issue inside a UPS cabinet; the reporting discusses overheating/ventilation context and that the cabinet had cooling fans.</a:t>
            </a:r>
          </a:p>
          <a:p>
            <a:pPr marL="0" indent="0">
              <a:buNone/>
            </a:pPr>
            <a:endParaRPr lang="en-US" b="1"/>
          </a:p>
          <a:p>
            <a:pPr marL="0" indent="0">
              <a:buNone/>
            </a:pPr>
            <a:r>
              <a:rPr lang="en-US" b="1"/>
              <a:t>The "Loose Neutral" Fire: Financial Data Center (NY)</a:t>
            </a:r>
          </a:p>
          <a:p>
            <a:r>
              <a:rPr lang="en-US"/>
              <a:t>The Incident: A 300kVA transformer failed due to a loose neutral connection, causing a fire. The Physics:</a:t>
            </a:r>
          </a:p>
          <a:p>
            <a:r>
              <a:rPr lang="en-US"/>
              <a:t>In data centers, "Harmonic Currents" (from computer power supplies) often heat the Neutral Wire more than the live wires.</a:t>
            </a:r>
          </a:p>
          <a:p>
            <a:r>
              <a:rPr lang="en-US"/>
              <a:t>Maintenance teams often scan the "Phases" (A, B, C) but forget to scan the Neutral because they assume it carries no load.</a:t>
            </a:r>
          </a:p>
          <a:p>
            <a:endParaRPr lang="en-US"/>
          </a:p>
        </p:txBody>
      </p:sp>
    </p:spTree>
    <p:extLst>
      <p:ext uri="{BB962C8B-B14F-4D97-AF65-F5344CB8AC3E}">
        <p14:creationId xmlns:p14="http://schemas.microsoft.com/office/powerpoint/2010/main" val="40591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30C2DD-0C36-7677-E69A-4AF42C19D236}"/>
              </a:ext>
            </a:extLst>
          </p:cNvPr>
          <p:cNvSpPr>
            <a:spLocks noGrp="1"/>
          </p:cNvSpPr>
          <p:nvPr>
            <p:ph type="title"/>
          </p:nvPr>
        </p:nvSpPr>
        <p:spPr>
          <a:xfrm>
            <a:off x="912341" y="616879"/>
            <a:ext cx="10515600" cy="1009651"/>
          </a:xfrm>
        </p:spPr>
        <p:txBody>
          <a:bodyPr>
            <a:normAutofit fontScale="90000"/>
          </a:bodyPr>
          <a:lstStyle/>
          <a:p>
            <a:r>
              <a:rPr lang="en-US"/>
              <a:t>Electrical Safety and Power Distribution Condition Monitoring Solutions for Data Centers</a:t>
            </a:r>
          </a:p>
        </p:txBody>
      </p:sp>
      <p:grpSp>
        <p:nvGrpSpPr>
          <p:cNvPr id="13" name="Group 12">
            <a:extLst>
              <a:ext uri="{FF2B5EF4-FFF2-40B4-BE49-F238E27FC236}">
                <a16:creationId xmlns:a16="http://schemas.microsoft.com/office/drawing/2014/main" id="{40D29CDE-F091-98A4-B41B-25E4FF507D6A}"/>
              </a:ext>
            </a:extLst>
          </p:cNvPr>
          <p:cNvGrpSpPr/>
          <p:nvPr/>
        </p:nvGrpSpPr>
        <p:grpSpPr>
          <a:xfrm>
            <a:off x="3242114" y="1739449"/>
            <a:ext cx="4519052" cy="4637408"/>
            <a:chOff x="3242114" y="1739449"/>
            <a:chExt cx="4519052" cy="4637408"/>
          </a:xfrm>
        </p:grpSpPr>
        <p:pic>
          <p:nvPicPr>
            <p:cNvPr id="11" name="Picture 10">
              <a:extLst>
                <a:ext uri="{FF2B5EF4-FFF2-40B4-BE49-F238E27FC236}">
                  <a16:creationId xmlns:a16="http://schemas.microsoft.com/office/drawing/2014/main" id="{4099BCFE-3AE9-0CB9-7425-BE3D0DCA6E2F}"/>
                </a:ext>
              </a:extLst>
            </p:cNvPr>
            <p:cNvPicPr>
              <a:picLocks noChangeAspect="1"/>
            </p:cNvPicPr>
            <p:nvPr/>
          </p:nvPicPr>
          <p:blipFill>
            <a:blip r:embed="rId2"/>
            <a:stretch>
              <a:fillRect/>
            </a:stretch>
          </p:blipFill>
          <p:spPr>
            <a:xfrm>
              <a:off x="3242114" y="1739449"/>
              <a:ext cx="4519052" cy="4549534"/>
            </a:xfrm>
            <a:prstGeom prst="rect">
              <a:avLst/>
            </a:prstGeom>
          </p:spPr>
        </p:pic>
        <p:sp>
          <p:nvSpPr>
            <p:cNvPr id="12" name="TextBox 11">
              <a:extLst>
                <a:ext uri="{FF2B5EF4-FFF2-40B4-BE49-F238E27FC236}">
                  <a16:creationId xmlns:a16="http://schemas.microsoft.com/office/drawing/2014/main" id="{B77D35BF-799D-1E6C-0CC6-D9EBEE75F275}"/>
                </a:ext>
              </a:extLst>
            </p:cNvPr>
            <p:cNvSpPr txBox="1"/>
            <p:nvPr/>
          </p:nvSpPr>
          <p:spPr>
            <a:xfrm>
              <a:off x="4192628" y="6115247"/>
              <a:ext cx="2618024" cy="261610"/>
            </a:xfrm>
            <a:prstGeom prst="rect">
              <a:avLst/>
            </a:prstGeom>
            <a:noFill/>
          </p:spPr>
          <p:txBody>
            <a:bodyPr wrap="none" rtlCol="0">
              <a:spAutoFit/>
            </a:bodyPr>
            <a:lstStyle/>
            <a:p>
              <a:r>
                <a:rPr lang="en-US" sz="1100"/>
                <a:t>Source: Schneider Electric White Paper 61 </a:t>
              </a:r>
            </a:p>
          </p:txBody>
        </p:sp>
      </p:grpSp>
      <p:pic>
        <p:nvPicPr>
          <p:cNvPr id="16" name="Picture 15">
            <a:extLst>
              <a:ext uri="{FF2B5EF4-FFF2-40B4-BE49-F238E27FC236}">
                <a16:creationId xmlns:a16="http://schemas.microsoft.com/office/drawing/2014/main" id="{F847136E-1CA4-774A-ED61-C58DA9CD6BC0}"/>
              </a:ext>
            </a:extLst>
          </p:cNvPr>
          <p:cNvPicPr>
            <a:picLocks noChangeAspect="1"/>
          </p:cNvPicPr>
          <p:nvPr/>
        </p:nvPicPr>
        <p:blipFill>
          <a:blip r:embed="rId3"/>
          <a:stretch>
            <a:fillRect/>
          </a:stretch>
        </p:blipFill>
        <p:spPr>
          <a:xfrm>
            <a:off x="8381225" y="3886051"/>
            <a:ext cx="815411" cy="1074513"/>
          </a:xfrm>
          <a:prstGeom prst="rect">
            <a:avLst/>
          </a:prstGeom>
        </p:spPr>
      </p:pic>
      <p:pic>
        <p:nvPicPr>
          <p:cNvPr id="17" name="Picture 16">
            <a:extLst>
              <a:ext uri="{FF2B5EF4-FFF2-40B4-BE49-F238E27FC236}">
                <a16:creationId xmlns:a16="http://schemas.microsoft.com/office/drawing/2014/main" id="{FF010E94-2893-BEB0-76F1-339F7ECE6AAF}"/>
              </a:ext>
            </a:extLst>
          </p:cNvPr>
          <p:cNvPicPr>
            <a:picLocks noChangeAspect="1"/>
          </p:cNvPicPr>
          <p:nvPr/>
        </p:nvPicPr>
        <p:blipFill>
          <a:blip r:embed="rId4">
            <a:clrChange>
              <a:clrFrom>
                <a:srgbClr val="FFFFFF"/>
              </a:clrFrom>
              <a:clrTo>
                <a:srgbClr val="FFFFFF">
                  <a:alpha val="0"/>
                </a:srgbClr>
              </a:clrTo>
            </a:clrChange>
          </a:blip>
          <a:srcRect l="29647" r="31041"/>
          <a:stretch>
            <a:fillRect/>
          </a:stretch>
        </p:blipFill>
        <p:spPr>
          <a:xfrm>
            <a:off x="8438352" y="1933956"/>
            <a:ext cx="644652" cy="1229868"/>
          </a:xfrm>
          <a:prstGeom prst="rect">
            <a:avLst/>
          </a:prstGeom>
        </p:spPr>
      </p:pic>
      <p:pic>
        <p:nvPicPr>
          <p:cNvPr id="18" name="Picture 17">
            <a:extLst>
              <a:ext uri="{FF2B5EF4-FFF2-40B4-BE49-F238E27FC236}">
                <a16:creationId xmlns:a16="http://schemas.microsoft.com/office/drawing/2014/main" id="{00391CF1-E555-6F43-8B5E-B4C2B843C9C8}"/>
              </a:ext>
            </a:extLst>
          </p:cNvPr>
          <p:cNvPicPr>
            <a:picLocks noChangeAspect="1"/>
          </p:cNvPicPr>
          <p:nvPr/>
        </p:nvPicPr>
        <p:blipFill>
          <a:blip r:embed="rId5"/>
          <a:stretch>
            <a:fillRect/>
          </a:stretch>
        </p:blipFill>
        <p:spPr>
          <a:xfrm>
            <a:off x="1514026" y="2336268"/>
            <a:ext cx="1135328" cy="685847"/>
          </a:xfrm>
          <a:prstGeom prst="rect">
            <a:avLst/>
          </a:prstGeom>
        </p:spPr>
      </p:pic>
      <p:pic>
        <p:nvPicPr>
          <p:cNvPr id="19" name="Picture 18">
            <a:extLst>
              <a:ext uri="{FF2B5EF4-FFF2-40B4-BE49-F238E27FC236}">
                <a16:creationId xmlns:a16="http://schemas.microsoft.com/office/drawing/2014/main" id="{6A0414D3-F0D1-4923-1075-7EB13B5D2235}"/>
              </a:ext>
            </a:extLst>
          </p:cNvPr>
          <p:cNvPicPr>
            <a:picLocks noChangeAspect="1"/>
          </p:cNvPicPr>
          <p:nvPr/>
        </p:nvPicPr>
        <p:blipFill>
          <a:blip r:embed="rId6"/>
          <a:srcRect l="2077" t="43030" r="52926" b="5673"/>
          <a:stretch>
            <a:fillRect/>
          </a:stretch>
        </p:blipFill>
        <p:spPr>
          <a:xfrm>
            <a:off x="1264996" y="3607307"/>
            <a:ext cx="1056133" cy="841249"/>
          </a:xfrm>
          <a:prstGeom prst="rect">
            <a:avLst/>
          </a:prstGeom>
        </p:spPr>
      </p:pic>
      <p:cxnSp>
        <p:nvCxnSpPr>
          <p:cNvPr id="23" name="Connector: Elbow 22">
            <a:extLst>
              <a:ext uri="{FF2B5EF4-FFF2-40B4-BE49-F238E27FC236}">
                <a16:creationId xmlns:a16="http://schemas.microsoft.com/office/drawing/2014/main" id="{5A01A79C-7006-F8DC-C76B-17AACF65B4DF}"/>
              </a:ext>
            </a:extLst>
          </p:cNvPr>
          <p:cNvCxnSpPr>
            <a:cxnSpLocks/>
            <a:stCxn id="19" idx="3"/>
          </p:cNvCxnSpPr>
          <p:nvPr/>
        </p:nvCxnSpPr>
        <p:spPr>
          <a:xfrm>
            <a:off x="2321129" y="4027932"/>
            <a:ext cx="1149019" cy="960120"/>
          </a:xfrm>
          <a:prstGeom prst="bentConnector3">
            <a:avLst>
              <a:gd name="adj1" fmla="val 59152"/>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3EEA9D3C-255C-3A28-1B3A-170E8ED06725}"/>
              </a:ext>
            </a:extLst>
          </p:cNvPr>
          <p:cNvCxnSpPr>
            <a:cxnSpLocks/>
            <a:stCxn id="19" idx="3"/>
          </p:cNvCxnSpPr>
          <p:nvPr/>
        </p:nvCxnSpPr>
        <p:spPr>
          <a:xfrm flipV="1">
            <a:off x="2321129" y="3607307"/>
            <a:ext cx="1181023" cy="420625"/>
          </a:xfrm>
          <a:prstGeom prst="bentConnector3">
            <a:avLst>
              <a:gd name="adj1" fmla="val 57355"/>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4B45FC83-75B5-D37E-FE8F-CBF372B6548B}"/>
              </a:ext>
            </a:extLst>
          </p:cNvPr>
          <p:cNvCxnSpPr>
            <a:cxnSpLocks/>
            <a:stCxn id="19" idx="3"/>
          </p:cNvCxnSpPr>
          <p:nvPr/>
        </p:nvCxnSpPr>
        <p:spPr>
          <a:xfrm flipV="1">
            <a:off x="2321129" y="3218688"/>
            <a:ext cx="1368475" cy="809244"/>
          </a:xfrm>
          <a:prstGeom prst="bentConnector3">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01A27033-9CB0-F6B1-A14E-6AB36B446739}"/>
              </a:ext>
            </a:extLst>
          </p:cNvPr>
          <p:cNvCxnSpPr>
            <a:cxnSpLocks/>
            <a:endCxn id="17" idx="1"/>
          </p:cNvCxnSpPr>
          <p:nvPr/>
        </p:nvCxnSpPr>
        <p:spPr>
          <a:xfrm>
            <a:off x="5344668" y="2284691"/>
            <a:ext cx="3093684" cy="264199"/>
          </a:xfrm>
          <a:prstGeom prst="bentConnector3">
            <a:avLst>
              <a:gd name="adj1" fmla="val 50000"/>
            </a:avLst>
          </a:prstGeom>
          <a:ln w="19050">
            <a:solidFill>
              <a:schemeClr val="accent1"/>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28B70C30-5E21-8231-2D0D-678F99BD7EC8}"/>
              </a:ext>
            </a:extLst>
          </p:cNvPr>
          <p:cNvCxnSpPr>
            <a:cxnSpLocks/>
          </p:cNvCxnSpPr>
          <p:nvPr/>
        </p:nvCxnSpPr>
        <p:spPr>
          <a:xfrm flipV="1">
            <a:off x="5081098" y="2552288"/>
            <a:ext cx="3441280" cy="67344"/>
          </a:xfrm>
          <a:prstGeom prst="bentConnector3">
            <a:avLst>
              <a:gd name="adj1" fmla="val 50000"/>
            </a:avLst>
          </a:prstGeom>
          <a:ln w="19050">
            <a:solidFill>
              <a:schemeClr val="accent1"/>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FDD329B7-0DBE-67C2-3F56-82191D547EB9}"/>
              </a:ext>
            </a:extLst>
          </p:cNvPr>
          <p:cNvCxnSpPr>
            <a:cxnSpLocks/>
            <a:stCxn id="18" idx="3"/>
          </p:cNvCxnSpPr>
          <p:nvPr/>
        </p:nvCxnSpPr>
        <p:spPr>
          <a:xfrm flipV="1">
            <a:off x="2649354" y="2284691"/>
            <a:ext cx="1369434" cy="394501"/>
          </a:xfrm>
          <a:prstGeom prst="bentConnector3">
            <a:avLst>
              <a:gd name="adj1" fmla="val 29066"/>
            </a:avLst>
          </a:prstGeom>
          <a:ln w="19050" cap="rnd">
            <a:solidFill>
              <a:srgbClr val="7030A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0D915E48-6922-242B-9968-9034D6CE607A}"/>
              </a:ext>
            </a:extLst>
          </p:cNvPr>
          <p:cNvCxnSpPr>
            <a:cxnSpLocks/>
            <a:stCxn id="18" idx="3"/>
          </p:cNvCxnSpPr>
          <p:nvPr/>
        </p:nvCxnSpPr>
        <p:spPr>
          <a:xfrm>
            <a:off x="2649354" y="2679192"/>
            <a:ext cx="2256402" cy="12700"/>
          </a:xfrm>
          <a:prstGeom prst="bentConnector3">
            <a:avLst>
              <a:gd name="adj1" fmla="val 23495"/>
            </a:avLst>
          </a:prstGeom>
          <a:ln w="19050" cap="rnd">
            <a:solidFill>
              <a:srgbClr val="7030A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087E4DBA-D9F1-8760-955D-65C16FD00153}"/>
              </a:ext>
            </a:extLst>
          </p:cNvPr>
          <p:cNvCxnSpPr>
            <a:cxnSpLocks/>
            <a:stCxn id="19" idx="3"/>
          </p:cNvCxnSpPr>
          <p:nvPr/>
        </p:nvCxnSpPr>
        <p:spPr>
          <a:xfrm>
            <a:off x="2321129" y="4027932"/>
            <a:ext cx="2666923" cy="841249"/>
          </a:xfrm>
          <a:prstGeom prst="bentConnector3">
            <a:avLst>
              <a:gd name="adj1" fmla="val 25656"/>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FD53436D-9366-5C19-7F10-018DDCFDFF82}"/>
              </a:ext>
            </a:extLst>
          </p:cNvPr>
          <p:cNvCxnSpPr>
            <a:cxnSpLocks/>
            <a:stCxn id="19" idx="3"/>
          </p:cNvCxnSpPr>
          <p:nvPr/>
        </p:nvCxnSpPr>
        <p:spPr>
          <a:xfrm>
            <a:off x="2321129" y="4027932"/>
            <a:ext cx="2666923" cy="1184905"/>
          </a:xfrm>
          <a:prstGeom prst="bentConnector3">
            <a:avLst>
              <a:gd name="adj1" fmla="val 25828"/>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38D9FCDA-7E6D-F7CA-14C7-5E736B23AEAF}"/>
              </a:ext>
            </a:extLst>
          </p:cNvPr>
          <p:cNvCxnSpPr>
            <a:cxnSpLocks/>
            <a:stCxn id="19" idx="3"/>
          </p:cNvCxnSpPr>
          <p:nvPr/>
        </p:nvCxnSpPr>
        <p:spPr>
          <a:xfrm>
            <a:off x="2321129" y="4027932"/>
            <a:ext cx="2579884" cy="434895"/>
          </a:xfrm>
          <a:prstGeom prst="bentConnector3">
            <a:avLst>
              <a:gd name="adj1" fmla="val 26430"/>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87D2121B-CFD7-BCC3-8D8F-FA7F47B89BCE}"/>
              </a:ext>
            </a:extLst>
          </p:cNvPr>
          <p:cNvCxnSpPr>
            <a:cxnSpLocks/>
          </p:cNvCxnSpPr>
          <p:nvPr/>
        </p:nvCxnSpPr>
        <p:spPr>
          <a:xfrm flipV="1">
            <a:off x="2995364" y="4057136"/>
            <a:ext cx="2046848" cy="19557"/>
          </a:xfrm>
          <a:prstGeom prst="bentConnector3">
            <a:avLst>
              <a:gd name="adj1" fmla="val 50000"/>
            </a:avLst>
          </a:prstGeom>
          <a:ln w="19050">
            <a:solidFill>
              <a:srgbClr val="FF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9FBB39D7-CBB0-4FFB-C122-7331E8C66A51}"/>
              </a:ext>
            </a:extLst>
          </p:cNvPr>
          <p:cNvSpPr txBox="1"/>
          <p:nvPr/>
        </p:nvSpPr>
        <p:spPr>
          <a:xfrm>
            <a:off x="9468613" y="2244852"/>
            <a:ext cx="2583180" cy="646331"/>
          </a:xfrm>
          <a:prstGeom prst="rect">
            <a:avLst/>
          </a:prstGeom>
          <a:noFill/>
        </p:spPr>
        <p:txBody>
          <a:bodyPr wrap="square" rtlCol="0">
            <a:spAutoFit/>
          </a:bodyPr>
          <a:lstStyle/>
          <a:p>
            <a:r>
              <a:rPr lang="en-US"/>
              <a:t>HSM MV Continuous Thermal Monitoring</a:t>
            </a:r>
          </a:p>
        </p:txBody>
      </p:sp>
      <p:sp>
        <p:nvSpPr>
          <p:cNvPr id="70" name="TextBox 69">
            <a:extLst>
              <a:ext uri="{FF2B5EF4-FFF2-40B4-BE49-F238E27FC236}">
                <a16:creationId xmlns:a16="http://schemas.microsoft.com/office/drawing/2014/main" id="{6F9165FD-57AD-1326-D839-11E689D20F17}"/>
              </a:ext>
            </a:extLst>
          </p:cNvPr>
          <p:cNvSpPr txBox="1"/>
          <p:nvPr/>
        </p:nvSpPr>
        <p:spPr>
          <a:xfrm>
            <a:off x="571895" y="4384567"/>
            <a:ext cx="2583180" cy="646331"/>
          </a:xfrm>
          <a:prstGeom prst="rect">
            <a:avLst/>
          </a:prstGeom>
          <a:noFill/>
        </p:spPr>
        <p:txBody>
          <a:bodyPr wrap="square" rtlCol="0">
            <a:spAutoFit/>
          </a:bodyPr>
          <a:lstStyle/>
          <a:p>
            <a:r>
              <a:rPr lang="en-US"/>
              <a:t>HSM LV Continuous Thermal Monitoring</a:t>
            </a:r>
          </a:p>
        </p:txBody>
      </p:sp>
      <p:sp>
        <p:nvSpPr>
          <p:cNvPr id="71" name="TextBox 70">
            <a:extLst>
              <a:ext uri="{FF2B5EF4-FFF2-40B4-BE49-F238E27FC236}">
                <a16:creationId xmlns:a16="http://schemas.microsoft.com/office/drawing/2014/main" id="{127F4A50-09BB-9209-A7C6-42A51D7F7E07}"/>
              </a:ext>
            </a:extLst>
          </p:cNvPr>
          <p:cNvSpPr txBox="1"/>
          <p:nvPr/>
        </p:nvSpPr>
        <p:spPr>
          <a:xfrm>
            <a:off x="9401557" y="3886051"/>
            <a:ext cx="2583180" cy="1200329"/>
          </a:xfrm>
          <a:prstGeom prst="rect">
            <a:avLst/>
          </a:prstGeom>
          <a:noFill/>
        </p:spPr>
        <p:txBody>
          <a:bodyPr wrap="square" rtlCol="0">
            <a:spAutoFit/>
          </a:bodyPr>
          <a:lstStyle/>
          <a:p>
            <a:r>
              <a:rPr lang="en-US"/>
              <a:t>ChekVolt Voltage Indication and LOTO Test Points for up to 1kV AC and 3kV DC applications</a:t>
            </a:r>
          </a:p>
        </p:txBody>
      </p:sp>
      <p:sp>
        <p:nvSpPr>
          <p:cNvPr id="72" name="TextBox 71">
            <a:extLst>
              <a:ext uri="{FF2B5EF4-FFF2-40B4-BE49-F238E27FC236}">
                <a16:creationId xmlns:a16="http://schemas.microsoft.com/office/drawing/2014/main" id="{DA2AA46A-4212-59C1-46A0-4FCE9E612DDF}"/>
              </a:ext>
            </a:extLst>
          </p:cNvPr>
          <p:cNvSpPr txBox="1"/>
          <p:nvPr/>
        </p:nvSpPr>
        <p:spPr>
          <a:xfrm>
            <a:off x="422186" y="1915643"/>
            <a:ext cx="2583180" cy="369332"/>
          </a:xfrm>
          <a:prstGeom prst="rect">
            <a:avLst/>
          </a:prstGeom>
          <a:noFill/>
        </p:spPr>
        <p:txBody>
          <a:bodyPr wrap="square" rtlCol="0">
            <a:spAutoFit/>
          </a:bodyPr>
          <a:lstStyle/>
          <a:p>
            <a:r>
              <a:rPr lang="en-US"/>
              <a:t>MV Voltage Indicator</a:t>
            </a:r>
          </a:p>
        </p:txBody>
      </p:sp>
      <p:cxnSp>
        <p:nvCxnSpPr>
          <p:cNvPr id="77" name="Connector: Elbow 76">
            <a:extLst>
              <a:ext uri="{FF2B5EF4-FFF2-40B4-BE49-F238E27FC236}">
                <a16:creationId xmlns:a16="http://schemas.microsoft.com/office/drawing/2014/main" id="{BECE76CC-6B89-6BC2-0405-31453466B2B8}"/>
              </a:ext>
            </a:extLst>
          </p:cNvPr>
          <p:cNvCxnSpPr>
            <a:cxnSpLocks/>
            <a:endCxn id="16" idx="0"/>
          </p:cNvCxnSpPr>
          <p:nvPr/>
        </p:nvCxnSpPr>
        <p:spPr>
          <a:xfrm>
            <a:off x="7366859" y="3207051"/>
            <a:ext cx="1422072" cy="679000"/>
          </a:xfrm>
          <a:prstGeom prst="bentConnector2">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30714BC4-574A-1F21-6061-5592EE6ADB5D}"/>
              </a:ext>
            </a:extLst>
          </p:cNvPr>
          <p:cNvCxnSpPr>
            <a:cxnSpLocks/>
          </p:cNvCxnSpPr>
          <p:nvPr/>
        </p:nvCxnSpPr>
        <p:spPr>
          <a:xfrm>
            <a:off x="6282175" y="3298632"/>
            <a:ext cx="2506755" cy="389937"/>
          </a:xfrm>
          <a:prstGeom prst="bentConnector3">
            <a:avLst>
              <a:gd name="adj1" fmla="val 55521"/>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01" name="Connector: Elbow 100">
            <a:extLst>
              <a:ext uri="{FF2B5EF4-FFF2-40B4-BE49-F238E27FC236}">
                <a16:creationId xmlns:a16="http://schemas.microsoft.com/office/drawing/2014/main" id="{0A6E3202-C608-A1F5-C066-02EA9153F6EE}"/>
              </a:ext>
            </a:extLst>
          </p:cNvPr>
          <p:cNvCxnSpPr>
            <a:cxnSpLocks/>
          </p:cNvCxnSpPr>
          <p:nvPr/>
        </p:nvCxnSpPr>
        <p:spPr>
          <a:xfrm>
            <a:off x="6437451" y="3929278"/>
            <a:ext cx="2503880" cy="109173"/>
          </a:xfrm>
          <a:prstGeom prst="bentConnector3">
            <a:avLst>
              <a:gd name="adj1" fmla="val 50000"/>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02" name="Connector: Elbow 101">
            <a:extLst>
              <a:ext uri="{FF2B5EF4-FFF2-40B4-BE49-F238E27FC236}">
                <a16:creationId xmlns:a16="http://schemas.microsoft.com/office/drawing/2014/main" id="{51904E3A-2FFE-136F-F521-7D58305C1907}"/>
              </a:ext>
            </a:extLst>
          </p:cNvPr>
          <p:cNvCxnSpPr>
            <a:cxnSpLocks/>
          </p:cNvCxnSpPr>
          <p:nvPr/>
        </p:nvCxnSpPr>
        <p:spPr>
          <a:xfrm>
            <a:off x="4745737" y="3490092"/>
            <a:ext cx="2935223" cy="180910"/>
          </a:xfrm>
          <a:prstGeom prst="bentConnector3">
            <a:avLst>
              <a:gd name="adj1" fmla="val 50000"/>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08" name="Connector: Elbow 107">
            <a:extLst>
              <a:ext uri="{FF2B5EF4-FFF2-40B4-BE49-F238E27FC236}">
                <a16:creationId xmlns:a16="http://schemas.microsoft.com/office/drawing/2014/main" id="{95F6AAA5-C533-1882-0706-A636456146AB}"/>
              </a:ext>
            </a:extLst>
          </p:cNvPr>
          <p:cNvCxnSpPr>
            <a:cxnSpLocks/>
          </p:cNvCxnSpPr>
          <p:nvPr/>
        </p:nvCxnSpPr>
        <p:spPr>
          <a:xfrm flipV="1">
            <a:off x="7296880" y="4423307"/>
            <a:ext cx="1002570" cy="509697"/>
          </a:xfrm>
          <a:prstGeom prst="bentConnector3">
            <a:avLst>
              <a:gd name="adj1" fmla="val 50000"/>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09" name="Connector: Elbow 108">
            <a:extLst>
              <a:ext uri="{FF2B5EF4-FFF2-40B4-BE49-F238E27FC236}">
                <a16:creationId xmlns:a16="http://schemas.microsoft.com/office/drawing/2014/main" id="{E1B93B2D-9F29-E66F-9635-F1C2E748F068}"/>
              </a:ext>
            </a:extLst>
          </p:cNvPr>
          <p:cNvCxnSpPr>
            <a:cxnSpLocks/>
            <a:endCxn id="16" idx="1"/>
          </p:cNvCxnSpPr>
          <p:nvPr/>
        </p:nvCxnSpPr>
        <p:spPr>
          <a:xfrm>
            <a:off x="6507788" y="4350002"/>
            <a:ext cx="1873437" cy="73306"/>
          </a:xfrm>
          <a:prstGeom prst="bentConnector3">
            <a:avLst>
              <a:gd name="adj1" fmla="val 50000"/>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18" name="Connector: Elbow 117">
            <a:extLst>
              <a:ext uri="{FF2B5EF4-FFF2-40B4-BE49-F238E27FC236}">
                <a16:creationId xmlns:a16="http://schemas.microsoft.com/office/drawing/2014/main" id="{86E5154B-920C-6DFE-E717-6C57F0E90E3B}"/>
              </a:ext>
            </a:extLst>
          </p:cNvPr>
          <p:cNvCxnSpPr>
            <a:cxnSpLocks/>
            <a:endCxn id="16" idx="1"/>
          </p:cNvCxnSpPr>
          <p:nvPr/>
        </p:nvCxnSpPr>
        <p:spPr>
          <a:xfrm flipV="1">
            <a:off x="7296880" y="4423308"/>
            <a:ext cx="1084345" cy="789529"/>
          </a:xfrm>
          <a:prstGeom prst="bentConnector3">
            <a:avLst>
              <a:gd name="adj1" fmla="val 59955"/>
            </a:avLst>
          </a:prstGeom>
          <a:ln w="19050">
            <a:solidFill>
              <a:srgbClr val="EC8938"/>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99E0442-2E81-AA14-9ED4-811D79EDD1F9}"/>
              </a:ext>
            </a:extLst>
          </p:cNvPr>
          <p:cNvSpPr txBox="1"/>
          <p:nvPr/>
        </p:nvSpPr>
        <p:spPr>
          <a:xfrm>
            <a:off x="8813494" y="5805889"/>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641069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EB55B9-AADE-5A13-A272-A51DB7C7CEA8}"/>
              </a:ext>
            </a:extLst>
          </p:cNvPr>
          <p:cNvSpPr>
            <a:spLocks noGrp="1"/>
          </p:cNvSpPr>
          <p:nvPr>
            <p:ph type="title"/>
          </p:nvPr>
        </p:nvSpPr>
        <p:spPr>
          <a:xfrm>
            <a:off x="696468" y="481900"/>
            <a:ext cx="10515600" cy="1009651"/>
          </a:xfrm>
        </p:spPr>
        <p:txBody>
          <a:bodyPr>
            <a:normAutofit fontScale="90000"/>
          </a:bodyPr>
          <a:lstStyle/>
          <a:p>
            <a:r>
              <a:rPr lang="en-US"/>
              <a:t>HV/MV Safety and Reliability Solution Applications</a:t>
            </a:r>
          </a:p>
        </p:txBody>
      </p:sp>
      <p:sp>
        <p:nvSpPr>
          <p:cNvPr id="12" name="Content Placeholder 2">
            <a:extLst>
              <a:ext uri="{FF2B5EF4-FFF2-40B4-BE49-F238E27FC236}">
                <a16:creationId xmlns:a16="http://schemas.microsoft.com/office/drawing/2014/main" id="{256BD761-76A4-A7DE-4DB8-839D3A1ECA7A}"/>
              </a:ext>
            </a:extLst>
          </p:cNvPr>
          <p:cNvSpPr>
            <a:spLocks noGrp="1"/>
          </p:cNvSpPr>
          <p:nvPr>
            <p:ph idx="1"/>
          </p:nvPr>
        </p:nvSpPr>
        <p:spPr>
          <a:xfrm>
            <a:off x="332419" y="1406145"/>
            <a:ext cx="9090474" cy="4969955"/>
          </a:xfrm>
        </p:spPr>
        <p:txBody>
          <a:bodyPr vert="horz" lIns="91440" tIns="45720" rIns="91440" bIns="45720" rtlCol="0" anchor="t">
            <a:normAutofit fontScale="92500" lnSpcReduction="10000"/>
          </a:bodyPr>
          <a:lstStyle/>
          <a:p>
            <a:pPr marL="0" indent="0">
              <a:buNone/>
            </a:pPr>
            <a:r>
              <a:rPr lang="en-US" sz="1700" b="1"/>
              <a:t>Transformers </a:t>
            </a:r>
          </a:p>
          <a:p>
            <a:r>
              <a:rPr lang="en-US" sz="1500"/>
              <a:t>GraceSense HSM</a:t>
            </a:r>
          </a:p>
          <a:p>
            <a:pPr lvl="1"/>
            <a:r>
              <a:rPr lang="en-US" sz="1300"/>
              <a:t>Measurement points for transformers shall include core of neutral grounding connections, high current bolted connections and terminal lugs, tap changers, busbar termination between transformer and switchgear, and critical splice joints or jumper.</a:t>
            </a:r>
            <a:endParaRPr lang="en-US" sz="1300">
              <a:highlight>
                <a:srgbClr val="FFFF00"/>
              </a:highlight>
              <a:ea typeface="Calibri"/>
              <a:cs typeface="Calibri"/>
            </a:endParaRPr>
          </a:p>
          <a:p>
            <a:pPr marL="0" indent="0">
              <a:buNone/>
            </a:pPr>
            <a:r>
              <a:rPr lang="en-US" sz="1700" b="1"/>
              <a:t>MV Switchgear </a:t>
            </a:r>
          </a:p>
          <a:p>
            <a:r>
              <a:rPr lang="en-US" sz="1500"/>
              <a:t>GraceSense HSM</a:t>
            </a:r>
          </a:p>
          <a:p>
            <a:pPr lvl="1"/>
            <a:r>
              <a:rPr lang="en-US" sz="1300"/>
              <a:t>Measurement points for medium voltage switchgear shall include bolted connections on each phase of the breakers line and load stabs, interconnect busing splices, main incoming terminations from transformers, and outgoing load terminations. </a:t>
            </a:r>
          </a:p>
          <a:p>
            <a:r>
              <a:rPr lang="en-US" sz="1500"/>
              <a:t>MV Voltage Indicator</a:t>
            </a:r>
          </a:p>
          <a:p>
            <a:pPr lvl="1"/>
            <a:r>
              <a:rPr lang="en-US" sz="1300"/>
              <a:t>Voltage indicators shall be installed on each medium voltage compartment where visual indication of bus voltage is required, including l</a:t>
            </a:r>
            <a:r>
              <a:rPr lang="en-US" sz="1200"/>
              <a:t>ine and load sides of circuit breakers and fuses.</a:t>
            </a:r>
          </a:p>
          <a:p>
            <a:pPr marL="0" indent="0">
              <a:buNone/>
            </a:pPr>
            <a:r>
              <a:rPr lang="en-US" sz="1700" b="1"/>
              <a:t>MV MCCs</a:t>
            </a:r>
          </a:p>
          <a:p>
            <a:r>
              <a:rPr lang="en-US" sz="1500"/>
              <a:t>GraceSense HSM</a:t>
            </a:r>
          </a:p>
          <a:p>
            <a:pPr lvl="1"/>
            <a:r>
              <a:rPr lang="en-US" sz="1300"/>
              <a:t> Measurement points for medium voltage MCCs shall include interconnect busing splices and outgoing load terminations. </a:t>
            </a:r>
          </a:p>
          <a:p>
            <a:r>
              <a:rPr lang="en-US" sz="1500"/>
              <a:t>MV Voltage Indicator </a:t>
            </a:r>
          </a:p>
          <a:p>
            <a:pPr lvl="1"/>
            <a:r>
              <a:rPr lang="en-US" sz="1300"/>
              <a:t>Voltage presence indicators shall be installed in each MCC section or starter compartment where a visible indication of energized conductors is required, including:</a:t>
            </a:r>
          </a:p>
          <a:p>
            <a:pPr lvl="2"/>
            <a:r>
              <a:rPr lang="en-US" sz="1200" b="1"/>
              <a:t>Line and load terminals</a:t>
            </a:r>
            <a:r>
              <a:rPr lang="en-US" sz="1200"/>
              <a:t> of motor starters and fuses</a:t>
            </a:r>
          </a:p>
          <a:p>
            <a:pPr lvl="2"/>
            <a:r>
              <a:rPr lang="en-US" sz="1200" b="1"/>
              <a:t>Feeder circuits</a:t>
            </a:r>
            <a:r>
              <a:rPr lang="en-US" sz="1200"/>
              <a:t> and bus splices</a:t>
            </a:r>
          </a:p>
          <a:p>
            <a:pPr lvl="2"/>
            <a:r>
              <a:rPr lang="en-US" sz="1200" b="1"/>
              <a:t>Incoming main and tie sections</a:t>
            </a:r>
            <a:r>
              <a:rPr lang="en-US" sz="1200"/>
              <a:t> of the MCC lineup</a:t>
            </a:r>
          </a:p>
        </p:txBody>
      </p:sp>
      <p:pic>
        <p:nvPicPr>
          <p:cNvPr id="2050" name="Picture 2">
            <a:extLst>
              <a:ext uri="{FF2B5EF4-FFF2-40B4-BE49-F238E27FC236}">
                <a16:creationId xmlns:a16="http://schemas.microsoft.com/office/drawing/2014/main" id="{1E78F53D-EFDB-04A7-9CDA-B7FAF57988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447" r="26898" b="9002"/>
          <a:stretch>
            <a:fillRect/>
          </a:stretch>
        </p:blipFill>
        <p:spPr bwMode="auto">
          <a:xfrm>
            <a:off x="9629681" y="2377155"/>
            <a:ext cx="2038213" cy="17053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792E764-3EA9-3D70-1E5D-0A0ABA891EAA}"/>
              </a:ext>
            </a:extLst>
          </p:cNvPr>
          <p:cNvSpPr txBox="1"/>
          <p:nvPr/>
        </p:nvSpPr>
        <p:spPr>
          <a:xfrm>
            <a:off x="9755432" y="1501774"/>
            <a:ext cx="2038213" cy="738664"/>
          </a:xfrm>
          <a:prstGeom prst="rect">
            <a:avLst/>
          </a:prstGeom>
          <a:noFill/>
        </p:spPr>
        <p:txBody>
          <a:bodyPr wrap="square" rtlCol="0">
            <a:spAutoFit/>
          </a:bodyPr>
          <a:lstStyle/>
          <a:p>
            <a:r>
              <a:rPr lang="en-US" sz="1400"/>
              <a:t>G-HSM-18K (18 Point)</a:t>
            </a:r>
          </a:p>
          <a:p>
            <a:r>
              <a:rPr lang="en-US" sz="1400"/>
              <a:t>G-HSM-9SK (9 Points)</a:t>
            </a:r>
          </a:p>
          <a:p>
            <a:r>
              <a:rPr lang="en-US" sz="1400">
                <a:hlinkClick r:id="rId3"/>
              </a:rPr>
              <a:t>G-HSM Datasheet</a:t>
            </a:r>
            <a:endParaRPr lang="en-US" sz="1400"/>
          </a:p>
        </p:txBody>
      </p:sp>
      <p:pic>
        <p:nvPicPr>
          <p:cNvPr id="7" name="Content Placeholder 5">
            <a:extLst>
              <a:ext uri="{FF2B5EF4-FFF2-40B4-BE49-F238E27FC236}">
                <a16:creationId xmlns:a16="http://schemas.microsoft.com/office/drawing/2014/main" id="{5DFC3300-54EB-B058-212A-D6020F090195}"/>
              </a:ext>
            </a:extLst>
          </p:cNvPr>
          <p:cNvPicPr>
            <a:picLocks noChangeAspect="1"/>
          </p:cNvPicPr>
          <p:nvPr/>
        </p:nvPicPr>
        <p:blipFill rotWithShape="1">
          <a:blip r:embed="rId4">
            <a:extLst>
              <a:ext uri="{28A0092B-C50C-407E-A947-70E740481C1C}">
                <a14:useLocalDpi xmlns:a14="http://schemas.microsoft.com/office/drawing/2010/main" val="0"/>
              </a:ext>
            </a:extLst>
          </a:blip>
          <a:srcRect l="18531" t="27694" r="20163" b="22924"/>
          <a:stretch/>
        </p:blipFill>
        <p:spPr>
          <a:xfrm>
            <a:off x="9881184" y="4358926"/>
            <a:ext cx="1786710" cy="1079373"/>
          </a:xfrm>
          <a:prstGeom prst="rect">
            <a:avLst/>
          </a:prstGeom>
        </p:spPr>
      </p:pic>
      <p:sp>
        <p:nvSpPr>
          <p:cNvPr id="8" name="TextBox 7">
            <a:extLst>
              <a:ext uri="{FF2B5EF4-FFF2-40B4-BE49-F238E27FC236}">
                <a16:creationId xmlns:a16="http://schemas.microsoft.com/office/drawing/2014/main" id="{CF048388-C723-341B-A85D-20F38FB4CB79}"/>
              </a:ext>
            </a:extLst>
          </p:cNvPr>
          <p:cNvSpPr txBox="1"/>
          <p:nvPr/>
        </p:nvSpPr>
        <p:spPr>
          <a:xfrm>
            <a:off x="9881184" y="5438299"/>
            <a:ext cx="2541874" cy="738664"/>
          </a:xfrm>
          <a:prstGeom prst="rect">
            <a:avLst/>
          </a:prstGeom>
          <a:noFill/>
        </p:spPr>
        <p:txBody>
          <a:bodyPr wrap="square" rtlCol="0">
            <a:spAutoFit/>
          </a:bodyPr>
          <a:lstStyle/>
          <a:p>
            <a:r>
              <a:rPr lang="en-US" sz="1400">
                <a:cs typeface="Arial" panose="020B0604020202020204" pitchFamily="34" charset="0"/>
              </a:rPr>
              <a:t>R-1VL003 (2-15KV) </a:t>
            </a:r>
          </a:p>
          <a:p>
            <a:r>
              <a:rPr lang="en-US" sz="1400">
                <a:cs typeface="Arial" panose="020B0604020202020204" pitchFamily="34" charset="0"/>
              </a:rPr>
              <a:t>R-1VH003 (15-43KV)</a:t>
            </a:r>
          </a:p>
          <a:p>
            <a:r>
              <a:rPr lang="en-US" sz="1400">
                <a:cs typeface="Arial" panose="020B0604020202020204" pitchFamily="34" charset="0"/>
                <a:hlinkClick r:id="rId5"/>
              </a:rPr>
              <a:t>MV Indicator Datasheet</a:t>
            </a:r>
            <a:r>
              <a:rPr lang="en-US" sz="1400">
                <a:cs typeface="Arial" panose="020B0604020202020204" pitchFamily="34" charset="0"/>
              </a:rPr>
              <a:t>:</a:t>
            </a:r>
          </a:p>
        </p:txBody>
      </p:sp>
    </p:spTree>
    <p:extLst>
      <p:ext uri="{BB962C8B-B14F-4D97-AF65-F5344CB8AC3E}">
        <p14:creationId xmlns:p14="http://schemas.microsoft.com/office/powerpoint/2010/main" val="22607317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c08670-a54f-4936-a214-c145e07db242">
      <UserInfo>
        <DisplayName>Drew Allen</DisplayName>
        <AccountId>27</AccountId>
        <AccountType/>
      </UserInfo>
      <UserInfo>
        <DisplayName>Pete Storm</DisplayName>
        <AccountId>17</AccountId>
        <AccountType/>
      </UserInfo>
      <UserInfo>
        <DisplayName>Stephen Doninger</DisplayName>
        <AccountId>76</AccountId>
        <AccountType/>
      </UserInfo>
      <UserInfo>
        <DisplayName>Michael Collins</DisplayName>
        <AccountId>66</AccountId>
        <AccountType/>
      </UserInfo>
      <UserInfo>
        <DisplayName>Sebastien Legrand</DisplayName>
        <AccountId>74</AccountId>
        <AccountType/>
      </UserInfo>
      <UserInfo>
        <DisplayName>John Kirk</DisplayName>
        <AccountId>49</AccountId>
        <AccountType/>
      </UserInfo>
      <UserInfo>
        <DisplayName>Alyssa Rice</DisplayName>
        <AccountId>57</AccountId>
        <AccountType/>
      </UserInfo>
      <UserInfo>
        <DisplayName>Ben Hermann</DisplayName>
        <AccountId>23</AccountId>
        <AccountType/>
      </UserInfo>
      <UserInfo>
        <DisplayName>Nick Augustine</DisplayName>
        <AccountId>28</AccountId>
        <AccountType/>
      </UserInfo>
      <UserInfo>
        <DisplayName>Shelly DeGrate</DisplayName>
        <AccountId>56</AccountId>
        <AccountType/>
      </UserInfo>
      <UserInfo>
        <DisplayName>Shannon Whiting</DisplayName>
        <AccountId>24</AccountId>
        <AccountType/>
      </UserInfo>
      <UserInfo>
        <DisplayName>Nikki VenHorst</DisplayName>
        <AccountId>33</AccountId>
        <AccountType/>
      </UserInfo>
      <UserInfo>
        <DisplayName>Kevin Zamzow</DisplayName>
        <AccountId>20</AccountId>
        <AccountType/>
      </UserInfo>
      <UserInfo>
        <DisplayName>Dan Puzzo</DisplayName>
        <AccountId>26</AccountId>
        <AccountType/>
      </UserInfo>
      <UserInfo>
        <DisplayName>Brook Breitsprecher</DisplayName>
        <AccountId>45</AccountId>
        <AccountType/>
      </UserInfo>
      <UserInfo>
        <DisplayName>Kelsey Olive</DisplayName>
        <AccountId>69</AccountId>
        <AccountType/>
      </UserInfo>
    </SharedWithUsers>
    <Start_x0020_Date xmlns="d308c805-8a0f-4d9b-8b92-5f4f0a04b526" xsi:nil="true"/>
    <End_x0020_Date xmlns="d308c805-8a0f-4d9b-8b92-5f4f0a04b526" xsi:nil="true"/>
    <lcf76f155ced4ddcb4097134ff3c332f xmlns="d308c805-8a0f-4d9b-8b92-5f4f0a04b526">
      <Terms xmlns="http://schemas.microsoft.com/office/infopath/2007/PartnerControls"/>
    </lcf76f155ced4ddcb4097134ff3c332f>
    <TaxCatchAll xmlns="e7c08670-a54f-4936-a214-c145e07db24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51BADD7726FDC4F93AB53AC6324C022" ma:contentTypeVersion="14" ma:contentTypeDescription="Create a new document." ma:contentTypeScope="" ma:versionID="f0903ebff5770a15828d78e4b4bf2f2c">
  <xsd:schema xmlns:xsd="http://www.w3.org/2001/XMLSchema" xmlns:xs="http://www.w3.org/2001/XMLSchema" xmlns:p="http://schemas.microsoft.com/office/2006/metadata/properties" xmlns:ns2="e7c08670-a54f-4936-a214-c145e07db242" xmlns:ns3="d308c805-8a0f-4d9b-8b92-5f4f0a04b526" targetNamespace="http://schemas.microsoft.com/office/2006/metadata/properties" ma:root="true" ma:fieldsID="b5a154ee8e661bc52d02231c74bbb353" ns2:_="" ns3:_="">
    <xsd:import namespace="e7c08670-a54f-4936-a214-c145e07db242"/>
    <xsd:import namespace="d308c805-8a0f-4d9b-8b92-5f4f0a04b52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Start_x0020_Date" minOccurs="0"/>
                <xsd:element ref="ns3:End_x0020_Date"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c08670-a54f-4936-a214-c145e07db2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75bf884-07aa-4b76-aa2c-d383c7e7656e}" ma:internalName="TaxCatchAll" ma:showField="CatchAllData" ma:web="e7c08670-a54f-4936-a214-c145e07db2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308c805-8a0f-4d9b-8b92-5f4f0a04b52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Start_x0020_Date" ma:index="13" nillable="true" ma:displayName="Start Date" ma:format="DateOnly" ma:internalName="Start_x0020_Date">
      <xsd:simpleType>
        <xsd:restriction base="dms:DateTime"/>
      </xsd:simpleType>
    </xsd:element>
    <xsd:element name="End_x0020_Date" ma:index="14" nillable="true" ma:displayName="End Date" ma:format="DateOnly" ma:internalName="End_x0020_Date">
      <xsd:simpleType>
        <xsd:restriction base="dms:DateTim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226c0f6-d61e-4e16-925a-9d366514bf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83138A-3982-4810-A9EE-6ED6340288A2}">
  <ds:schemaRefs>
    <ds:schemaRef ds:uri="http://purl.org/dc/elements/1.1/"/>
    <ds:schemaRef ds:uri="http://purl.org/dc/dcmitype/"/>
    <ds:schemaRef ds:uri="e7c08670-a54f-4936-a214-c145e07db242"/>
    <ds:schemaRef ds:uri="http://schemas.microsoft.com/office/2006/documentManagement/types"/>
    <ds:schemaRef ds:uri="http://www.w3.org/XML/1998/namespace"/>
    <ds:schemaRef ds:uri="d308c805-8a0f-4d9b-8b92-5f4f0a04b526"/>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DD629F34-FE23-45A6-B9FB-94689D21B837}">
  <ds:schemaRefs>
    <ds:schemaRef ds:uri="http://schemas.microsoft.com/sharepoint/v3/contenttype/forms"/>
  </ds:schemaRefs>
</ds:datastoreItem>
</file>

<file path=customXml/itemProps3.xml><?xml version="1.0" encoding="utf-8"?>
<ds:datastoreItem xmlns:ds="http://schemas.openxmlformats.org/officeDocument/2006/customXml" ds:itemID="{1E7B9EE0-8EE9-4391-B4F5-6253C1BFD166}">
  <ds:schemaRefs>
    <ds:schemaRef ds:uri="d308c805-8a0f-4d9b-8b92-5f4f0a04b526"/>
    <ds:schemaRef ds:uri="e7c08670-a54f-4936-a214-c145e07db2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6580</Words>
  <Application>Microsoft Office PowerPoint</Application>
  <PresentationFormat>Widescreen</PresentationFormat>
  <Paragraphs>578</Paragraphs>
  <Slides>53</Slides>
  <Notes>26</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53</vt:i4>
      </vt:variant>
    </vt:vector>
  </HeadingPairs>
  <TitlesOfParts>
    <vt:vector size="67" baseType="lpstr">
      <vt:lpstr>Aptos</vt:lpstr>
      <vt:lpstr>Aptos Display</vt:lpstr>
      <vt:lpstr>Arial</vt:lpstr>
      <vt:lpstr>Arial Black</vt:lpstr>
      <vt:lpstr>ArialMT</vt:lpstr>
      <vt:lpstr>AvenirLT-Roman</vt:lpstr>
      <vt:lpstr>Calibri</vt:lpstr>
      <vt:lpstr>Calibri Light</vt:lpstr>
      <vt:lpstr>Courier New</vt:lpstr>
      <vt:lpstr>Segoe UI</vt:lpstr>
      <vt:lpstr>Trebuchet MS</vt:lpstr>
      <vt:lpstr>Wingdings</vt:lpstr>
      <vt:lpstr>Office Theme</vt:lpstr>
      <vt:lpstr>Custom Design</vt:lpstr>
      <vt:lpstr>PowerPoint Presentation</vt:lpstr>
      <vt:lpstr>PowerPoint Presentation</vt:lpstr>
      <vt:lpstr>PowerPoint Presentation</vt:lpstr>
      <vt:lpstr>PowerPoint Presentation</vt:lpstr>
      <vt:lpstr>A Recipe for Disaster</vt:lpstr>
      <vt:lpstr>Real Life- Arcs and Shocks</vt:lpstr>
      <vt:lpstr>Real Life- Electrical Maintenance</vt:lpstr>
      <vt:lpstr>Electrical Safety and Power Distribution Condition Monitoring Solutions for Data Centers</vt:lpstr>
      <vt:lpstr>HV/MV Safety and Reliability Solution Applications</vt:lpstr>
      <vt:lpstr>GraceSense HSM MV Spec Language</vt:lpstr>
      <vt:lpstr>LV Safety and Reliability Solutions</vt:lpstr>
      <vt:lpstr>LV Safety and Reliability Applications - 1</vt:lpstr>
      <vt:lpstr>LV Safety and Reliability Applications - 2</vt:lpstr>
      <vt:lpstr>G-HSM-600 Hot Spot Monitor Spec Language</vt:lpstr>
      <vt:lpstr>ChekVolt Spec Language </vt:lpstr>
      <vt:lpstr>Control Panel Safety and Reliability Solutions</vt:lpstr>
      <vt:lpstr>Permanent Electrical Safety Devices</vt:lpstr>
      <vt:lpstr>Did you know….</vt:lpstr>
      <vt:lpstr>Advantages of PESDs®</vt:lpstr>
      <vt:lpstr>A PESD for Every Application</vt:lpstr>
      <vt:lpstr>Electrical LOTO - ChekVolt®</vt:lpstr>
      <vt:lpstr>Electrical LOTO - Voltage Test Stations</vt:lpstr>
      <vt:lpstr>Voltage Indicators &amp; Portals</vt:lpstr>
      <vt:lpstr>PowerPoint Presentation</vt:lpstr>
      <vt:lpstr>PowerPoint Presentation</vt:lpstr>
      <vt:lpstr>NFPA 70 National Electrical Code  NFPA 70e “Standard for Electrical Safety In The Workplace” (Latest Publication 2024)  NFPA 70B  “Standard for Electrical Equipment Maintenance” (Latest Publication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Workers  Saying About Risk?</vt:lpstr>
      <vt:lpstr>Synergy of LOTO, PESDs,  and Proxxi Band</vt:lpstr>
      <vt:lpstr>PowerPoint Presentation</vt:lpstr>
      <vt:lpstr>PowerPoint Presentation</vt:lpstr>
      <vt:lpstr>PowerPoint Presentation</vt:lpstr>
      <vt:lpstr>PowerPoint Presentation</vt:lpstr>
      <vt:lpstr>PowerPoint Presentation</vt:lpstr>
      <vt:lpstr>Proxxi by Grace - Use Cases</vt:lpstr>
      <vt:lpstr>Tailor Settings to Customer Usage</vt:lpstr>
      <vt:lpstr>PowerPoint Presentation</vt:lpstr>
      <vt:lpstr>PowerPoint Presentation</vt:lpstr>
      <vt:lpstr>PowerPoint Presentation</vt:lpstr>
      <vt:lpstr> </vt:lpstr>
      <vt:lpstr>PowerPoint Presentation</vt:lpstr>
      <vt:lpstr>PowerPoint Presentation</vt:lpstr>
      <vt:lpstr>Trusted By:</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title>
  <dc:creator>Brook Breitsprecher</dc:creator>
  <cp:lastModifiedBy>Emma Wentzel</cp:lastModifiedBy>
  <cp:revision>1</cp:revision>
  <dcterms:created xsi:type="dcterms:W3CDTF">2023-05-02T16:20:18Z</dcterms:created>
  <dcterms:modified xsi:type="dcterms:W3CDTF">2026-07-16T17:38:56Z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0x010100C51BADD7726FDC4F93AB53AC6324C022</vt:lpwstr>
  </property>
  <property fmtid="{D5CDD505-2E9C-101B-9397-08002B2CF9AE}" pid="3" name="MediaServiceImageTags">
    <vt:lpwstr/>
  </property>
</Properties>
</file>