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59" r:id="rId2"/>
    <p:sldId id="660" r:id="rId3"/>
    <p:sldId id="656" r:id="rId4"/>
    <p:sldId id="658" r:id="rId5"/>
    <p:sldId id="657" r:id="rId6"/>
    <p:sldId id="661" r:id="rId7"/>
    <p:sldId id="6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D6DA-69A9-07EA-BB6D-03FEDED65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0C39C-0D33-C21B-AADA-BC607F83B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29B1B-735D-5A0E-1BCD-B99536D8A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EB99-6969-4CC6-A604-644AF883311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69080-7A70-3EBB-EF38-2A28FB16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F8234-A55D-6D4D-A26C-97B5C0EE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5DE0-0CC2-4556-860D-166CB0206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0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D4443-4691-286E-991F-9A7086BEE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40036-69AB-ED40-0504-79DA510CC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E738D-7DB2-9295-86AB-E7D3F780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EB99-6969-4CC6-A604-644AF883311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2CFC8-6B6F-59EC-211B-F775BB767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8BA17-2800-CC0E-C782-AF73C4891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5DE0-0CC2-4556-860D-166CB0206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2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E1014-AAB9-4272-DE2D-7E050FD2F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827C0-CB2C-3E6E-4F0B-52BC0EE55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7B38F-F089-76D0-63D9-86BB5E863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EB99-6969-4CC6-A604-644AF883311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0D08D-F413-2B24-EB90-702456254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7D23A-BB57-5FD8-2DD1-AEBDBF42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5DE0-0CC2-4556-860D-166CB0206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0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661" y="-201542"/>
            <a:ext cx="12537659" cy="70588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99" y="1825625"/>
            <a:ext cx="11189677" cy="4351338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18356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846EA5B9-79DC-415E-BBD8-CA4293E44F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18392" y="267110"/>
            <a:ext cx="10515600" cy="64399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82326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05503-C853-C6F2-867E-9C13A84A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10915-F238-A83F-26DE-59261A2B1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1B7FF-7BF3-8DEE-5E6F-87AF35C4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EB99-6969-4CC6-A604-644AF883311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ADACE-1D1B-1382-A70B-E1429E86A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B2995-3EB1-C32C-B3A9-73C03ACD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5DE0-0CC2-4556-860D-166CB0206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4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B0F0-A930-590D-2E70-673B580F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51356-3B4A-BA97-F8B0-F14B869CA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71049-F715-5ED9-60D3-C3BDF763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EB99-6969-4CC6-A604-644AF883311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5E708-9F04-60EE-3A7A-C73DDDEF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154A1-507D-A9FB-8B26-04883F41B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5DE0-0CC2-4556-860D-166CB0206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9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9AB7-C5FB-BA4B-4844-693AD946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B663B-408E-D587-80F6-B3D0013D8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24A17-851F-45C6-AC1D-1E669A0E7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4B0BF-AE2F-98B7-4485-840D01618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EB99-6969-4CC6-A604-644AF883311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133C8-6215-1E78-83DA-02AF1DE6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C14F0-F8BE-EF3A-67F8-AC317BB9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5DE0-0CC2-4556-860D-166CB0206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49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9486E-D71F-CDB3-CDBE-6AF1E5DD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965B9-F648-9CAC-AE8D-8A230185A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F7449-F89C-FA7F-5164-68CF6471F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51388-DDE4-FAED-7468-ED959738C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51702-BD7E-EFB4-89F5-3E762552D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91BA2-0CAD-A1A0-4FAB-E71CEB98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EB99-6969-4CC6-A604-644AF883311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B4CC1A-FED4-246A-C1D5-807D84A0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E1C4C-F820-30FA-C671-67AE1DEF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5DE0-0CC2-4556-860D-166CB0206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7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9AA9-166C-D668-BF2F-1C4AC8CB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994CAF-7436-F6A0-484C-0DCC049B6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EB99-6969-4CC6-A604-644AF883311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30C774-4342-56D0-B36B-AFE3FC5ED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027B65-C4C3-47E2-B663-73F3F366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5DE0-0CC2-4556-860D-166CB0206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6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B554B0-1594-1C41-0C8E-C1DCDF46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EB99-6969-4CC6-A604-644AF883311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426B6A-4875-3059-204C-04EF4055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C0590-E792-494B-5CB6-E4F9F0AB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5DE0-0CC2-4556-860D-166CB0206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8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60A42-C2DA-AEEA-4DB7-41E195FC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4DB8B-FB21-CC71-F336-783CE6CDB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5FD9B-96BF-5506-29B7-F43EC20A4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B369D-7AE8-3FA8-01E3-89DE81F18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EB99-6969-4CC6-A604-644AF883311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C30DD-76A1-EC36-4864-CF33AD3D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327DE-7A25-A975-64EA-DFDF72AC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5DE0-0CC2-4556-860D-166CB0206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5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DDA5-7C2F-5C9F-F7BC-49AEA87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E71C25-917E-6F4C-071A-8A4CC7DD06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6F82-A9FB-B72D-B9BC-59D44A8FE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B4D3C-C2D6-A8C5-F3D1-958DC35D3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EB99-6969-4CC6-A604-644AF883311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166B0-0C2D-F713-D7A2-5C7F8217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90C7-E61D-2739-178B-F1526EAFF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75DE0-0CC2-4556-860D-166CB0206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6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7A4441-1B2D-BF92-30F1-27106452E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F15AA-C0C8-9C0A-B593-63A3FCB95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34FB1-10C5-F13B-FF49-EF1EACAB3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EB99-6969-4CC6-A604-644AF883311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C4034-53C8-A212-D593-0F5F2B2BB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A666D-8F90-3AD3-E6ED-056C5978E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75DE0-0CC2-4556-860D-166CB0206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4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AD34B-DD59-D0FF-0965-39259CCEB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Grace Technologies Partnership Explained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69DE80-84B9-5ADD-FE45-9925FE00D1C2}"/>
              </a:ext>
            </a:extLst>
          </p:cNvPr>
          <p:cNvSpPr txBox="1"/>
          <p:nvPr/>
        </p:nvSpPr>
        <p:spPr>
          <a:xfrm>
            <a:off x="-93785" y="1678932"/>
            <a:ext cx="1122777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1" dirty="0">
                <a:effectLst/>
                <a:latin typeface="Lato" panose="020F0502020204030203" pitchFamily="34" charset="0"/>
              </a:rPr>
              <a:t>⭐Grace Successful Joint Lead Gen Partnership Easily Explained- </a:t>
            </a:r>
            <a:endParaRPr lang="en-US" b="0" i="0" dirty="0">
              <a:effectLst/>
              <a:latin typeface="Lato" panose="020F0502020204030203" pitchFamily="34" charset="0"/>
            </a:endParaRPr>
          </a:p>
          <a:p>
            <a:pPr algn="l"/>
            <a:r>
              <a:rPr lang="en-US" b="1" i="0" dirty="0">
                <a:effectLst/>
                <a:latin typeface="Lato" panose="020F0502020204030203" pitchFamily="34" charset="0"/>
              </a:rPr>
              <a:t>Investment from Distributor:</a:t>
            </a:r>
            <a:endParaRPr lang="en-US" b="0" i="0" dirty="0">
              <a:effectLst/>
              <a:latin typeface="Lato" panose="020F0502020204030203" pitchFamily="34" charset="0"/>
            </a:endParaRPr>
          </a:p>
          <a:p>
            <a:pPr algn="l"/>
            <a:r>
              <a:rPr lang="en-US" b="1" i="0" dirty="0">
                <a:effectLst/>
                <a:latin typeface="Lato" panose="020F0502020204030203" pitchFamily="34" charset="0"/>
              </a:rPr>
              <a:t>* No $ investment, minimal time investment to see BIG results.</a:t>
            </a:r>
            <a:endParaRPr lang="en-US" b="0" i="0" dirty="0">
              <a:effectLst/>
              <a:latin typeface="Lato" panose="020F050202020403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" panose="020F0502020204030203" pitchFamily="34" charset="0"/>
              </a:rPr>
              <a:t>45 mins for Grace to train team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" panose="020F0502020204030203" pitchFamily="34" charset="0"/>
              </a:rPr>
              <a:t>30 mins to import email template and social media into system to send to proper audience (templates/images provided by Grace)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" panose="020F0502020204030203" pitchFamily="34" charset="0"/>
              </a:rPr>
              <a:t>Work with local rep to set up joint calls to deliver sample &amp; close the deal</a:t>
            </a:r>
          </a:p>
          <a:p>
            <a:pPr algn="l"/>
            <a:r>
              <a:rPr lang="en-US" b="1" i="0" dirty="0">
                <a:effectLst/>
                <a:latin typeface="Lato" panose="020F0502020204030203" pitchFamily="34" charset="0"/>
              </a:rPr>
              <a:t>Investment from Grace: </a:t>
            </a:r>
            <a:endParaRPr lang="en-US" b="0" i="0" dirty="0">
              <a:effectLst/>
              <a:latin typeface="Lato" panose="020F050202020403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" panose="020F0502020204030203" pitchFamily="34" charset="0"/>
              </a:rPr>
              <a:t>Prep and Training Sales Teams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" panose="020F0502020204030203" pitchFamily="34" charset="0"/>
              </a:rPr>
              <a:t>Time to facilitate and set up trainings, campaigns, email template, unique landing page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" panose="020F0502020204030203" pitchFamily="34" charset="0"/>
              </a:rPr>
              <a:t>$3500+ Paid Lead Gen Campaign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" panose="020F0502020204030203" pitchFamily="34" charset="0"/>
              </a:rPr>
              <a:t>$350+ per sample sent - average of $8500+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" panose="020F0502020204030203" pitchFamily="34" charset="0"/>
              </a:rPr>
              <a:t>BD time to vet all leads, communicate and share insight with Distributor team and issue sample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Lato" panose="020F0502020204030203" pitchFamily="34" charset="0"/>
              </a:rPr>
              <a:t>Time &amp; support for continued follow up</a:t>
            </a:r>
          </a:p>
        </p:txBody>
      </p:sp>
    </p:spTree>
    <p:extLst>
      <p:ext uri="{BB962C8B-B14F-4D97-AF65-F5344CB8AC3E}">
        <p14:creationId xmlns:p14="http://schemas.microsoft.com/office/powerpoint/2010/main" val="2960339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AD34B-DD59-D0FF-0965-39259CCEB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Grace Technologies Partnership Explained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52D333-6538-5A4A-B8D5-10667EC2A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9" y="1143001"/>
            <a:ext cx="7447085" cy="552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64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AD34B-DD59-D0FF-0965-39259CCEB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Grace Technologies Partnership 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A1E0F-0A81-6CEA-52BC-2C1BC106C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4000" y="1428750"/>
            <a:ext cx="9969501" cy="23676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WHY?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7F0AC8F-1AEC-E922-31D8-2254579F7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4" y="1428750"/>
            <a:ext cx="7038976" cy="530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4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133E24-FA2F-850C-1833-5CA75F9F4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329" y="1546713"/>
            <a:ext cx="6259671" cy="3913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64FF49-1CEF-AFCD-275A-92A098CA27AE}"/>
              </a:ext>
            </a:extLst>
          </p:cNvPr>
          <p:cNvSpPr/>
          <p:nvPr/>
        </p:nvSpPr>
        <p:spPr>
          <a:xfrm>
            <a:off x="6163041" y="2071744"/>
            <a:ext cx="3295650" cy="3120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AD34B-DD59-D0FF-0965-39259CCEB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Current Partnership </a:t>
            </a:r>
            <a:r>
              <a:rPr lang="en-US"/>
              <a:t>Success Metrics </a:t>
            </a:r>
            <a:r>
              <a:rPr lang="en-US" dirty="0"/>
              <a:t>Q1-Current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1CE40-333D-53F8-36BF-48BFBC5B0FC5}"/>
              </a:ext>
            </a:extLst>
          </p:cNvPr>
          <p:cNvSpPr txBox="1"/>
          <p:nvPr/>
        </p:nvSpPr>
        <p:spPr>
          <a:xfrm>
            <a:off x="6163041" y="3308877"/>
            <a:ext cx="336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Distributors Partnering in Q1</a:t>
            </a:r>
          </a:p>
          <a:p>
            <a:r>
              <a:rPr lang="en-US" dirty="0"/>
              <a:t>6 Distributors Partnering early Q2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331AC7-DF30-EE17-9F8B-9BC2E3BC5055}"/>
              </a:ext>
            </a:extLst>
          </p:cNvPr>
          <p:cNvSpPr txBox="1"/>
          <p:nvPr/>
        </p:nvSpPr>
        <p:spPr>
          <a:xfrm>
            <a:off x="-202223" y="2696951"/>
            <a:ext cx="569155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Leads Created= 704</a:t>
            </a:r>
          </a:p>
          <a:p>
            <a:r>
              <a:rPr lang="en-US" sz="2800" dirty="0"/>
              <a:t>Deals Created= 232</a:t>
            </a:r>
          </a:p>
          <a:p>
            <a:r>
              <a:rPr lang="en-US" sz="2800" dirty="0"/>
              <a:t>Total Opportunity in Pipeline=2.7 Mil</a:t>
            </a:r>
          </a:p>
          <a:p>
            <a:r>
              <a:rPr lang="en-US" sz="2800" dirty="0"/>
              <a:t>Average Deal Size- $11,659</a:t>
            </a:r>
          </a:p>
          <a:p>
            <a:r>
              <a:rPr lang="en-US" sz="2800" dirty="0"/>
              <a:t>Focal Product- </a:t>
            </a:r>
            <a:r>
              <a:rPr lang="en-US" sz="2800" dirty="0" err="1"/>
              <a:t>ChekVolt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4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AD34B-DD59-D0FF-0965-39259CCEB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Grace Technologies Partnership Opportunities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37AE15-6860-EA68-39CB-FFA3590B1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4124" y="1517894"/>
            <a:ext cx="11189677" cy="4351338"/>
          </a:xfrm>
        </p:spPr>
        <p:txBody>
          <a:bodyPr/>
          <a:lstStyle/>
          <a:p>
            <a:r>
              <a:rPr lang="en-US" sz="2000" dirty="0"/>
              <a:t>Free Evaluation Unit Program- </a:t>
            </a:r>
            <a:endParaRPr lang="en-US" sz="1200" dirty="0"/>
          </a:p>
          <a:p>
            <a:r>
              <a:rPr lang="en-US" sz="1200" dirty="0"/>
              <a:t>Training Conducted – Slide Deck &amp; Recording Provided</a:t>
            </a:r>
          </a:p>
          <a:p>
            <a:r>
              <a:rPr lang="en-US" sz="1200" dirty="0"/>
              <a:t>Landing page</a:t>
            </a:r>
          </a:p>
          <a:p>
            <a:r>
              <a:rPr lang="en-US" sz="1200" dirty="0"/>
              <a:t>Social images</a:t>
            </a:r>
          </a:p>
          <a:p>
            <a:r>
              <a:rPr lang="en-US" sz="1200" dirty="0" err="1"/>
              <a:t>eBlast</a:t>
            </a:r>
            <a:r>
              <a:rPr lang="en-US" sz="1200" dirty="0"/>
              <a:t> templates</a:t>
            </a:r>
          </a:p>
          <a:p>
            <a:r>
              <a:rPr lang="en-US" sz="1200" dirty="0"/>
              <a:t>Blog Post</a:t>
            </a:r>
          </a:p>
          <a:p>
            <a:r>
              <a:rPr lang="en-US" sz="1200" dirty="0"/>
              <a:t>BD team to vet leads- gather info about opportunities</a:t>
            </a:r>
          </a:p>
          <a:p>
            <a:r>
              <a:rPr lang="en-US" sz="1200" dirty="0"/>
              <a:t>Lead and opportunity insight shared</a:t>
            </a:r>
          </a:p>
          <a:p>
            <a:r>
              <a:rPr lang="en-US" sz="1200" dirty="0"/>
              <a:t>Free Sample Units Provided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0786D4-589A-9B38-13B2-62BF1B006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029" y="2159335"/>
            <a:ext cx="7646996" cy="395892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140A793-CE00-14DA-C636-119E2AD29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295" y="4191522"/>
            <a:ext cx="3396395" cy="19267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9D0CF3D-FBD6-E08C-6DEC-052EAB2E67B4}"/>
              </a:ext>
            </a:extLst>
          </p:cNvPr>
          <p:cNvSpPr txBox="1"/>
          <p:nvPr/>
        </p:nvSpPr>
        <p:spPr>
          <a:xfrm>
            <a:off x="2621263" y="3855795"/>
            <a:ext cx="327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Social Media Images Provided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F8762B-1E08-A00B-5730-FC309E955934}"/>
              </a:ext>
            </a:extLst>
          </p:cNvPr>
          <p:cNvSpPr txBox="1"/>
          <p:nvPr/>
        </p:nvSpPr>
        <p:spPr>
          <a:xfrm>
            <a:off x="4466493" y="1842358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co-branded landing page provided</a:t>
            </a:r>
          </a:p>
        </p:txBody>
      </p:sp>
    </p:spTree>
    <p:extLst>
      <p:ext uri="{BB962C8B-B14F-4D97-AF65-F5344CB8AC3E}">
        <p14:creationId xmlns:p14="http://schemas.microsoft.com/office/powerpoint/2010/main" val="1068320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AD34B-DD59-D0FF-0965-39259CCEB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Grace Technologies Partnership Opportunities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37AE15-6860-EA68-39CB-FFA3590B1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4124" y="1517894"/>
            <a:ext cx="11189677" cy="4351338"/>
          </a:xfrm>
        </p:spPr>
        <p:txBody>
          <a:bodyPr/>
          <a:lstStyle/>
          <a:p>
            <a:r>
              <a:rPr lang="en-US" sz="2000" dirty="0"/>
              <a:t>Enclosure Promo- </a:t>
            </a:r>
            <a:endParaRPr lang="en-US" sz="1200" dirty="0"/>
          </a:p>
          <a:p>
            <a:r>
              <a:rPr lang="en-US" sz="1200" dirty="0"/>
              <a:t>Training Conducted – Slide Deck &amp; Recording Provided</a:t>
            </a:r>
          </a:p>
          <a:p>
            <a:r>
              <a:rPr lang="en-US" sz="1200" dirty="0"/>
              <a:t>Landing page</a:t>
            </a:r>
          </a:p>
          <a:p>
            <a:r>
              <a:rPr lang="en-US" sz="1200" dirty="0"/>
              <a:t>Social images</a:t>
            </a:r>
          </a:p>
          <a:p>
            <a:r>
              <a:rPr lang="en-US" sz="1200" dirty="0" err="1"/>
              <a:t>eBlast</a:t>
            </a:r>
            <a:r>
              <a:rPr lang="en-US" sz="1200" dirty="0"/>
              <a:t> templates</a:t>
            </a:r>
          </a:p>
          <a:p>
            <a:r>
              <a:rPr lang="en-US" sz="1200" dirty="0"/>
              <a:t>Blog Post</a:t>
            </a:r>
          </a:p>
          <a:p>
            <a:r>
              <a:rPr lang="en-US" sz="1200" dirty="0"/>
              <a:t>BD team to vet leads</a:t>
            </a:r>
          </a:p>
          <a:p>
            <a:r>
              <a:rPr lang="en-US" sz="1200" dirty="0"/>
              <a:t>Lead and opportunity insight shared</a:t>
            </a:r>
          </a:p>
          <a:p>
            <a:r>
              <a:rPr lang="en-US" sz="1200" dirty="0"/>
              <a:t>Free Sample Units Provided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F8762B-1E08-A00B-5730-FC309E955934}"/>
              </a:ext>
            </a:extLst>
          </p:cNvPr>
          <p:cNvSpPr txBox="1"/>
          <p:nvPr/>
        </p:nvSpPr>
        <p:spPr>
          <a:xfrm>
            <a:off x="3786244" y="2317513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Unique co-branded landing page provided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47F59-E24C-F201-5692-B52610DD3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636" y="1842358"/>
            <a:ext cx="3279531" cy="3990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924004-F8A9-C95A-826E-7240AD6D0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865" y="2646808"/>
            <a:ext cx="57673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8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AD34B-DD59-D0FF-0965-39259CCEB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Grace Technologies Partnership Opportunities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37AE15-6860-EA68-39CB-FFA3590B1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4124" y="1517894"/>
            <a:ext cx="11189677" cy="4351338"/>
          </a:xfrm>
        </p:spPr>
        <p:txBody>
          <a:bodyPr/>
          <a:lstStyle/>
          <a:p>
            <a:r>
              <a:rPr lang="en-US" sz="2000" dirty="0"/>
              <a:t>Lunch &amp; Learn- In-person or Virtual</a:t>
            </a:r>
            <a:endParaRPr lang="en-US" sz="1200" dirty="0"/>
          </a:p>
          <a:p>
            <a:r>
              <a:rPr lang="en-US" sz="1200" dirty="0"/>
              <a:t>Training Conducted – Slide Deck &amp; Recording Provided</a:t>
            </a:r>
          </a:p>
          <a:p>
            <a:r>
              <a:rPr lang="en-US" sz="1200" dirty="0"/>
              <a:t>Trackable Invite Landing Page</a:t>
            </a:r>
          </a:p>
          <a:p>
            <a:r>
              <a:rPr lang="en-US" sz="1200" dirty="0"/>
              <a:t>All lead and activity insight shared</a:t>
            </a:r>
          </a:p>
          <a:p>
            <a:r>
              <a:rPr lang="en-US" sz="1200" dirty="0"/>
              <a:t>Social images- Event info</a:t>
            </a:r>
          </a:p>
          <a:p>
            <a:r>
              <a:rPr lang="en-US" sz="1200" dirty="0"/>
              <a:t>Lunch provided </a:t>
            </a:r>
          </a:p>
          <a:p>
            <a:r>
              <a:rPr lang="en-US" sz="1200" dirty="0"/>
              <a:t>Free Sample Units Provided</a:t>
            </a:r>
          </a:p>
          <a:p>
            <a:r>
              <a:rPr lang="en-US" sz="1200" dirty="0"/>
              <a:t>BD team to follow up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55462-B1BA-EE20-75D3-C2EB66F96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235" y="1666142"/>
            <a:ext cx="48291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13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329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Whiting</dc:creator>
  <cp:lastModifiedBy>Shannon Whiting</cp:lastModifiedBy>
  <cp:revision>5</cp:revision>
  <dcterms:created xsi:type="dcterms:W3CDTF">2023-03-23T16:49:47Z</dcterms:created>
  <dcterms:modified xsi:type="dcterms:W3CDTF">2023-06-13T14:38:15Z</dcterms:modified>
</cp:coreProperties>
</file>