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svg" ContentType="image/svg+xml"/>
  <Default Extension="tiff" ContentType="image/tiff"/>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comments/modernComment_10E_C60B0F0.xml" ContentType="application/vnd.ms-powerpoint.comments+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comments/modernComment_113_9EA671C5.xml" ContentType="application/vnd.ms-powerpoint.comments+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55"/>
  </p:notesMasterIdLst>
  <p:sldIdLst>
    <p:sldId id="256" r:id="rId5"/>
    <p:sldId id="301" r:id="rId6"/>
    <p:sldId id="309" r:id="rId7"/>
    <p:sldId id="298" r:id="rId8"/>
    <p:sldId id="300" r:id="rId9"/>
    <p:sldId id="259" r:id="rId10"/>
    <p:sldId id="267" r:id="rId11"/>
    <p:sldId id="266" r:id="rId12"/>
    <p:sldId id="260" r:id="rId13"/>
    <p:sldId id="261" r:id="rId14"/>
    <p:sldId id="262" r:id="rId15"/>
    <p:sldId id="263" r:id="rId16"/>
    <p:sldId id="269" r:id="rId17"/>
    <p:sldId id="268" r:id="rId18"/>
    <p:sldId id="271" r:id="rId19"/>
    <p:sldId id="270" r:id="rId20"/>
    <p:sldId id="272" r:id="rId21"/>
    <p:sldId id="273" r:id="rId22"/>
    <p:sldId id="280" r:id="rId23"/>
    <p:sldId id="274" r:id="rId24"/>
    <p:sldId id="275" r:id="rId25"/>
    <p:sldId id="276" r:id="rId26"/>
    <p:sldId id="278" r:id="rId27"/>
    <p:sldId id="299" r:id="rId28"/>
    <p:sldId id="281" r:id="rId29"/>
    <p:sldId id="290" r:id="rId30"/>
    <p:sldId id="282" r:id="rId31"/>
    <p:sldId id="283" r:id="rId32"/>
    <p:sldId id="291" r:id="rId33"/>
    <p:sldId id="284" r:id="rId34"/>
    <p:sldId id="285" r:id="rId35"/>
    <p:sldId id="286" r:id="rId36"/>
    <p:sldId id="313" r:id="rId37"/>
    <p:sldId id="297" r:id="rId38"/>
    <p:sldId id="294" r:id="rId39"/>
    <p:sldId id="295" r:id="rId40"/>
    <p:sldId id="311" r:id="rId41"/>
    <p:sldId id="310" r:id="rId42"/>
    <p:sldId id="312" r:id="rId43"/>
    <p:sldId id="296" r:id="rId44"/>
    <p:sldId id="292" r:id="rId45"/>
    <p:sldId id="288" r:id="rId46"/>
    <p:sldId id="289" r:id="rId47"/>
    <p:sldId id="302" r:id="rId48"/>
    <p:sldId id="303" r:id="rId49"/>
    <p:sldId id="306" r:id="rId50"/>
    <p:sldId id="304" r:id="rId51"/>
    <p:sldId id="305" r:id="rId52"/>
    <p:sldId id="307" r:id="rId53"/>
    <p:sldId id="308" r:id="rId5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2" pos="3744" userDrawn="1">
          <p15:clr>
            <a:srgbClr val="A4A3A4"/>
          </p15:clr>
        </p15:guide>
        <p15:guide id="3" orient="horz" pos="2808"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A5B1FE34-CAC2-8FEC-E837-BBB7C9843355}" name="Chris Schneck" initials="CS" userId="S::chriss@gracetechnologies.com::16d5c9a2-42ed-40a6-8cce-49ffcc6a108b" providerId="AD"/>
  <p188:author id="{C69C9351-098F-BBE1-3945-C4AF9B5427C0}" name="Drew Allen" initials="DA" userId="S::drewa@gracetechnologies.com::4c4859ef-7d77-46fa-b1b1-ebfcba01afc2" providerId="AD"/>
  <p188:author id="{6ACB2665-D55C-E8AF-4EA5-87F218330484}" name="Brook Breitsprecher" initials="BB" userId="S::brookb@gracetechnologies.com::53bcd4fd-11e6-47c1-8c11-0c2dafd7f7d3" providerId="AD"/>
  <p188:author id="{5AB80A9A-9B71-A3FF-D1DA-334B9C07F0F5}" name="Ben Hermann" initials="BH" userId="S::benh@gracetechnologies.com::158c69af-a761-4410-bfac-abc627647216"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3DA23"/>
    <a:srgbClr val="FAEB12"/>
    <a:srgbClr val="ED7D31"/>
    <a:srgbClr val="EC893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67373" autoAdjust="0"/>
  </p:normalViewPr>
  <p:slideViewPr>
    <p:cSldViewPr snapToGrid="0">
      <p:cViewPr varScale="1">
        <p:scale>
          <a:sx n="63" d="100"/>
          <a:sy n="63" d="100"/>
        </p:scale>
        <p:origin x="2304" y="78"/>
      </p:cViewPr>
      <p:guideLst>
        <p:guide pos="3744"/>
        <p:guide orient="horz" pos="2808"/>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notesMaster" Target="notesMasters/notesMaster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theme" Target="theme/theme1.xml"/><Relationship Id="rId5" Type="http://schemas.openxmlformats.org/officeDocument/2006/relationships/slide" Target="slides/slide1.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presProps" Target="presProps.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tableStyles" Target="tableStyles.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viewProps" Target="viewProps.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microsoft.com/office/2018/10/relationships/authors" Target="authors.xml"/></Relationships>
</file>

<file path=ppt/comments/modernComment_10E_C60B0F0.xml><?xml version="1.0" encoding="utf-8"?>
<p188:cmLst xmlns:a="http://schemas.openxmlformats.org/drawingml/2006/main" xmlns:r="http://schemas.openxmlformats.org/officeDocument/2006/relationships" xmlns:p188="http://schemas.microsoft.com/office/powerpoint/2018/8/main">
  <p188:cm id="{90DAE215-72EA-499C-AC62-03A7402D1517}" authorId="{6ACB2665-D55C-E8AF-4EA5-87F218330484}" created="2024-03-01T17:36:17.843">
    <ac:deMkLst xmlns:ac="http://schemas.microsoft.com/office/drawing/2013/main/command">
      <pc:docMk xmlns:pc="http://schemas.microsoft.com/office/powerpoint/2013/main/command"/>
      <pc:sldMk xmlns:pc="http://schemas.microsoft.com/office/powerpoint/2013/main/command" cId="207663344" sldId="270"/>
      <ac:spMk id="3" creationId="{BE42A891-3A97-CA65-FC46-80D6E180D6C3}"/>
    </ac:deMkLst>
    <p188:txBody>
      <a:bodyPr/>
      <a:lstStyle/>
      <a:p>
        <a:r>
          <a:rPr lang="en-US"/>
          <a:t>[@Chris Schneck]  - Can you work with Nick on wording for this. Not my area of expertise and not sure what exactly you're looking for. Thanks!</a:t>
        </a:r>
      </a:p>
    </p188:txBody>
  </p188:cm>
</p188:cmLst>
</file>

<file path=ppt/comments/modernComment_113_9EA671C5.xml><?xml version="1.0" encoding="utf-8"?>
<p188:cmLst xmlns:a="http://schemas.openxmlformats.org/drawingml/2006/main" xmlns:r="http://schemas.openxmlformats.org/officeDocument/2006/relationships" xmlns:p188="http://schemas.microsoft.com/office/powerpoint/2018/8/main">
  <p188:cm id="{3E6009BC-FB65-41ED-818E-318A4743A92B}" authorId="{A5B1FE34-CAC2-8FEC-E837-BBB7C9843355}" status="resolved" created="2024-01-09T21:16:04.274" complete="100000">
    <ac:txMkLst xmlns:ac="http://schemas.microsoft.com/office/drawing/2013/main/command">
      <pc:docMk xmlns:pc="http://schemas.microsoft.com/office/powerpoint/2013/main/command"/>
      <pc:sldMk xmlns:pc="http://schemas.microsoft.com/office/powerpoint/2013/main/command" cId="2661708229" sldId="275"/>
      <ac:spMk id="11" creationId="{BEABF215-3901-5ABD-79BC-3E7FF2E63BB6}"/>
      <ac:txMk cp="40" len="34">
        <ac:context len="326" hash="1019451113"/>
      </ac:txMk>
    </ac:txMkLst>
    <p188:pos x="1999542" y="868680"/>
    <p188:txBody>
      <a:bodyPr/>
      <a:lstStyle/>
      <a:p>
        <a:r>
          <a:rPr lang="en-US"/>
          <a:t>Frequency: 50/60/400Hz	needs to be updated to 0-3,000Hz, 50/60/400Hz</a:t>
        </a:r>
      </a:p>
    </p188:txBody>
  </p188:cm>
</p188:cmLst>
</file>

<file path=ppt/diagrams/colors1.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70CF474-E311-43D6-A0E9-4FD99A12427A}" type="doc">
      <dgm:prSet loTypeId="urn:microsoft.com/office/officeart/2005/8/layout/chevron1" loCatId="process" qsTypeId="urn:microsoft.com/office/officeart/2005/8/quickstyle/simple4" qsCatId="simple" csTypeId="urn:microsoft.com/office/officeart/2005/8/colors/accent1_3" csCatId="accent1" phldr="1"/>
      <dgm:spPr/>
    </dgm:pt>
    <dgm:pt modelId="{3A175277-4620-44E7-AB52-0FE3A0AEB85A}">
      <dgm:prSet phldrT="[Text]"/>
      <dgm:spPr/>
      <dgm:t>
        <a:bodyPr/>
        <a:lstStyle/>
        <a:p>
          <a:r>
            <a:rPr lang="en-US"/>
            <a:t>Thermal Expansion and Contraction</a:t>
          </a:r>
        </a:p>
      </dgm:t>
    </dgm:pt>
    <dgm:pt modelId="{0BD546EF-48C3-434B-B2F7-BD92DCF37923}" type="parTrans" cxnId="{ED258EBF-368C-4C70-A350-41B54D54BF94}">
      <dgm:prSet/>
      <dgm:spPr/>
      <dgm:t>
        <a:bodyPr/>
        <a:lstStyle/>
        <a:p>
          <a:endParaRPr lang="en-US"/>
        </a:p>
      </dgm:t>
    </dgm:pt>
    <dgm:pt modelId="{0A7D7CF3-FC4A-41D0-ABC7-D3E5F555C431}" type="sibTrans" cxnId="{ED258EBF-368C-4C70-A350-41B54D54BF94}">
      <dgm:prSet/>
      <dgm:spPr/>
      <dgm:t>
        <a:bodyPr/>
        <a:lstStyle/>
        <a:p>
          <a:endParaRPr lang="en-US"/>
        </a:p>
      </dgm:t>
    </dgm:pt>
    <dgm:pt modelId="{CC0EC137-CB58-40A2-9C7C-3E2CB36FD5F7}">
      <dgm:prSet phldrT="[Text]"/>
      <dgm:spPr/>
      <dgm:t>
        <a:bodyPr/>
        <a:lstStyle/>
        <a:p>
          <a:r>
            <a:rPr lang="en-US"/>
            <a:t>Loose Connection</a:t>
          </a:r>
        </a:p>
      </dgm:t>
    </dgm:pt>
    <dgm:pt modelId="{A10808D0-2D7B-4855-85FF-76ACA413430E}" type="parTrans" cxnId="{CEDD7EE4-A430-4330-BA40-152E7F3E66F0}">
      <dgm:prSet/>
      <dgm:spPr/>
      <dgm:t>
        <a:bodyPr/>
        <a:lstStyle/>
        <a:p>
          <a:endParaRPr lang="en-US"/>
        </a:p>
      </dgm:t>
    </dgm:pt>
    <dgm:pt modelId="{8D9C2913-C05D-42E2-B94D-8FCA2433B3C1}" type="sibTrans" cxnId="{CEDD7EE4-A430-4330-BA40-152E7F3E66F0}">
      <dgm:prSet/>
      <dgm:spPr/>
      <dgm:t>
        <a:bodyPr/>
        <a:lstStyle/>
        <a:p>
          <a:endParaRPr lang="en-US"/>
        </a:p>
      </dgm:t>
    </dgm:pt>
    <dgm:pt modelId="{539AEF93-0A46-404B-816D-1A2B213BB43B}">
      <dgm:prSet phldrT="[Text]"/>
      <dgm:spPr/>
      <dgm:t>
        <a:bodyPr/>
        <a:lstStyle/>
        <a:p>
          <a:r>
            <a:rPr lang="en-US"/>
            <a:t>Resistance Increases</a:t>
          </a:r>
        </a:p>
      </dgm:t>
    </dgm:pt>
    <dgm:pt modelId="{73ECB74A-1FB9-4AAB-A255-85BAAB38A3C4}" type="parTrans" cxnId="{D320909E-9109-44FC-BDDF-183490C1D05C}">
      <dgm:prSet/>
      <dgm:spPr/>
      <dgm:t>
        <a:bodyPr/>
        <a:lstStyle/>
        <a:p>
          <a:endParaRPr lang="en-US"/>
        </a:p>
      </dgm:t>
    </dgm:pt>
    <dgm:pt modelId="{C0605B7D-3E6C-40BC-9403-6170F5F0010B}" type="sibTrans" cxnId="{D320909E-9109-44FC-BDDF-183490C1D05C}">
      <dgm:prSet/>
      <dgm:spPr/>
      <dgm:t>
        <a:bodyPr/>
        <a:lstStyle/>
        <a:p>
          <a:endParaRPr lang="en-US"/>
        </a:p>
      </dgm:t>
    </dgm:pt>
    <dgm:pt modelId="{4BA7EDF0-A1B3-473F-8D3F-EADDAE4C1103}">
      <dgm:prSet phldrT="[Text]"/>
      <dgm:spPr/>
      <dgm:t>
        <a:bodyPr/>
        <a:lstStyle/>
        <a:p>
          <a:r>
            <a:rPr lang="en-US"/>
            <a:t>Thermal Avalanche</a:t>
          </a:r>
        </a:p>
      </dgm:t>
    </dgm:pt>
    <dgm:pt modelId="{71263932-5A19-4213-8A86-E412FE51C93C}" type="parTrans" cxnId="{431708B2-85BF-4610-99A1-D8C15FA1E505}">
      <dgm:prSet/>
      <dgm:spPr/>
      <dgm:t>
        <a:bodyPr/>
        <a:lstStyle/>
        <a:p>
          <a:endParaRPr lang="en-US"/>
        </a:p>
      </dgm:t>
    </dgm:pt>
    <dgm:pt modelId="{A9323603-4357-4536-A00E-1F01659B8C88}" type="sibTrans" cxnId="{431708B2-85BF-4610-99A1-D8C15FA1E505}">
      <dgm:prSet/>
      <dgm:spPr/>
      <dgm:t>
        <a:bodyPr/>
        <a:lstStyle/>
        <a:p>
          <a:endParaRPr lang="en-US"/>
        </a:p>
      </dgm:t>
    </dgm:pt>
    <dgm:pt modelId="{ECC220BC-6B9A-4236-8ADB-792335F11317}" type="pres">
      <dgm:prSet presAssocID="{E70CF474-E311-43D6-A0E9-4FD99A12427A}" presName="Name0" presStyleCnt="0">
        <dgm:presLayoutVars>
          <dgm:dir/>
          <dgm:animLvl val="lvl"/>
          <dgm:resizeHandles val="exact"/>
        </dgm:presLayoutVars>
      </dgm:prSet>
      <dgm:spPr/>
    </dgm:pt>
    <dgm:pt modelId="{E4ABFB39-4083-4A28-B1A1-FFC33CE718E4}" type="pres">
      <dgm:prSet presAssocID="{3A175277-4620-44E7-AB52-0FE3A0AEB85A}" presName="parTxOnly" presStyleLbl="node1" presStyleIdx="0" presStyleCnt="4">
        <dgm:presLayoutVars>
          <dgm:chMax val="0"/>
          <dgm:chPref val="0"/>
          <dgm:bulletEnabled val="1"/>
        </dgm:presLayoutVars>
      </dgm:prSet>
      <dgm:spPr/>
    </dgm:pt>
    <dgm:pt modelId="{C17CAC2E-1060-4CBC-8AA9-0B809FAA2D32}" type="pres">
      <dgm:prSet presAssocID="{0A7D7CF3-FC4A-41D0-ABC7-D3E5F555C431}" presName="parTxOnlySpace" presStyleCnt="0"/>
      <dgm:spPr/>
    </dgm:pt>
    <dgm:pt modelId="{B1490E4B-B642-4BA6-BED7-6654D83FD179}" type="pres">
      <dgm:prSet presAssocID="{CC0EC137-CB58-40A2-9C7C-3E2CB36FD5F7}" presName="parTxOnly" presStyleLbl="node1" presStyleIdx="1" presStyleCnt="4">
        <dgm:presLayoutVars>
          <dgm:chMax val="0"/>
          <dgm:chPref val="0"/>
          <dgm:bulletEnabled val="1"/>
        </dgm:presLayoutVars>
      </dgm:prSet>
      <dgm:spPr/>
    </dgm:pt>
    <dgm:pt modelId="{FFCBCD49-9A56-47A4-9BE2-9A05B0AF157D}" type="pres">
      <dgm:prSet presAssocID="{8D9C2913-C05D-42E2-B94D-8FCA2433B3C1}" presName="parTxOnlySpace" presStyleCnt="0"/>
      <dgm:spPr/>
    </dgm:pt>
    <dgm:pt modelId="{7146FF11-342C-4692-B1C2-FA1F0FA6C583}" type="pres">
      <dgm:prSet presAssocID="{539AEF93-0A46-404B-816D-1A2B213BB43B}" presName="parTxOnly" presStyleLbl="node1" presStyleIdx="2" presStyleCnt="4">
        <dgm:presLayoutVars>
          <dgm:chMax val="0"/>
          <dgm:chPref val="0"/>
          <dgm:bulletEnabled val="1"/>
        </dgm:presLayoutVars>
      </dgm:prSet>
      <dgm:spPr/>
    </dgm:pt>
    <dgm:pt modelId="{F056BEA7-9571-4AD2-8EBD-4792299426B3}" type="pres">
      <dgm:prSet presAssocID="{C0605B7D-3E6C-40BC-9403-6170F5F0010B}" presName="parTxOnlySpace" presStyleCnt="0"/>
      <dgm:spPr/>
    </dgm:pt>
    <dgm:pt modelId="{A71F5DAA-E440-47CF-9E1C-7362D2551625}" type="pres">
      <dgm:prSet presAssocID="{4BA7EDF0-A1B3-473F-8D3F-EADDAE4C1103}" presName="parTxOnly" presStyleLbl="node1" presStyleIdx="3" presStyleCnt="4">
        <dgm:presLayoutVars>
          <dgm:chMax val="0"/>
          <dgm:chPref val="0"/>
          <dgm:bulletEnabled val="1"/>
        </dgm:presLayoutVars>
      </dgm:prSet>
      <dgm:spPr/>
    </dgm:pt>
  </dgm:ptLst>
  <dgm:cxnLst>
    <dgm:cxn modelId="{6EF8D230-45CF-4CA2-A771-9F3C793D3B61}" type="presOf" srcId="{539AEF93-0A46-404B-816D-1A2B213BB43B}" destId="{7146FF11-342C-4692-B1C2-FA1F0FA6C583}" srcOrd="0" destOrd="0" presId="urn:microsoft.com/office/officeart/2005/8/layout/chevron1"/>
    <dgm:cxn modelId="{E73A533F-F7FE-4340-B621-D0FE1A26BB1B}" type="presOf" srcId="{4BA7EDF0-A1B3-473F-8D3F-EADDAE4C1103}" destId="{A71F5DAA-E440-47CF-9E1C-7362D2551625}" srcOrd="0" destOrd="0" presId="urn:microsoft.com/office/officeart/2005/8/layout/chevron1"/>
    <dgm:cxn modelId="{6C41DA64-5132-4002-9A9C-2AC4AD920678}" type="presOf" srcId="{CC0EC137-CB58-40A2-9C7C-3E2CB36FD5F7}" destId="{B1490E4B-B642-4BA6-BED7-6654D83FD179}" srcOrd="0" destOrd="0" presId="urn:microsoft.com/office/officeart/2005/8/layout/chevron1"/>
    <dgm:cxn modelId="{D320909E-9109-44FC-BDDF-183490C1D05C}" srcId="{E70CF474-E311-43D6-A0E9-4FD99A12427A}" destId="{539AEF93-0A46-404B-816D-1A2B213BB43B}" srcOrd="2" destOrd="0" parTransId="{73ECB74A-1FB9-4AAB-A255-85BAAB38A3C4}" sibTransId="{C0605B7D-3E6C-40BC-9403-6170F5F0010B}"/>
    <dgm:cxn modelId="{96710EAB-487F-45A1-AF60-B4F93B8C0C13}" type="presOf" srcId="{3A175277-4620-44E7-AB52-0FE3A0AEB85A}" destId="{E4ABFB39-4083-4A28-B1A1-FFC33CE718E4}" srcOrd="0" destOrd="0" presId="urn:microsoft.com/office/officeart/2005/8/layout/chevron1"/>
    <dgm:cxn modelId="{431708B2-85BF-4610-99A1-D8C15FA1E505}" srcId="{E70CF474-E311-43D6-A0E9-4FD99A12427A}" destId="{4BA7EDF0-A1B3-473F-8D3F-EADDAE4C1103}" srcOrd="3" destOrd="0" parTransId="{71263932-5A19-4213-8A86-E412FE51C93C}" sibTransId="{A9323603-4357-4536-A00E-1F01659B8C88}"/>
    <dgm:cxn modelId="{ED258EBF-368C-4C70-A350-41B54D54BF94}" srcId="{E70CF474-E311-43D6-A0E9-4FD99A12427A}" destId="{3A175277-4620-44E7-AB52-0FE3A0AEB85A}" srcOrd="0" destOrd="0" parTransId="{0BD546EF-48C3-434B-B2F7-BD92DCF37923}" sibTransId="{0A7D7CF3-FC4A-41D0-ABC7-D3E5F555C431}"/>
    <dgm:cxn modelId="{CEDD7EE4-A430-4330-BA40-152E7F3E66F0}" srcId="{E70CF474-E311-43D6-A0E9-4FD99A12427A}" destId="{CC0EC137-CB58-40A2-9C7C-3E2CB36FD5F7}" srcOrd="1" destOrd="0" parTransId="{A10808D0-2D7B-4855-85FF-76ACA413430E}" sibTransId="{8D9C2913-C05D-42E2-B94D-8FCA2433B3C1}"/>
    <dgm:cxn modelId="{BC3407F7-E3D2-457C-AA7E-AF24A2FA12B9}" type="presOf" srcId="{E70CF474-E311-43D6-A0E9-4FD99A12427A}" destId="{ECC220BC-6B9A-4236-8ADB-792335F11317}" srcOrd="0" destOrd="0" presId="urn:microsoft.com/office/officeart/2005/8/layout/chevron1"/>
    <dgm:cxn modelId="{E0FA88AA-7B98-4B4E-B8EE-F57FA200D5EB}" type="presParOf" srcId="{ECC220BC-6B9A-4236-8ADB-792335F11317}" destId="{E4ABFB39-4083-4A28-B1A1-FFC33CE718E4}" srcOrd="0" destOrd="0" presId="urn:microsoft.com/office/officeart/2005/8/layout/chevron1"/>
    <dgm:cxn modelId="{5D343AAB-6B34-43DC-A75A-62F3A82C2403}" type="presParOf" srcId="{ECC220BC-6B9A-4236-8ADB-792335F11317}" destId="{C17CAC2E-1060-4CBC-8AA9-0B809FAA2D32}" srcOrd="1" destOrd="0" presId="urn:microsoft.com/office/officeart/2005/8/layout/chevron1"/>
    <dgm:cxn modelId="{FC581C11-3860-4D02-87D4-F0A947174EA7}" type="presParOf" srcId="{ECC220BC-6B9A-4236-8ADB-792335F11317}" destId="{B1490E4B-B642-4BA6-BED7-6654D83FD179}" srcOrd="2" destOrd="0" presId="urn:microsoft.com/office/officeart/2005/8/layout/chevron1"/>
    <dgm:cxn modelId="{13E7B58F-8368-4E64-9BA1-590EEA59C6EA}" type="presParOf" srcId="{ECC220BC-6B9A-4236-8ADB-792335F11317}" destId="{FFCBCD49-9A56-47A4-9BE2-9A05B0AF157D}" srcOrd="3" destOrd="0" presId="urn:microsoft.com/office/officeart/2005/8/layout/chevron1"/>
    <dgm:cxn modelId="{AFC12BE2-1490-4E04-9F22-32E09992CA16}" type="presParOf" srcId="{ECC220BC-6B9A-4236-8ADB-792335F11317}" destId="{7146FF11-342C-4692-B1C2-FA1F0FA6C583}" srcOrd="4" destOrd="0" presId="urn:microsoft.com/office/officeart/2005/8/layout/chevron1"/>
    <dgm:cxn modelId="{7ABA21FD-6453-4C02-80A3-5BDA477E0285}" type="presParOf" srcId="{ECC220BC-6B9A-4236-8ADB-792335F11317}" destId="{F056BEA7-9571-4AD2-8EBD-4792299426B3}" srcOrd="5" destOrd="0" presId="urn:microsoft.com/office/officeart/2005/8/layout/chevron1"/>
    <dgm:cxn modelId="{1B75A246-3FAF-4F51-8EE8-BF1038E4705F}" type="presParOf" srcId="{ECC220BC-6B9A-4236-8ADB-792335F11317}" destId="{A71F5DAA-E440-47CF-9E1C-7362D2551625}" srcOrd="6" destOrd="0" presId="urn:microsoft.com/office/officeart/2005/8/layout/chevron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4ABFB39-4083-4A28-B1A1-FFC33CE718E4}">
      <dsp:nvSpPr>
        <dsp:cNvPr id="0" name=""/>
        <dsp:cNvSpPr/>
      </dsp:nvSpPr>
      <dsp:spPr>
        <a:xfrm>
          <a:off x="3770" y="245171"/>
          <a:ext cx="2194718" cy="877887"/>
        </a:xfrm>
        <a:prstGeom prst="chevron">
          <a:avLst/>
        </a:prstGeom>
        <a:gradFill rotWithShape="0">
          <a:gsLst>
            <a:gs pos="0">
              <a:schemeClr val="accent1">
                <a:shade val="80000"/>
                <a:hueOff val="0"/>
                <a:satOff val="0"/>
                <a:lumOff val="0"/>
                <a:alphaOff val="0"/>
                <a:satMod val="103000"/>
                <a:lumMod val="102000"/>
                <a:tint val="94000"/>
              </a:schemeClr>
            </a:gs>
            <a:gs pos="50000">
              <a:schemeClr val="accent1">
                <a:shade val="80000"/>
                <a:hueOff val="0"/>
                <a:satOff val="0"/>
                <a:lumOff val="0"/>
                <a:alphaOff val="0"/>
                <a:satMod val="110000"/>
                <a:lumMod val="100000"/>
                <a:shade val="100000"/>
              </a:schemeClr>
            </a:gs>
            <a:gs pos="100000">
              <a:schemeClr val="accent1">
                <a:shade val="80000"/>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4008" tIns="21336" rIns="21336" bIns="21336" numCol="1" spcCol="1270" anchor="ctr" anchorCtr="0">
          <a:noAutofit/>
        </a:bodyPr>
        <a:lstStyle/>
        <a:p>
          <a:pPr marL="0" lvl="0" indent="0" algn="ctr" defTabSz="711200">
            <a:lnSpc>
              <a:spcPct val="90000"/>
            </a:lnSpc>
            <a:spcBef>
              <a:spcPct val="0"/>
            </a:spcBef>
            <a:spcAft>
              <a:spcPct val="35000"/>
            </a:spcAft>
            <a:buNone/>
          </a:pPr>
          <a:r>
            <a:rPr lang="en-US" sz="1600" kern="1200"/>
            <a:t>Thermal Expansion and Contraction</a:t>
          </a:r>
        </a:p>
      </dsp:txBody>
      <dsp:txXfrm>
        <a:off x="442714" y="245171"/>
        <a:ext cx="1316831" cy="877887"/>
      </dsp:txXfrm>
    </dsp:sp>
    <dsp:sp modelId="{B1490E4B-B642-4BA6-BED7-6654D83FD179}">
      <dsp:nvSpPr>
        <dsp:cNvPr id="0" name=""/>
        <dsp:cNvSpPr/>
      </dsp:nvSpPr>
      <dsp:spPr>
        <a:xfrm>
          <a:off x="1979017" y="245171"/>
          <a:ext cx="2194718" cy="877887"/>
        </a:xfrm>
        <a:prstGeom prst="chevron">
          <a:avLst/>
        </a:prstGeom>
        <a:gradFill rotWithShape="0">
          <a:gsLst>
            <a:gs pos="0">
              <a:schemeClr val="accent1">
                <a:shade val="80000"/>
                <a:hueOff val="116428"/>
                <a:satOff val="-2085"/>
                <a:lumOff val="8862"/>
                <a:alphaOff val="0"/>
                <a:satMod val="103000"/>
                <a:lumMod val="102000"/>
                <a:tint val="94000"/>
              </a:schemeClr>
            </a:gs>
            <a:gs pos="50000">
              <a:schemeClr val="accent1">
                <a:shade val="80000"/>
                <a:hueOff val="116428"/>
                <a:satOff val="-2085"/>
                <a:lumOff val="8862"/>
                <a:alphaOff val="0"/>
                <a:satMod val="110000"/>
                <a:lumMod val="100000"/>
                <a:shade val="100000"/>
              </a:schemeClr>
            </a:gs>
            <a:gs pos="100000">
              <a:schemeClr val="accent1">
                <a:shade val="80000"/>
                <a:hueOff val="116428"/>
                <a:satOff val="-2085"/>
                <a:lumOff val="8862"/>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4008" tIns="21336" rIns="21336" bIns="21336" numCol="1" spcCol="1270" anchor="ctr" anchorCtr="0">
          <a:noAutofit/>
        </a:bodyPr>
        <a:lstStyle/>
        <a:p>
          <a:pPr marL="0" lvl="0" indent="0" algn="ctr" defTabSz="711200">
            <a:lnSpc>
              <a:spcPct val="90000"/>
            </a:lnSpc>
            <a:spcBef>
              <a:spcPct val="0"/>
            </a:spcBef>
            <a:spcAft>
              <a:spcPct val="35000"/>
            </a:spcAft>
            <a:buNone/>
          </a:pPr>
          <a:r>
            <a:rPr lang="en-US" sz="1600" kern="1200"/>
            <a:t>Loose Connection</a:t>
          </a:r>
        </a:p>
      </dsp:txBody>
      <dsp:txXfrm>
        <a:off x="2417961" y="245171"/>
        <a:ext cx="1316831" cy="877887"/>
      </dsp:txXfrm>
    </dsp:sp>
    <dsp:sp modelId="{7146FF11-342C-4692-B1C2-FA1F0FA6C583}">
      <dsp:nvSpPr>
        <dsp:cNvPr id="0" name=""/>
        <dsp:cNvSpPr/>
      </dsp:nvSpPr>
      <dsp:spPr>
        <a:xfrm>
          <a:off x="3954264" y="245171"/>
          <a:ext cx="2194718" cy="877887"/>
        </a:xfrm>
        <a:prstGeom prst="chevron">
          <a:avLst/>
        </a:prstGeom>
        <a:gradFill rotWithShape="0">
          <a:gsLst>
            <a:gs pos="0">
              <a:schemeClr val="accent1">
                <a:shade val="80000"/>
                <a:hueOff val="232855"/>
                <a:satOff val="-4171"/>
                <a:lumOff val="17723"/>
                <a:alphaOff val="0"/>
                <a:satMod val="103000"/>
                <a:lumMod val="102000"/>
                <a:tint val="94000"/>
              </a:schemeClr>
            </a:gs>
            <a:gs pos="50000">
              <a:schemeClr val="accent1">
                <a:shade val="80000"/>
                <a:hueOff val="232855"/>
                <a:satOff val="-4171"/>
                <a:lumOff val="17723"/>
                <a:alphaOff val="0"/>
                <a:satMod val="110000"/>
                <a:lumMod val="100000"/>
                <a:shade val="100000"/>
              </a:schemeClr>
            </a:gs>
            <a:gs pos="100000">
              <a:schemeClr val="accent1">
                <a:shade val="80000"/>
                <a:hueOff val="232855"/>
                <a:satOff val="-4171"/>
                <a:lumOff val="17723"/>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4008" tIns="21336" rIns="21336" bIns="21336" numCol="1" spcCol="1270" anchor="ctr" anchorCtr="0">
          <a:noAutofit/>
        </a:bodyPr>
        <a:lstStyle/>
        <a:p>
          <a:pPr marL="0" lvl="0" indent="0" algn="ctr" defTabSz="711200">
            <a:lnSpc>
              <a:spcPct val="90000"/>
            </a:lnSpc>
            <a:spcBef>
              <a:spcPct val="0"/>
            </a:spcBef>
            <a:spcAft>
              <a:spcPct val="35000"/>
            </a:spcAft>
            <a:buNone/>
          </a:pPr>
          <a:r>
            <a:rPr lang="en-US" sz="1600" kern="1200"/>
            <a:t>Resistance Increases</a:t>
          </a:r>
        </a:p>
      </dsp:txBody>
      <dsp:txXfrm>
        <a:off x="4393208" y="245171"/>
        <a:ext cx="1316831" cy="877887"/>
      </dsp:txXfrm>
    </dsp:sp>
    <dsp:sp modelId="{A71F5DAA-E440-47CF-9E1C-7362D2551625}">
      <dsp:nvSpPr>
        <dsp:cNvPr id="0" name=""/>
        <dsp:cNvSpPr/>
      </dsp:nvSpPr>
      <dsp:spPr>
        <a:xfrm>
          <a:off x="5929510" y="245171"/>
          <a:ext cx="2194718" cy="877887"/>
        </a:xfrm>
        <a:prstGeom prst="chevron">
          <a:avLst/>
        </a:prstGeom>
        <a:gradFill rotWithShape="0">
          <a:gsLst>
            <a:gs pos="0">
              <a:schemeClr val="accent1">
                <a:shade val="80000"/>
                <a:hueOff val="349283"/>
                <a:satOff val="-6256"/>
                <a:lumOff val="26585"/>
                <a:alphaOff val="0"/>
                <a:satMod val="103000"/>
                <a:lumMod val="102000"/>
                <a:tint val="94000"/>
              </a:schemeClr>
            </a:gs>
            <a:gs pos="50000">
              <a:schemeClr val="accent1">
                <a:shade val="80000"/>
                <a:hueOff val="349283"/>
                <a:satOff val="-6256"/>
                <a:lumOff val="26585"/>
                <a:alphaOff val="0"/>
                <a:satMod val="110000"/>
                <a:lumMod val="100000"/>
                <a:shade val="100000"/>
              </a:schemeClr>
            </a:gs>
            <a:gs pos="100000">
              <a:schemeClr val="accent1">
                <a:shade val="80000"/>
                <a:hueOff val="349283"/>
                <a:satOff val="-6256"/>
                <a:lumOff val="26585"/>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4008" tIns="21336" rIns="21336" bIns="21336" numCol="1" spcCol="1270" anchor="ctr" anchorCtr="0">
          <a:noAutofit/>
        </a:bodyPr>
        <a:lstStyle/>
        <a:p>
          <a:pPr marL="0" lvl="0" indent="0" algn="ctr" defTabSz="711200">
            <a:lnSpc>
              <a:spcPct val="90000"/>
            </a:lnSpc>
            <a:spcBef>
              <a:spcPct val="0"/>
            </a:spcBef>
            <a:spcAft>
              <a:spcPct val="35000"/>
            </a:spcAft>
            <a:buNone/>
          </a:pPr>
          <a:r>
            <a:rPr lang="en-US" sz="1600" kern="1200"/>
            <a:t>Thermal Avalanche</a:t>
          </a:r>
        </a:p>
      </dsp:txBody>
      <dsp:txXfrm>
        <a:off x="6368454" y="245171"/>
        <a:ext cx="1316831" cy="877887"/>
      </dsp:txXfrm>
    </dsp:sp>
  </dsp:spTree>
</dsp:drawing>
</file>

<file path=ppt/diagrams/layout1.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BFEDE18-DEA0-4C4B-AFBE-0A1EE9A22B67}" type="datetimeFigureOut">
              <a:rPr lang="en-US" smtClean="0"/>
              <a:t>10/21/2024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D14D3CE-C4D9-4D1A-B885-C27D7DAC3507}" type="slidenum">
              <a:rPr lang="en-US" smtClean="0"/>
              <a:t>‹#›</a:t>
            </a:fld>
            <a:endParaRPr lang="en-US"/>
          </a:p>
        </p:txBody>
      </p:sp>
    </p:spTree>
    <p:extLst>
      <p:ext uri="{BB962C8B-B14F-4D97-AF65-F5344CB8AC3E}">
        <p14:creationId xmlns:p14="http://schemas.microsoft.com/office/powerpoint/2010/main" val="427624917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dirty="0"/>
          </a:p>
        </p:txBody>
      </p:sp>
      <p:sp>
        <p:nvSpPr>
          <p:cNvPr id="4" name="Slide Number Placeholder 3"/>
          <p:cNvSpPr>
            <a:spLocks noGrp="1"/>
          </p:cNvSpPr>
          <p:nvPr>
            <p:ph type="sldNum" sz="quarter" idx="5"/>
          </p:nvPr>
        </p:nvSpPr>
        <p:spPr/>
        <p:txBody>
          <a:bodyPr/>
          <a:lstStyle/>
          <a:p>
            <a:fld id="{AD14D3CE-C4D9-4D1A-B885-C27D7DAC3507}" type="slidenum">
              <a:rPr lang="en-US" smtClean="0"/>
              <a:t>1</a:t>
            </a:fld>
            <a:endParaRPr lang="en-US"/>
          </a:p>
        </p:txBody>
      </p:sp>
    </p:spTree>
    <p:extLst>
      <p:ext uri="{BB962C8B-B14F-4D97-AF65-F5344CB8AC3E}">
        <p14:creationId xmlns:p14="http://schemas.microsoft.com/office/powerpoint/2010/main" val="370399275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Surface Mount verbiage re-work.</a:t>
            </a:r>
          </a:p>
          <a:p>
            <a:endParaRPr lang="en-US"/>
          </a:p>
          <a:p>
            <a:r>
              <a:rPr lang="en-US"/>
              <a:t>Stainless steel 304/316 </a:t>
            </a:r>
          </a:p>
          <a:p>
            <a:r>
              <a:rPr lang="en-US"/>
              <a:t>Heavy Duty field mount connectors.</a:t>
            </a:r>
          </a:p>
          <a:p>
            <a:endParaRPr lang="en-US"/>
          </a:p>
          <a:p>
            <a:r>
              <a:rPr lang="en-US"/>
              <a:t>GracePort+ is a great way to protect HMIs and prevent interruptions due to damage caused to an HMI.  It’s much easier to replace the GracePort+ than to pay for a system integrator or Controls Engineer to fix or repair a damaged HMI.</a:t>
            </a:r>
          </a:p>
          <a:p>
            <a:endParaRPr lang="en-US"/>
          </a:p>
          <a:p>
            <a:r>
              <a:rPr lang="en-US"/>
              <a:t>Working with sequestered panels you can drop the voltage down below 50V’s and still work on your panels.</a:t>
            </a:r>
          </a:p>
        </p:txBody>
      </p:sp>
      <p:sp>
        <p:nvSpPr>
          <p:cNvPr id="4" name="Slide Number Placeholder 3"/>
          <p:cNvSpPr>
            <a:spLocks noGrp="1"/>
          </p:cNvSpPr>
          <p:nvPr>
            <p:ph type="sldNum" sz="quarter" idx="5"/>
          </p:nvPr>
        </p:nvSpPr>
        <p:spPr/>
        <p:txBody>
          <a:bodyPr/>
          <a:lstStyle/>
          <a:p>
            <a:fld id="{AD14D3CE-C4D9-4D1A-B885-C27D7DAC3507}" type="slidenum">
              <a:rPr lang="en-US" smtClean="0"/>
              <a:t>10</a:t>
            </a:fld>
            <a:endParaRPr lang="en-US"/>
          </a:p>
        </p:txBody>
      </p:sp>
    </p:spTree>
    <p:extLst>
      <p:ext uri="{BB962C8B-B14F-4D97-AF65-F5344CB8AC3E}">
        <p14:creationId xmlns:p14="http://schemas.microsoft.com/office/powerpoint/2010/main" val="257256192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D14D3CE-C4D9-4D1A-B885-C27D7DAC3507}" type="slidenum">
              <a:rPr lang="en-US" smtClean="0"/>
              <a:t>11</a:t>
            </a:fld>
            <a:endParaRPr lang="en-US"/>
          </a:p>
        </p:txBody>
      </p:sp>
    </p:spTree>
    <p:extLst>
      <p:ext uri="{BB962C8B-B14F-4D97-AF65-F5344CB8AC3E}">
        <p14:creationId xmlns:p14="http://schemas.microsoft.com/office/powerpoint/2010/main" val="254143497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r>
              <a:rPr lang="en-US" dirty="0"/>
              <a:t>Rockwell configurator section proposal works (add this)</a:t>
            </a:r>
          </a:p>
          <a:p>
            <a:br>
              <a:rPr lang="en-US" dirty="0"/>
            </a:br>
            <a:r>
              <a:rPr lang="en-US" dirty="0"/>
              <a:t>Wide variety of resources available on our eCommerce site.  If you need to chat with someone, we can get in-touch with you within a couple of minutes.  Available in </a:t>
            </a:r>
            <a:r>
              <a:rPr lang="en-US" dirty="0" err="1"/>
              <a:t>ePlan</a:t>
            </a:r>
            <a:r>
              <a:rPr lang="en-US" dirty="0"/>
              <a:t> and don’t forget to check out our Master Catalog.</a:t>
            </a:r>
          </a:p>
          <a:p>
            <a:endParaRPr lang="en-US" dirty="0"/>
          </a:p>
          <a:p>
            <a:r>
              <a:rPr lang="en-US" dirty="0"/>
              <a:t>Full factory image</a:t>
            </a:r>
          </a:p>
          <a:p>
            <a:endParaRPr lang="en-US" dirty="0"/>
          </a:p>
          <a:p>
            <a:r>
              <a:rPr lang="en-US" dirty="0" err="1"/>
              <a:t>GracePort</a:t>
            </a:r>
            <a:r>
              <a:rPr lang="en-US" dirty="0"/>
              <a:t> datasheet addition</a:t>
            </a:r>
          </a:p>
        </p:txBody>
      </p:sp>
      <p:sp>
        <p:nvSpPr>
          <p:cNvPr id="4" name="Slide Number Placeholder 3"/>
          <p:cNvSpPr>
            <a:spLocks noGrp="1"/>
          </p:cNvSpPr>
          <p:nvPr>
            <p:ph type="sldNum" sz="quarter" idx="5"/>
          </p:nvPr>
        </p:nvSpPr>
        <p:spPr/>
        <p:txBody>
          <a:bodyPr/>
          <a:lstStyle/>
          <a:p>
            <a:fld id="{AD14D3CE-C4D9-4D1A-B885-C27D7DAC3507}" type="slidenum">
              <a:rPr lang="en-US" smtClean="0"/>
              <a:t>12</a:t>
            </a:fld>
            <a:endParaRPr lang="en-US"/>
          </a:p>
        </p:txBody>
      </p:sp>
    </p:spTree>
    <p:extLst>
      <p:ext uri="{BB962C8B-B14F-4D97-AF65-F5344CB8AC3E}">
        <p14:creationId xmlns:p14="http://schemas.microsoft.com/office/powerpoint/2010/main" val="77423767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D14D3CE-C4D9-4D1A-B885-C27D7DAC3507}" type="slidenum">
              <a:rPr lang="en-US" smtClean="0"/>
              <a:t>13</a:t>
            </a:fld>
            <a:endParaRPr lang="en-US"/>
          </a:p>
        </p:txBody>
      </p:sp>
    </p:spTree>
    <p:extLst>
      <p:ext uri="{BB962C8B-B14F-4D97-AF65-F5344CB8AC3E}">
        <p14:creationId xmlns:p14="http://schemas.microsoft.com/office/powerpoint/2010/main" val="88015054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Open door testing with a meter is a leading cause of arc flash* </a:t>
            </a:r>
          </a:p>
          <a:p>
            <a:endParaRPr lang="en-US"/>
          </a:p>
          <a:p>
            <a:r>
              <a:rPr lang="en-US"/>
              <a:t>70% statistic needs to be proved/application? Change to 3-5X? More likely to touch before you test during reactive maintenance*</a:t>
            </a:r>
          </a:p>
          <a:p>
            <a:br>
              <a:rPr lang="en-US"/>
            </a:br>
            <a:r>
              <a:rPr lang="en-US"/>
              <a:t>Reduce non-compliance to electrical safety standards NFPA 70E. Skilled labor shortage. Compliance = Safety / Productivity Discussion – Reduction in PPE / Closed door verification of voltage.</a:t>
            </a:r>
          </a:p>
          <a:p>
            <a:endParaRPr lang="en-US"/>
          </a:p>
          <a:p>
            <a:r>
              <a:rPr lang="en-US"/>
              <a:t>Maintenance personnel are being pressured and are rushing to </a:t>
            </a:r>
          </a:p>
          <a:p>
            <a:endParaRPr lang="en-US"/>
          </a:p>
          <a:p>
            <a:r>
              <a:rPr lang="en-US"/>
              <a:t>We know electrical safety is an important part of every industry. Electrical injuries are very prevalent during reactive maintenance.  60% of those injuries occurred in low voltage 3-phase systems.  You’d think that medium voltage would be more common due to it being higher voltage, but with low voltage corners might be cut more frequently.</a:t>
            </a:r>
          </a:p>
          <a:p>
            <a:endParaRPr lang="en-US"/>
          </a:p>
          <a:p>
            <a:r>
              <a:rPr lang="en-US"/>
              <a:t>Testing with a meter is a high risk action.  You’re right there at the live conductor.</a:t>
            </a:r>
          </a:p>
        </p:txBody>
      </p:sp>
      <p:sp>
        <p:nvSpPr>
          <p:cNvPr id="4" name="Slide Number Placeholder 3"/>
          <p:cNvSpPr>
            <a:spLocks noGrp="1"/>
          </p:cNvSpPr>
          <p:nvPr>
            <p:ph type="sldNum" sz="quarter" idx="5"/>
          </p:nvPr>
        </p:nvSpPr>
        <p:spPr/>
        <p:txBody>
          <a:bodyPr/>
          <a:lstStyle/>
          <a:p>
            <a:fld id="{AD14D3CE-C4D9-4D1A-B885-C27D7DAC3507}" type="slidenum">
              <a:rPr lang="en-US" smtClean="0"/>
              <a:t>14</a:t>
            </a:fld>
            <a:endParaRPr lang="en-US"/>
          </a:p>
        </p:txBody>
      </p:sp>
    </p:spTree>
    <p:extLst>
      <p:ext uri="{BB962C8B-B14F-4D97-AF65-F5344CB8AC3E}">
        <p14:creationId xmlns:p14="http://schemas.microsoft.com/office/powerpoint/2010/main" val="33732462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End-user presentations should remove this slide.</a:t>
            </a:r>
          </a:p>
        </p:txBody>
      </p:sp>
      <p:sp>
        <p:nvSpPr>
          <p:cNvPr id="4" name="Slide Number Placeholder 3"/>
          <p:cNvSpPr>
            <a:spLocks noGrp="1"/>
          </p:cNvSpPr>
          <p:nvPr>
            <p:ph type="sldNum" sz="quarter" idx="5"/>
          </p:nvPr>
        </p:nvSpPr>
        <p:spPr/>
        <p:txBody>
          <a:bodyPr/>
          <a:lstStyle/>
          <a:p>
            <a:fld id="{AD14D3CE-C4D9-4D1A-B885-C27D7DAC3507}" type="slidenum">
              <a:rPr lang="en-US" smtClean="0"/>
              <a:t>15</a:t>
            </a:fld>
            <a:endParaRPr lang="en-US"/>
          </a:p>
        </p:txBody>
      </p:sp>
    </p:spTree>
    <p:extLst>
      <p:ext uri="{BB962C8B-B14F-4D97-AF65-F5344CB8AC3E}">
        <p14:creationId xmlns:p14="http://schemas.microsoft.com/office/powerpoint/2010/main" val="407919092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Hierarchy of Risk Controls (NFPA 70E) Article 120.6 process for establishing an electrically safe working condition</a:t>
            </a:r>
          </a:p>
          <a:p>
            <a:endParaRPr lang="en-US" dirty="0"/>
          </a:p>
          <a:p>
            <a:r>
              <a:rPr lang="en-US" dirty="0"/>
              <a:t>For electrical and mechanical LOTO, we do our best to eliminate risk altogether.  These devices are in-expensive, low hanging risk reduction fruit.  They pay for themselves within 2-3 LOTO procedures and are installed using a 30mm hole punch </a:t>
            </a:r>
          </a:p>
        </p:txBody>
      </p:sp>
      <p:sp>
        <p:nvSpPr>
          <p:cNvPr id="4" name="Slide Number Placeholder 3"/>
          <p:cNvSpPr>
            <a:spLocks noGrp="1"/>
          </p:cNvSpPr>
          <p:nvPr>
            <p:ph type="sldNum" sz="quarter" idx="5"/>
          </p:nvPr>
        </p:nvSpPr>
        <p:spPr/>
        <p:txBody>
          <a:bodyPr/>
          <a:lstStyle/>
          <a:p>
            <a:fld id="{AD14D3CE-C4D9-4D1A-B885-C27D7DAC3507}" type="slidenum">
              <a:rPr lang="en-US" smtClean="0"/>
              <a:t>16</a:t>
            </a:fld>
            <a:endParaRPr lang="en-US"/>
          </a:p>
        </p:txBody>
      </p:sp>
    </p:spTree>
    <p:extLst>
      <p:ext uri="{BB962C8B-B14F-4D97-AF65-F5344CB8AC3E}">
        <p14:creationId xmlns:p14="http://schemas.microsoft.com/office/powerpoint/2010/main" val="425336404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D14D3CE-C4D9-4D1A-B885-C27D7DAC3507}" type="slidenum">
              <a:rPr lang="en-US" smtClean="0"/>
              <a:t>17</a:t>
            </a:fld>
            <a:endParaRPr lang="en-US"/>
          </a:p>
        </p:txBody>
      </p:sp>
    </p:spTree>
    <p:extLst>
      <p:ext uri="{BB962C8B-B14F-4D97-AF65-F5344CB8AC3E}">
        <p14:creationId xmlns:p14="http://schemas.microsoft.com/office/powerpoint/2010/main" val="274431281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Add the trouble shooting capabilities of the R-3W -&gt; I.e. phase loss, stuck blade, etc. </a:t>
            </a:r>
            <a:r>
              <a:rPr lang="en-US" sz="1800">
                <a:effectLst/>
                <a:latin typeface="Segoe UI" panose="020B0502040204020203" pitchFamily="34" charset="0"/>
              </a:rPr>
              <a:t>Be sure to distinguish between mechanical vs. electrical LOTO and reference a bump/try test when using Voltage Indicators only.</a:t>
            </a:r>
            <a:endParaRPr lang="en-US"/>
          </a:p>
          <a:p>
            <a:endParaRPr lang="en-US"/>
          </a:p>
          <a:p>
            <a:r>
              <a:rPr lang="en-US"/>
              <a:t>Reducing time spent locking-and-tagging out equipment by 74%.</a:t>
            </a:r>
          </a:p>
          <a:p>
            <a:endParaRPr lang="en-US"/>
          </a:p>
          <a:p>
            <a:pPr marL="0" marR="0" lvl="0" indent="0" algn="l" defTabSz="914400" rtl="0" eaLnBrk="1" fontAlgn="auto" latinLnBrk="0" hangingPunct="1">
              <a:lnSpc>
                <a:spcPct val="100000"/>
              </a:lnSpc>
              <a:spcBef>
                <a:spcPts val="0"/>
              </a:spcBef>
              <a:spcAft>
                <a:spcPts val="0"/>
              </a:spcAft>
              <a:buClrTx/>
              <a:buSzTx/>
              <a:buFontTx/>
              <a:buNone/>
              <a:tabLst/>
              <a:defRPr/>
            </a:pPr>
            <a:r>
              <a:rPr lang="en-US"/>
              <a:t>Voltage Indicators are primarily used in mechanical LOTO and also used in conjunction with the OSHA required try or bump test.  This means you try to start the machine after isolation of power using a starter switch. If you are pressing a green button to try to do a “try” test, it isn’t as a sure way to ensure the power is isolated.  When adding the Voltage Indicator this is an additional opportunity to verify voltage. It also has other features such as phase loss, stuck blade, etc.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p>
          <a:p>
            <a:pPr marL="0" marR="0" lvl="0" indent="0" algn="l" defTabSz="914400" rtl="0" eaLnBrk="1" fontAlgn="auto" latinLnBrk="0" hangingPunct="1">
              <a:lnSpc>
                <a:spcPct val="100000"/>
              </a:lnSpc>
              <a:spcBef>
                <a:spcPts val="0"/>
              </a:spcBef>
              <a:spcAft>
                <a:spcPts val="0"/>
              </a:spcAft>
              <a:buClrTx/>
              <a:buSzTx/>
              <a:buFontTx/>
              <a:buNone/>
              <a:tabLst/>
              <a:defRPr/>
            </a:pPr>
            <a:r>
              <a:rPr lang="en-US" err="1"/>
              <a:t>ChekVolt</a:t>
            </a:r>
            <a:r>
              <a:rPr lang="en-US"/>
              <a:t> is THE fastest selling new product we offer.</a:t>
            </a:r>
          </a:p>
          <a:p>
            <a:endParaRPr lang="en-US"/>
          </a:p>
        </p:txBody>
      </p:sp>
      <p:sp>
        <p:nvSpPr>
          <p:cNvPr id="4" name="Slide Number Placeholder 3"/>
          <p:cNvSpPr>
            <a:spLocks noGrp="1"/>
          </p:cNvSpPr>
          <p:nvPr>
            <p:ph type="sldNum" sz="quarter" idx="5"/>
          </p:nvPr>
        </p:nvSpPr>
        <p:spPr/>
        <p:txBody>
          <a:bodyPr/>
          <a:lstStyle/>
          <a:p>
            <a:fld id="{AD14D3CE-C4D9-4D1A-B885-C27D7DAC3507}" type="slidenum">
              <a:rPr lang="en-US" smtClean="0"/>
              <a:t>18</a:t>
            </a:fld>
            <a:endParaRPr lang="en-US"/>
          </a:p>
        </p:txBody>
      </p:sp>
    </p:spTree>
    <p:extLst>
      <p:ext uri="{BB962C8B-B14F-4D97-AF65-F5344CB8AC3E}">
        <p14:creationId xmlns:p14="http://schemas.microsoft.com/office/powerpoint/2010/main" val="243051353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Primarily used for mechanical LOTO and required under the OSHA mandated bump or try test process.</a:t>
            </a:r>
          </a:p>
          <a:p>
            <a:endParaRPr lang="en-US" dirty="0"/>
          </a:p>
          <a:p>
            <a:r>
              <a:rPr lang="en-US" dirty="0"/>
              <a:t>1 failure per 50,000,000 hours of operation</a:t>
            </a:r>
          </a:p>
        </p:txBody>
      </p:sp>
      <p:sp>
        <p:nvSpPr>
          <p:cNvPr id="4" name="Slide Number Placeholder 3"/>
          <p:cNvSpPr>
            <a:spLocks noGrp="1"/>
          </p:cNvSpPr>
          <p:nvPr>
            <p:ph type="sldNum" sz="quarter" idx="5"/>
          </p:nvPr>
        </p:nvSpPr>
        <p:spPr/>
        <p:txBody>
          <a:bodyPr/>
          <a:lstStyle/>
          <a:p>
            <a:fld id="{AD14D3CE-C4D9-4D1A-B885-C27D7DAC3507}" type="slidenum">
              <a:rPr lang="en-US" smtClean="0"/>
              <a:t>19</a:t>
            </a:fld>
            <a:endParaRPr lang="en-US"/>
          </a:p>
        </p:txBody>
      </p:sp>
    </p:spTree>
    <p:extLst>
      <p:ext uri="{BB962C8B-B14F-4D97-AF65-F5344CB8AC3E}">
        <p14:creationId xmlns:p14="http://schemas.microsoft.com/office/powerpoint/2010/main" val="407565038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D14D3CE-C4D9-4D1A-B885-C27D7DAC3507}" type="slidenum">
              <a:rPr lang="en-US" smtClean="0"/>
              <a:t>2</a:t>
            </a:fld>
            <a:endParaRPr lang="en-US"/>
          </a:p>
        </p:txBody>
      </p:sp>
    </p:spTree>
    <p:extLst>
      <p:ext uri="{BB962C8B-B14F-4D97-AF65-F5344CB8AC3E}">
        <p14:creationId xmlns:p14="http://schemas.microsoft.com/office/powerpoint/2010/main" val="182563228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Built in impedance on the backside of the device.  You will still test full voltage, but shock is derived from current, not voltage.  With the built-in impedance of the device, we reduce the max fault current to 2.3 mA.</a:t>
            </a:r>
          </a:p>
        </p:txBody>
      </p:sp>
      <p:sp>
        <p:nvSpPr>
          <p:cNvPr id="4" name="Slide Number Placeholder 3"/>
          <p:cNvSpPr>
            <a:spLocks noGrp="1"/>
          </p:cNvSpPr>
          <p:nvPr>
            <p:ph type="sldNum" sz="quarter" idx="5"/>
          </p:nvPr>
        </p:nvSpPr>
        <p:spPr/>
        <p:txBody>
          <a:bodyPr/>
          <a:lstStyle/>
          <a:p>
            <a:fld id="{AD14D3CE-C4D9-4D1A-B885-C27D7DAC3507}" type="slidenum">
              <a:rPr lang="en-US" smtClean="0"/>
              <a:t>21</a:t>
            </a:fld>
            <a:endParaRPr lang="en-US"/>
          </a:p>
        </p:txBody>
      </p:sp>
    </p:spTree>
    <p:extLst>
      <p:ext uri="{BB962C8B-B14F-4D97-AF65-F5344CB8AC3E}">
        <p14:creationId xmlns:p14="http://schemas.microsoft.com/office/powerpoint/2010/main" val="428685896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D14D3CE-C4D9-4D1A-B885-C27D7DAC3507}" type="slidenum">
              <a:rPr lang="en-US" smtClean="0"/>
              <a:t>22</a:t>
            </a:fld>
            <a:endParaRPr lang="en-US"/>
          </a:p>
        </p:txBody>
      </p:sp>
    </p:spTree>
    <p:extLst>
      <p:ext uri="{BB962C8B-B14F-4D97-AF65-F5344CB8AC3E}">
        <p14:creationId xmlns:p14="http://schemas.microsoft.com/office/powerpoint/2010/main" val="61090004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D14D3CE-C4D9-4D1A-B885-C27D7DAC3507}" type="slidenum">
              <a:rPr lang="en-US" smtClean="0"/>
              <a:t>23</a:t>
            </a:fld>
            <a:endParaRPr lang="en-US"/>
          </a:p>
        </p:txBody>
      </p:sp>
    </p:spTree>
    <p:extLst>
      <p:ext uri="{BB962C8B-B14F-4D97-AF65-F5344CB8AC3E}">
        <p14:creationId xmlns:p14="http://schemas.microsoft.com/office/powerpoint/2010/main" val="194307963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D14D3CE-C4D9-4D1A-B885-C27D7DAC3507}" type="slidenum">
              <a:rPr lang="en-US" smtClean="0"/>
              <a:t>24</a:t>
            </a:fld>
            <a:endParaRPr lang="en-US"/>
          </a:p>
        </p:txBody>
      </p:sp>
    </p:spTree>
    <p:extLst>
      <p:ext uri="{BB962C8B-B14F-4D97-AF65-F5344CB8AC3E}">
        <p14:creationId xmlns:p14="http://schemas.microsoft.com/office/powerpoint/2010/main" val="282770250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en-US"/>
              <a:t>Each asset requires a different sensing approach</a:t>
            </a:r>
          </a:p>
          <a:p>
            <a:pPr lvl="1"/>
            <a:r>
              <a:rPr lang="en-US"/>
              <a:t>Electrical systems: voltage, frequency, current, power quality</a:t>
            </a:r>
          </a:p>
          <a:p>
            <a:pPr lvl="1"/>
            <a:r>
              <a:rPr lang="en-US"/>
              <a:t>Rotating equipment: vibration, current, temperature</a:t>
            </a:r>
          </a:p>
          <a:p>
            <a:pPr lvl="1"/>
            <a:r>
              <a:rPr lang="en-US"/>
              <a:t>Structural systems (cranes/</a:t>
            </a:r>
            <a:r>
              <a:rPr lang="en-US" err="1"/>
              <a:t>etc</a:t>
            </a:r>
            <a:r>
              <a:rPr lang="en-US"/>
              <a:t>): strain, vibration</a:t>
            </a:r>
          </a:p>
          <a:p>
            <a:pPr lvl="1"/>
            <a:r>
              <a:rPr lang="en-US"/>
              <a:t>Air handlers: temperature, differential pressure, air flow</a:t>
            </a:r>
          </a:p>
          <a:p>
            <a:pPr lvl="1"/>
            <a:r>
              <a:rPr lang="en-US"/>
              <a:t>Conveyors, presses, robots, </a:t>
            </a:r>
            <a:r>
              <a:rPr lang="en-US" err="1"/>
              <a:t>etc</a:t>
            </a:r>
            <a:r>
              <a:rPr lang="en-US"/>
              <a:t>: sensors vary by application</a:t>
            </a:r>
          </a:p>
          <a:p>
            <a:endParaRPr lang="en-US"/>
          </a:p>
        </p:txBody>
      </p:sp>
      <p:sp>
        <p:nvSpPr>
          <p:cNvPr id="4" name="Slide Number Placeholder 3"/>
          <p:cNvSpPr>
            <a:spLocks noGrp="1"/>
          </p:cNvSpPr>
          <p:nvPr>
            <p:ph type="sldNum" sz="quarter" idx="5"/>
          </p:nvPr>
        </p:nvSpPr>
        <p:spPr/>
        <p:txBody>
          <a:bodyPr/>
          <a:lstStyle/>
          <a:p>
            <a:fld id="{AD14D3CE-C4D9-4D1A-B885-C27D7DAC3507}" type="slidenum">
              <a:rPr lang="en-US" smtClean="0"/>
              <a:t>30</a:t>
            </a:fld>
            <a:endParaRPr lang="en-US"/>
          </a:p>
        </p:txBody>
      </p:sp>
    </p:spTree>
    <p:extLst>
      <p:ext uri="{BB962C8B-B14F-4D97-AF65-F5344CB8AC3E}">
        <p14:creationId xmlns:p14="http://schemas.microsoft.com/office/powerpoint/2010/main" val="245838127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D14D3CE-C4D9-4D1A-B885-C27D7DAC3507}" type="slidenum">
              <a:rPr lang="en-US" smtClean="0"/>
              <a:t>32</a:t>
            </a:fld>
            <a:endParaRPr lang="en-US"/>
          </a:p>
        </p:txBody>
      </p:sp>
    </p:spTree>
    <p:extLst>
      <p:ext uri="{BB962C8B-B14F-4D97-AF65-F5344CB8AC3E}">
        <p14:creationId xmlns:p14="http://schemas.microsoft.com/office/powerpoint/2010/main" val="244271097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Here I would develop what you will say about each product (goal: to transducer options, communication communication </a:t>
            </a:r>
          </a:p>
        </p:txBody>
      </p:sp>
      <p:sp>
        <p:nvSpPr>
          <p:cNvPr id="4" name="Slide Number Placeholder 3"/>
          <p:cNvSpPr>
            <a:spLocks noGrp="1"/>
          </p:cNvSpPr>
          <p:nvPr>
            <p:ph type="sldNum" sz="quarter" idx="5"/>
          </p:nvPr>
        </p:nvSpPr>
        <p:spPr/>
        <p:txBody>
          <a:bodyPr/>
          <a:lstStyle/>
          <a:p>
            <a:fld id="{AD14D3CE-C4D9-4D1A-B885-C27D7DAC3507}" type="slidenum">
              <a:rPr lang="en-US" smtClean="0"/>
              <a:t>33</a:t>
            </a:fld>
            <a:endParaRPr lang="en-US"/>
          </a:p>
        </p:txBody>
      </p:sp>
    </p:spTree>
    <p:extLst>
      <p:ext uri="{BB962C8B-B14F-4D97-AF65-F5344CB8AC3E}">
        <p14:creationId xmlns:p14="http://schemas.microsoft.com/office/powerpoint/2010/main" val="343097371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D14D3CE-C4D9-4D1A-B885-C27D7DAC3507}" type="slidenum">
              <a:rPr lang="en-US" smtClean="0"/>
              <a:t>41</a:t>
            </a:fld>
            <a:endParaRPr lang="en-US"/>
          </a:p>
        </p:txBody>
      </p:sp>
    </p:spTree>
    <p:extLst>
      <p:ext uri="{BB962C8B-B14F-4D97-AF65-F5344CB8AC3E}">
        <p14:creationId xmlns:p14="http://schemas.microsoft.com/office/powerpoint/2010/main" val="269271782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D14D3CE-C4D9-4D1A-B885-C27D7DAC3507}" type="slidenum">
              <a:rPr lang="en-US" smtClean="0"/>
              <a:t>49</a:t>
            </a:fld>
            <a:endParaRPr lang="en-US"/>
          </a:p>
        </p:txBody>
      </p:sp>
    </p:spTree>
    <p:extLst>
      <p:ext uri="{BB962C8B-B14F-4D97-AF65-F5344CB8AC3E}">
        <p14:creationId xmlns:p14="http://schemas.microsoft.com/office/powerpoint/2010/main" val="238250336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D14D3CE-C4D9-4D1A-B885-C27D7DAC3507}" type="slidenum">
              <a:rPr lang="en-US" smtClean="0"/>
              <a:t>3</a:t>
            </a:fld>
            <a:endParaRPr lang="en-US"/>
          </a:p>
        </p:txBody>
      </p:sp>
    </p:spTree>
    <p:extLst>
      <p:ext uri="{BB962C8B-B14F-4D97-AF65-F5344CB8AC3E}">
        <p14:creationId xmlns:p14="http://schemas.microsoft.com/office/powerpoint/2010/main" val="282020744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br>
              <a:rPr lang="en-US" b="1" dirty="0"/>
            </a:br>
            <a:br>
              <a:rPr lang="en-US" b="1" dirty="0"/>
            </a:br>
            <a:br>
              <a:rPr lang="en-US" b="1" dirty="0"/>
            </a:br>
            <a:r>
              <a:rPr lang="en-US" b="1" dirty="0"/>
              <a:t>Work culture – </a:t>
            </a:r>
            <a:r>
              <a:rPr lang="en-US" b="1" dirty="0" err="1"/>
              <a:t>GracePorts</a:t>
            </a:r>
            <a:r>
              <a:rPr lang="en-US" b="1" dirty="0"/>
              <a:t> are one piece of the puzzle and safety needs to be a part of the entire company top-down from the CEO to the workers performing the work</a:t>
            </a:r>
          </a:p>
          <a:p>
            <a:endParaRPr lang="en-US" b="1" dirty="0"/>
          </a:p>
          <a:p>
            <a:r>
              <a:rPr lang="en-US" b="1" dirty="0"/>
              <a:t>A lot of what you’ll see from Grace is common sense products.</a:t>
            </a:r>
            <a:br>
              <a:rPr lang="en-US" b="1" dirty="0"/>
            </a:br>
            <a:br>
              <a:rPr lang="en-US" b="1" dirty="0"/>
            </a:br>
            <a:r>
              <a:rPr lang="en-US" b="1" dirty="0"/>
              <a:t>Ask a question about exposure to shock and injury.  Ask specifically if anyone has had a close call with a shock injury.</a:t>
            </a:r>
          </a:p>
          <a:p>
            <a:endParaRPr lang="en-US" b="1" dirty="0"/>
          </a:p>
          <a:p>
            <a:r>
              <a:rPr lang="en-US" b="1" dirty="0"/>
              <a:t>Poor Equipment Condition – keep the harsh and dirty environment from getting inside your panel.</a:t>
            </a:r>
          </a:p>
        </p:txBody>
      </p:sp>
      <p:sp>
        <p:nvSpPr>
          <p:cNvPr id="4" name="Slide Number Placeholder 3"/>
          <p:cNvSpPr>
            <a:spLocks noGrp="1"/>
          </p:cNvSpPr>
          <p:nvPr>
            <p:ph type="sldNum" sz="quarter" idx="5"/>
          </p:nvPr>
        </p:nvSpPr>
        <p:spPr/>
        <p:txBody>
          <a:bodyPr/>
          <a:lstStyle/>
          <a:p>
            <a:fld id="{AD14D3CE-C4D9-4D1A-B885-C27D7DAC3507}" type="slidenum">
              <a:rPr lang="en-US" smtClean="0"/>
              <a:t>4</a:t>
            </a:fld>
            <a:endParaRPr lang="en-US"/>
          </a:p>
        </p:txBody>
      </p:sp>
    </p:spTree>
    <p:extLst>
      <p:ext uri="{BB962C8B-B14F-4D97-AF65-F5344CB8AC3E}">
        <p14:creationId xmlns:p14="http://schemas.microsoft.com/office/powerpoint/2010/main" val="290161877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D14D3CE-C4D9-4D1A-B885-C27D7DAC3507}" type="slidenum">
              <a:rPr lang="en-US" smtClean="0"/>
              <a:t>5</a:t>
            </a:fld>
            <a:endParaRPr lang="en-US"/>
          </a:p>
        </p:txBody>
      </p:sp>
    </p:spTree>
    <p:extLst>
      <p:ext uri="{BB962C8B-B14F-4D97-AF65-F5344CB8AC3E}">
        <p14:creationId xmlns:p14="http://schemas.microsoft.com/office/powerpoint/2010/main" val="42837481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Open doors makes maintenance less safe and allows for environmental conditions to get inside of the control cabinet. Environmental hazards and personnel hazards.</a:t>
            </a:r>
            <a:br>
              <a:rPr lang="en-US"/>
            </a:br>
            <a:br>
              <a:rPr lang="en-US"/>
            </a:br>
            <a:r>
              <a:rPr lang="en-US"/>
              <a:t>Risk hierarchy of controls.  We want to be in the first three buckets.  The least effective is PPE.  Often in facilities we jump right to suiting up in high calories PPE. Risk is measured in dollars.  Even a human life has a dollar value.  Eliminate, substitute, and engineer around the risk. </a:t>
            </a:r>
          </a:p>
          <a:p>
            <a:endParaRPr lang="en-US"/>
          </a:p>
          <a:p>
            <a:r>
              <a:rPr lang="en-US"/>
              <a:t>The pressure wave is </a:t>
            </a:r>
            <a:r>
              <a:rPr lang="en-US" err="1"/>
              <a:t>whats</a:t>
            </a:r>
            <a:r>
              <a:rPr lang="en-US"/>
              <a:t> going to hurt or kill you.  There is a flashover and shock when making contact with a live conductor.</a:t>
            </a:r>
          </a:p>
        </p:txBody>
      </p:sp>
      <p:sp>
        <p:nvSpPr>
          <p:cNvPr id="4" name="Slide Number Placeholder 3"/>
          <p:cNvSpPr>
            <a:spLocks noGrp="1"/>
          </p:cNvSpPr>
          <p:nvPr>
            <p:ph type="sldNum" sz="quarter" idx="5"/>
          </p:nvPr>
        </p:nvSpPr>
        <p:spPr/>
        <p:txBody>
          <a:bodyPr/>
          <a:lstStyle/>
          <a:p>
            <a:fld id="{AD14D3CE-C4D9-4D1A-B885-C27D7DAC3507}" type="slidenum">
              <a:rPr lang="en-US" smtClean="0"/>
              <a:t>6</a:t>
            </a:fld>
            <a:endParaRPr lang="en-US"/>
          </a:p>
        </p:txBody>
      </p:sp>
    </p:spTree>
    <p:extLst>
      <p:ext uri="{BB962C8B-B14F-4D97-AF65-F5344CB8AC3E}">
        <p14:creationId xmlns:p14="http://schemas.microsoft.com/office/powerpoint/2010/main" val="79669949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Remove when we have customer facing discussions?</a:t>
            </a:r>
          </a:p>
          <a:p>
            <a:br>
              <a:rPr lang="en-US"/>
            </a:br>
            <a:r>
              <a:rPr lang="en-US"/>
              <a:t>Tag line – Any connector, any connection, any component?</a:t>
            </a:r>
          </a:p>
          <a:p>
            <a:endParaRPr lang="en-US"/>
          </a:p>
          <a:p>
            <a:r>
              <a:rPr lang="en-US"/>
              <a:t>Anyone accessing or designing PLC/Drive Cabinets.</a:t>
            </a:r>
          </a:p>
          <a:p>
            <a:endParaRPr lang="en-US"/>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a:solidFill>
                  <a:srgbClr val="FF0000"/>
                </a:solidFill>
                <a:latin typeface="Arial" panose="020B0604020202020204" pitchFamily="34" charset="0"/>
                <a:cs typeface="Arial" panose="020B0604020202020204" pitchFamily="34" charset="0"/>
              </a:rPr>
              <a:t>….Anyone </a:t>
            </a:r>
            <a:r>
              <a:rPr lang="en-US" sz="1200">
                <a:solidFill>
                  <a:srgbClr val="FF0000"/>
                </a:solidFill>
                <a:latin typeface="Arial Black" panose="020B0A04020102020204" pitchFamily="34" charset="0"/>
                <a:cs typeface="Arial" panose="020B0604020202020204" pitchFamily="34" charset="0"/>
              </a:rPr>
              <a:t>frequently accessing </a:t>
            </a:r>
            <a:r>
              <a:rPr lang="en-US" sz="1200">
                <a:solidFill>
                  <a:srgbClr val="FF0000"/>
                </a:solidFill>
                <a:latin typeface="Arial" panose="020B0604020202020204" pitchFamily="34" charset="0"/>
                <a:cs typeface="Arial" panose="020B0604020202020204" pitchFamily="34" charset="0"/>
              </a:rPr>
              <a:t>or </a:t>
            </a:r>
            <a:r>
              <a:rPr lang="en-US" sz="1200">
                <a:solidFill>
                  <a:srgbClr val="FF0000"/>
                </a:solidFill>
                <a:latin typeface="Arial Black" panose="020B0A04020102020204" pitchFamily="34" charset="0"/>
                <a:cs typeface="Arial" panose="020B0604020202020204" pitchFamily="34" charset="0"/>
              </a:rPr>
              <a:t>design PLC/drive cabinets – rework this</a:t>
            </a:r>
            <a:br>
              <a:rPr lang="en-US" sz="1200">
                <a:solidFill>
                  <a:srgbClr val="FF0000"/>
                </a:solidFill>
                <a:latin typeface="Arial Black" panose="020B0A04020102020204" pitchFamily="34" charset="0"/>
                <a:cs typeface="Arial" panose="020B0604020202020204" pitchFamily="34" charset="0"/>
              </a:rPr>
            </a:br>
            <a:br>
              <a:rPr lang="en-US" sz="1200">
                <a:solidFill>
                  <a:srgbClr val="FF0000"/>
                </a:solidFill>
                <a:latin typeface="Arial Black" panose="020B0A04020102020204" pitchFamily="34" charset="0"/>
                <a:cs typeface="Arial" panose="020B0604020202020204" pitchFamily="34" charset="0"/>
              </a:rPr>
            </a:br>
            <a:r>
              <a:rPr lang="en-US" sz="1200">
                <a:solidFill>
                  <a:srgbClr val="FF0000"/>
                </a:solidFill>
                <a:latin typeface="Arial Black" panose="020B0A04020102020204" pitchFamily="34" charset="0"/>
                <a:cs typeface="Arial" panose="020B0604020202020204" pitchFamily="34" charset="0"/>
              </a:rPr>
              <a:t>Accessing PLCs/and Drive cabinets.  Decrease risk and increase productivity</a:t>
            </a:r>
            <a:endParaRPr lang="en-US" sz="1200">
              <a:solidFill>
                <a:srgbClr val="FF0000"/>
              </a:solidFill>
              <a:effectLst/>
              <a:latin typeface="Arial Black" panose="020B0A04020102020204" pitchFamily="34" charset="0"/>
              <a:cs typeface="Arial" panose="020B0604020202020204" pitchFamily="34" charset="0"/>
            </a:endParaRPr>
          </a:p>
          <a:p>
            <a:endParaRPr lang="en-US"/>
          </a:p>
        </p:txBody>
      </p:sp>
      <p:sp>
        <p:nvSpPr>
          <p:cNvPr id="4" name="Slide Number Placeholder 3"/>
          <p:cNvSpPr>
            <a:spLocks noGrp="1"/>
          </p:cNvSpPr>
          <p:nvPr>
            <p:ph type="sldNum" sz="quarter" idx="5"/>
          </p:nvPr>
        </p:nvSpPr>
        <p:spPr/>
        <p:txBody>
          <a:bodyPr/>
          <a:lstStyle/>
          <a:p>
            <a:fld id="{AD14D3CE-C4D9-4D1A-B885-C27D7DAC3507}" type="slidenum">
              <a:rPr lang="en-US" smtClean="0"/>
              <a:t>7</a:t>
            </a:fld>
            <a:endParaRPr lang="en-US"/>
          </a:p>
        </p:txBody>
      </p:sp>
    </p:spTree>
    <p:extLst>
      <p:ext uri="{BB962C8B-B14F-4D97-AF65-F5344CB8AC3E}">
        <p14:creationId xmlns:p14="http://schemas.microsoft.com/office/powerpoint/2010/main" val="152764144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Reducing the risk of programming PLCs with the need to have the door open.</a:t>
            </a:r>
          </a:p>
          <a:p>
            <a:br>
              <a:rPr lang="en-US" dirty="0"/>
            </a:br>
            <a:r>
              <a:rPr lang="en-US" dirty="0"/>
              <a:t>Grace does it smarter.  We can build and ship our orders in 2-3 days.  Over the last three years, we maintained a next day ship rate (98% on-time-delivery). Any connection, any cable, any combination any way you want it.  Customer logos and text.  20,000 unique part numbers in our system currently.  Ever week we add 5 new part numbers.</a:t>
            </a:r>
          </a:p>
          <a:p>
            <a:endParaRPr lang="en-US" dirty="0"/>
          </a:p>
          <a:p>
            <a:r>
              <a:rPr lang="en-US" dirty="0" err="1"/>
              <a:t>GracePort</a:t>
            </a:r>
            <a:r>
              <a:rPr lang="en-US" dirty="0"/>
              <a:t> has become the golden standard.  Kleenex analogy.  All ports are referred to as </a:t>
            </a:r>
            <a:r>
              <a:rPr lang="en-US" dirty="0" err="1"/>
              <a:t>GracePorts</a:t>
            </a:r>
            <a:r>
              <a:rPr lang="en-US" dirty="0"/>
              <a:t>.</a:t>
            </a:r>
          </a:p>
          <a:p>
            <a:endParaRPr lang="en-US" dirty="0"/>
          </a:p>
          <a:p>
            <a:r>
              <a:rPr lang="en-US" dirty="0"/>
              <a:t>We found that having an electrician stand by while performing this maintenance isn’t a great use of resources.  Grace believes every panel should have a </a:t>
            </a:r>
            <a:r>
              <a:rPr lang="en-US" dirty="0" err="1"/>
              <a:t>GracePort</a:t>
            </a:r>
            <a:r>
              <a:rPr lang="en-US" dirty="0"/>
              <a:t> from a safety and reliability perspective.</a:t>
            </a:r>
          </a:p>
          <a:p>
            <a:endParaRPr lang="en-US" dirty="0"/>
          </a:p>
        </p:txBody>
      </p:sp>
      <p:sp>
        <p:nvSpPr>
          <p:cNvPr id="4" name="Slide Number Placeholder 3"/>
          <p:cNvSpPr>
            <a:spLocks noGrp="1"/>
          </p:cNvSpPr>
          <p:nvPr>
            <p:ph type="sldNum" sz="quarter" idx="5"/>
          </p:nvPr>
        </p:nvSpPr>
        <p:spPr/>
        <p:txBody>
          <a:bodyPr/>
          <a:lstStyle/>
          <a:p>
            <a:fld id="{AD14D3CE-C4D9-4D1A-B885-C27D7DAC3507}" type="slidenum">
              <a:rPr lang="en-US" smtClean="0"/>
              <a:t>8</a:t>
            </a:fld>
            <a:endParaRPr lang="en-US"/>
          </a:p>
        </p:txBody>
      </p:sp>
    </p:spTree>
    <p:extLst>
      <p:ext uri="{BB962C8B-B14F-4D97-AF65-F5344CB8AC3E}">
        <p14:creationId xmlns:p14="http://schemas.microsoft.com/office/powerpoint/2010/main" val="239760430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br>
              <a:rPr lang="en-US"/>
            </a:br>
            <a:r>
              <a:rPr lang="en-US"/>
              <a:t>Enclosure sizes reference / Reference universal outlet RUV - Add USB-C – Add IP Ratings as well</a:t>
            </a:r>
          </a:p>
          <a:p>
            <a:endParaRPr lang="en-US"/>
          </a:p>
          <a:p>
            <a:r>
              <a:rPr lang="en-US"/>
              <a:t>Add an International slide only (CE, CSA, UKCA, etc.)</a:t>
            </a:r>
            <a:br>
              <a:rPr lang="en-US"/>
            </a:br>
            <a:br>
              <a:rPr lang="en-US"/>
            </a:br>
            <a:r>
              <a:rPr lang="en-US"/>
              <a:t>Add part number structuring. </a:t>
            </a:r>
            <a:br>
              <a:rPr lang="en-US"/>
            </a:br>
            <a:br>
              <a:rPr lang="en-US"/>
            </a:br>
            <a:r>
              <a:rPr lang="en-US"/>
              <a:t>If you have machines going overseas, we have international components as well.</a:t>
            </a:r>
            <a:br>
              <a:rPr lang="en-US"/>
            </a:br>
            <a:br>
              <a:rPr lang="en-US"/>
            </a:br>
            <a:r>
              <a:rPr lang="en-US"/>
              <a:t>If you need a logo, send us a JPEG file format and we will create a special U-code associated with your </a:t>
            </a:r>
            <a:r>
              <a:rPr lang="en-US" err="1"/>
              <a:t>GracePort</a:t>
            </a:r>
            <a:br>
              <a:rPr lang="en-US"/>
            </a:br>
            <a:br>
              <a:rPr lang="en-US"/>
            </a:br>
            <a:r>
              <a:rPr lang="en-US"/>
              <a:t>Wide variety of </a:t>
            </a:r>
            <a:r>
              <a:rPr lang="en-US" err="1"/>
              <a:t>GracePorts</a:t>
            </a:r>
            <a:r>
              <a:rPr lang="en-US"/>
              <a:t> are available in </a:t>
            </a:r>
            <a:r>
              <a:rPr lang="en-US" err="1"/>
              <a:t>ePlan</a:t>
            </a:r>
            <a:r>
              <a:rPr lang="en-US"/>
              <a:t>.  You can pull these from </a:t>
            </a:r>
            <a:r>
              <a:rPr lang="en-US" err="1"/>
              <a:t>ePlan</a:t>
            </a:r>
            <a:endParaRPr lang="en-US"/>
          </a:p>
          <a:p>
            <a:endParaRPr lang="en-US"/>
          </a:p>
        </p:txBody>
      </p:sp>
      <p:sp>
        <p:nvSpPr>
          <p:cNvPr id="4" name="Slide Number Placeholder 3"/>
          <p:cNvSpPr>
            <a:spLocks noGrp="1"/>
          </p:cNvSpPr>
          <p:nvPr>
            <p:ph type="sldNum" sz="quarter" idx="5"/>
          </p:nvPr>
        </p:nvSpPr>
        <p:spPr/>
        <p:txBody>
          <a:bodyPr/>
          <a:lstStyle/>
          <a:p>
            <a:fld id="{AD14D3CE-C4D9-4D1A-B885-C27D7DAC3507}" type="slidenum">
              <a:rPr lang="en-US" smtClean="0"/>
              <a:t>9</a:t>
            </a:fld>
            <a:endParaRPr lang="en-US"/>
          </a:p>
        </p:txBody>
      </p:sp>
    </p:spTree>
    <p:extLst>
      <p:ext uri="{BB962C8B-B14F-4D97-AF65-F5344CB8AC3E}">
        <p14:creationId xmlns:p14="http://schemas.microsoft.com/office/powerpoint/2010/main" val="99019965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5754D8D6-F757-23F4-35B2-4EB6004B64A5}"/>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5551" y="0"/>
            <a:ext cx="12180898" cy="6857999"/>
          </a:xfrm>
          <a:prstGeom prst="rect">
            <a:avLst/>
          </a:prstGeom>
        </p:spPr>
      </p:pic>
      <p:sp>
        <p:nvSpPr>
          <p:cNvPr id="6" name="Slide Number Placeholder 5">
            <a:extLst>
              <a:ext uri="{FF2B5EF4-FFF2-40B4-BE49-F238E27FC236}">
                <a16:creationId xmlns:a16="http://schemas.microsoft.com/office/drawing/2014/main" id="{D54985BF-E7C3-A20C-925E-E8B571FE617B}"/>
              </a:ext>
            </a:extLst>
          </p:cNvPr>
          <p:cNvSpPr>
            <a:spLocks noGrp="1"/>
          </p:cNvSpPr>
          <p:nvPr>
            <p:ph type="sldNum" sz="quarter" idx="12"/>
          </p:nvPr>
        </p:nvSpPr>
        <p:spPr>
          <a:xfrm>
            <a:off x="9296399" y="6356350"/>
            <a:ext cx="2743200" cy="365125"/>
          </a:xfrm>
        </p:spPr>
        <p:txBody>
          <a:bodyPr/>
          <a:lstStyle/>
          <a:p>
            <a:fld id="{5C40935C-98A6-4F60-8B1D-8D4D9F476DF0}" type="slidenum">
              <a:rPr lang="en-US" smtClean="0"/>
              <a:t>‹#›</a:t>
            </a:fld>
            <a:endParaRPr lang="en-US"/>
          </a:p>
        </p:txBody>
      </p:sp>
    </p:spTree>
    <p:extLst>
      <p:ext uri="{BB962C8B-B14F-4D97-AF65-F5344CB8AC3E}">
        <p14:creationId xmlns:p14="http://schemas.microsoft.com/office/powerpoint/2010/main" val="373097923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7_Custom Layout">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D55936F7-F3CA-155E-35A0-D76C24C59884}"/>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5552" y="0"/>
            <a:ext cx="12180896" cy="6857999"/>
          </a:xfrm>
          <a:prstGeom prst="rect">
            <a:avLst/>
          </a:prstGeom>
        </p:spPr>
      </p:pic>
      <p:sp>
        <p:nvSpPr>
          <p:cNvPr id="3" name="Title 1">
            <a:extLst>
              <a:ext uri="{FF2B5EF4-FFF2-40B4-BE49-F238E27FC236}">
                <a16:creationId xmlns:a16="http://schemas.microsoft.com/office/drawing/2014/main" id="{917D4078-B9FF-8368-2645-FBA36D587DFA}"/>
              </a:ext>
            </a:extLst>
          </p:cNvPr>
          <p:cNvSpPr>
            <a:spLocks noGrp="1"/>
          </p:cNvSpPr>
          <p:nvPr>
            <p:ph type="ctrTitle"/>
          </p:nvPr>
        </p:nvSpPr>
        <p:spPr>
          <a:xfrm>
            <a:off x="7705809" y="1568668"/>
            <a:ext cx="3939654" cy="1909763"/>
          </a:xfrm>
        </p:spPr>
        <p:txBody>
          <a:bodyPr anchor="b"/>
          <a:lstStyle>
            <a:lvl1pPr algn="ctr">
              <a:defRPr sz="6000"/>
            </a:lvl1pPr>
          </a:lstStyle>
          <a:p>
            <a:r>
              <a:rPr lang="en-US"/>
              <a:t>Click to edit Master title style</a:t>
            </a:r>
          </a:p>
        </p:txBody>
      </p:sp>
      <p:sp>
        <p:nvSpPr>
          <p:cNvPr id="4" name="Subtitle 2">
            <a:extLst>
              <a:ext uri="{FF2B5EF4-FFF2-40B4-BE49-F238E27FC236}">
                <a16:creationId xmlns:a16="http://schemas.microsoft.com/office/drawing/2014/main" id="{70175BBC-F99E-C768-0985-C61F4EE3AEB5}"/>
              </a:ext>
            </a:extLst>
          </p:cNvPr>
          <p:cNvSpPr>
            <a:spLocks noGrp="1"/>
          </p:cNvSpPr>
          <p:nvPr>
            <p:ph type="subTitle" idx="1"/>
          </p:nvPr>
        </p:nvSpPr>
        <p:spPr>
          <a:xfrm>
            <a:off x="7705807" y="3570507"/>
            <a:ext cx="3939655"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190140759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8_Custom Layout">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D55936F7-F3CA-155E-35A0-D76C24C59884}"/>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5552" y="0"/>
            <a:ext cx="12180896" cy="6857999"/>
          </a:xfrm>
          <a:prstGeom prst="rect">
            <a:avLst/>
          </a:prstGeom>
        </p:spPr>
      </p:pic>
      <p:sp>
        <p:nvSpPr>
          <p:cNvPr id="3" name="Title 1">
            <a:extLst>
              <a:ext uri="{FF2B5EF4-FFF2-40B4-BE49-F238E27FC236}">
                <a16:creationId xmlns:a16="http://schemas.microsoft.com/office/drawing/2014/main" id="{917D4078-B9FF-8368-2645-FBA36D587DFA}"/>
              </a:ext>
            </a:extLst>
          </p:cNvPr>
          <p:cNvSpPr>
            <a:spLocks noGrp="1"/>
          </p:cNvSpPr>
          <p:nvPr>
            <p:ph type="ctrTitle"/>
          </p:nvPr>
        </p:nvSpPr>
        <p:spPr>
          <a:xfrm>
            <a:off x="7705809" y="1568668"/>
            <a:ext cx="3939654" cy="1909763"/>
          </a:xfrm>
        </p:spPr>
        <p:txBody>
          <a:bodyPr anchor="b"/>
          <a:lstStyle>
            <a:lvl1pPr algn="ctr">
              <a:defRPr sz="6000"/>
            </a:lvl1pPr>
          </a:lstStyle>
          <a:p>
            <a:r>
              <a:rPr lang="en-US"/>
              <a:t>Click to edit Master title style</a:t>
            </a:r>
          </a:p>
        </p:txBody>
      </p:sp>
      <p:sp>
        <p:nvSpPr>
          <p:cNvPr id="4" name="Subtitle 2">
            <a:extLst>
              <a:ext uri="{FF2B5EF4-FFF2-40B4-BE49-F238E27FC236}">
                <a16:creationId xmlns:a16="http://schemas.microsoft.com/office/drawing/2014/main" id="{70175BBC-F99E-C768-0985-C61F4EE3AEB5}"/>
              </a:ext>
            </a:extLst>
          </p:cNvPr>
          <p:cNvSpPr>
            <a:spLocks noGrp="1"/>
          </p:cNvSpPr>
          <p:nvPr>
            <p:ph type="subTitle" idx="1"/>
          </p:nvPr>
        </p:nvSpPr>
        <p:spPr>
          <a:xfrm>
            <a:off x="7705807" y="3570507"/>
            <a:ext cx="3939655"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65992170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9_Custom Layout">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D55936F7-F3CA-155E-35A0-D76C24C59884}"/>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5552" y="0"/>
            <a:ext cx="12180896" cy="6857999"/>
          </a:xfrm>
          <a:prstGeom prst="rect">
            <a:avLst/>
          </a:prstGeom>
        </p:spPr>
      </p:pic>
      <p:sp>
        <p:nvSpPr>
          <p:cNvPr id="3" name="Title 1">
            <a:extLst>
              <a:ext uri="{FF2B5EF4-FFF2-40B4-BE49-F238E27FC236}">
                <a16:creationId xmlns:a16="http://schemas.microsoft.com/office/drawing/2014/main" id="{917D4078-B9FF-8368-2645-FBA36D587DFA}"/>
              </a:ext>
            </a:extLst>
          </p:cNvPr>
          <p:cNvSpPr>
            <a:spLocks noGrp="1"/>
          </p:cNvSpPr>
          <p:nvPr>
            <p:ph type="ctrTitle"/>
          </p:nvPr>
        </p:nvSpPr>
        <p:spPr>
          <a:xfrm>
            <a:off x="7705809" y="1568668"/>
            <a:ext cx="3939654" cy="1909763"/>
          </a:xfrm>
        </p:spPr>
        <p:txBody>
          <a:bodyPr anchor="b"/>
          <a:lstStyle>
            <a:lvl1pPr algn="ctr">
              <a:defRPr sz="6000"/>
            </a:lvl1pPr>
          </a:lstStyle>
          <a:p>
            <a:r>
              <a:rPr lang="en-US"/>
              <a:t>Click to edit Master title style</a:t>
            </a:r>
          </a:p>
        </p:txBody>
      </p:sp>
      <p:sp>
        <p:nvSpPr>
          <p:cNvPr id="4" name="Subtitle 2">
            <a:extLst>
              <a:ext uri="{FF2B5EF4-FFF2-40B4-BE49-F238E27FC236}">
                <a16:creationId xmlns:a16="http://schemas.microsoft.com/office/drawing/2014/main" id="{70175BBC-F99E-C768-0985-C61F4EE3AEB5}"/>
              </a:ext>
            </a:extLst>
          </p:cNvPr>
          <p:cNvSpPr>
            <a:spLocks noGrp="1"/>
          </p:cNvSpPr>
          <p:nvPr>
            <p:ph type="subTitle" idx="1"/>
          </p:nvPr>
        </p:nvSpPr>
        <p:spPr>
          <a:xfrm>
            <a:off x="7705807" y="3570507"/>
            <a:ext cx="3939655"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300003180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pic>
        <p:nvPicPr>
          <p:cNvPr id="7" name="Picture 6" descr="A close-up of a factory&#10;&#10;Description automatically generated with low confidence">
            <a:extLst>
              <a:ext uri="{FF2B5EF4-FFF2-40B4-BE49-F238E27FC236}">
                <a16:creationId xmlns:a16="http://schemas.microsoft.com/office/drawing/2014/main" id="{86CB6582-1016-BF50-A97F-8D1CF8FC7AB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551" y="0"/>
            <a:ext cx="12180898" cy="6858000"/>
          </a:xfrm>
          <a:prstGeom prst="rect">
            <a:avLst/>
          </a:prstGeom>
        </p:spPr>
      </p:pic>
    </p:spTree>
    <p:extLst>
      <p:ext uri="{BB962C8B-B14F-4D97-AF65-F5344CB8AC3E}">
        <p14:creationId xmlns:p14="http://schemas.microsoft.com/office/powerpoint/2010/main" val="390303568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0_Custom Layout">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86CB6582-1016-BF50-A97F-8D1CF8FC7ABD}"/>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5551" y="0"/>
            <a:ext cx="12180898" cy="6857999"/>
          </a:xfrm>
          <a:prstGeom prst="rect">
            <a:avLst/>
          </a:prstGeom>
        </p:spPr>
      </p:pic>
    </p:spTree>
    <p:extLst>
      <p:ext uri="{BB962C8B-B14F-4D97-AF65-F5344CB8AC3E}">
        <p14:creationId xmlns:p14="http://schemas.microsoft.com/office/powerpoint/2010/main" val="168132459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1_Custom Layout">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86CB6582-1016-BF50-A97F-8D1CF8FC7ABD}"/>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5551" y="0"/>
            <a:ext cx="12180898" cy="6857999"/>
          </a:xfrm>
          <a:prstGeom prst="rect">
            <a:avLst/>
          </a:prstGeom>
        </p:spPr>
      </p:pic>
    </p:spTree>
    <p:extLst>
      <p:ext uri="{BB962C8B-B14F-4D97-AF65-F5344CB8AC3E}">
        <p14:creationId xmlns:p14="http://schemas.microsoft.com/office/powerpoint/2010/main" val="374907092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2_Custom Layout">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86CB6582-1016-BF50-A97F-8D1CF8FC7ABD}"/>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5551" y="0"/>
            <a:ext cx="12180898" cy="6857999"/>
          </a:xfrm>
          <a:prstGeom prst="rect">
            <a:avLst/>
          </a:prstGeom>
        </p:spPr>
      </p:pic>
    </p:spTree>
    <p:extLst>
      <p:ext uri="{BB962C8B-B14F-4D97-AF65-F5344CB8AC3E}">
        <p14:creationId xmlns:p14="http://schemas.microsoft.com/office/powerpoint/2010/main" val="268790784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3_Custom Layout">
    <p:spTree>
      <p:nvGrpSpPr>
        <p:cNvPr id="1" name=""/>
        <p:cNvGrpSpPr/>
        <p:nvPr/>
      </p:nvGrpSpPr>
      <p:grpSpPr>
        <a:xfrm>
          <a:off x="0" y="0"/>
          <a:ext cx="0" cy="0"/>
          <a:chOff x="0" y="0"/>
          <a:chExt cx="0" cy="0"/>
        </a:xfrm>
      </p:grpSpPr>
      <p:pic>
        <p:nvPicPr>
          <p:cNvPr id="2" name="Picture 1" descr="A close-up of a factory&#10;&#10;Description automatically generated">
            <a:extLst>
              <a:ext uri="{FF2B5EF4-FFF2-40B4-BE49-F238E27FC236}">
                <a16:creationId xmlns:a16="http://schemas.microsoft.com/office/drawing/2014/main" id="{64A26459-1846-E4B1-1126-385F9B9AE0F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551" y="0"/>
            <a:ext cx="12180898" cy="6858000"/>
          </a:xfrm>
          <a:prstGeom prst="rect">
            <a:avLst/>
          </a:prstGeom>
        </p:spPr>
      </p:pic>
    </p:spTree>
    <p:extLst>
      <p:ext uri="{BB962C8B-B14F-4D97-AF65-F5344CB8AC3E}">
        <p14:creationId xmlns:p14="http://schemas.microsoft.com/office/powerpoint/2010/main" val="365591617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3_Custom Layout">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64A26459-1846-E4B1-1126-385F9B9AE0FD}"/>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5551" y="0"/>
            <a:ext cx="12180898" cy="6857999"/>
          </a:xfrm>
          <a:prstGeom prst="rect">
            <a:avLst/>
          </a:prstGeom>
        </p:spPr>
      </p:pic>
    </p:spTree>
    <p:extLst>
      <p:ext uri="{BB962C8B-B14F-4D97-AF65-F5344CB8AC3E}">
        <p14:creationId xmlns:p14="http://schemas.microsoft.com/office/powerpoint/2010/main" val="136365373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4_Custom Layout">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64A26459-1846-E4B1-1126-385F9B9AE0FD}"/>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5551" y="0"/>
            <a:ext cx="12180898" cy="6857999"/>
          </a:xfrm>
          <a:prstGeom prst="rect">
            <a:avLst/>
          </a:prstGeom>
        </p:spPr>
      </p:pic>
    </p:spTree>
    <p:extLst>
      <p:ext uri="{BB962C8B-B14F-4D97-AF65-F5344CB8AC3E}">
        <p14:creationId xmlns:p14="http://schemas.microsoft.com/office/powerpoint/2010/main" val="36831605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5754D8D6-F757-23F4-35B2-4EB6004B64A5}"/>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5552" y="0"/>
            <a:ext cx="12180896" cy="6857999"/>
          </a:xfrm>
          <a:prstGeom prst="rect">
            <a:avLst/>
          </a:prstGeom>
        </p:spPr>
      </p:pic>
      <p:sp>
        <p:nvSpPr>
          <p:cNvPr id="6" name="Slide Number Placeholder 5">
            <a:extLst>
              <a:ext uri="{FF2B5EF4-FFF2-40B4-BE49-F238E27FC236}">
                <a16:creationId xmlns:a16="http://schemas.microsoft.com/office/drawing/2014/main" id="{D54985BF-E7C3-A20C-925E-E8B571FE617B}"/>
              </a:ext>
            </a:extLst>
          </p:cNvPr>
          <p:cNvSpPr>
            <a:spLocks noGrp="1"/>
          </p:cNvSpPr>
          <p:nvPr>
            <p:ph type="sldNum" sz="quarter" idx="12"/>
          </p:nvPr>
        </p:nvSpPr>
        <p:spPr>
          <a:xfrm>
            <a:off x="9296399" y="6356350"/>
            <a:ext cx="2743200" cy="365125"/>
          </a:xfrm>
        </p:spPr>
        <p:txBody>
          <a:bodyPr/>
          <a:lstStyle/>
          <a:p>
            <a:fld id="{5C40935C-98A6-4F60-8B1D-8D4D9F476DF0}" type="slidenum">
              <a:rPr lang="en-US" smtClean="0"/>
              <a:t>‹#›</a:t>
            </a:fld>
            <a:endParaRPr lang="en-US"/>
          </a:p>
        </p:txBody>
      </p:sp>
    </p:spTree>
    <p:extLst>
      <p:ext uri="{BB962C8B-B14F-4D97-AF65-F5344CB8AC3E}">
        <p14:creationId xmlns:p14="http://schemas.microsoft.com/office/powerpoint/2010/main" val="22381940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5_Custom Layout">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64A26459-1846-E4B1-1126-385F9B9AE0FD}"/>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5551" y="0"/>
            <a:ext cx="12180898" cy="6857999"/>
          </a:xfrm>
          <a:prstGeom prst="rect">
            <a:avLst/>
          </a:prstGeom>
        </p:spPr>
      </p:pic>
    </p:spTree>
    <p:extLst>
      <p:ext uri="{BB962C8B-B14F-4D97-AF65-F5344CB8AC3E}">
        <p14:creationId xmlns:p14="http://schemas.microsoft.com/office/powerpoint/2010/main" val="203520905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80C9A04E-69B4-2F3D-3D26-D09E7F4171BF}"/>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5551" y="0"/>
            <a:ext cx="12180898" cy="6857999"/>
          </a:xfrm>
          <a:prstGeom prst="rect">
            <a:avLst/>
          </a:prstGeom>
        </p:spPr>
      </p:pic>
      <p:sp>
        <p:nvSpPr>
          <p:cNvPr id="2" name="Title 1">
            <a:extLst>
              <a:ext uri="{FF2B5EF4-FFF2-40B4-BE49-F238E27FC236}">
                <a16:creationId xmlns:a16="http://schemas.microsoft.com/office/drawing/2014/main" id="{23D4450D-1623-DA44-6A4D-1A2FC4C65BBB}"/>
              </a:ext>
            </a:extLst>
          </p:cNvPr>
          <p:cNvSpPr>
            <a:spLocks noGrp="1"/>
          </p:cNvSpPr>
          <p:nvPr>
            <p:ph type="title"/>
          </p:nvPr>
        </p:nvSpPr>
        <p:spPr>
          <a:xfrm>
            <a:off x="838200" y="681037"/>
            <a:ext cx="10515600" cy="1009651"/>
          </a:xfrm>
        </p:spPr>
        <p:txBody>
          <a:bodyPr/>
          <a:lstStyle/>
          <a:p>
            <a:r>
              <a:rPr lang="en-US"/>
              <a:t>Click to edit Master title style</a:t>
            </a:r>
          </a:p>
        </p:txBody>
      </p:sp>
      <p:sp>
        <p:nvSpPr>
          <p:cNvPr id="3" name="Content Placeholder 2">
            <a:extLst>
              <a:ext uri="{FF2B5EF4-FFF2-40B4-BE49-F238E27FC236}">
                <a16:creationId xmlns:a16="http://schemas.microsoft.com/office/drawing/2014/main" id="{ED42008F-D800-743C-6709-773683B5684B}"/>
              </a:ext>
            </a:extLst>
          </p:cNvPr>
          <p:cNvSpPr>
            <a:spLocks noGrp="1"/>
          </p:cNvSpPr>
          <p:nvPr>
            <p:ph idx="1"/>
          </p:nvPr>
        </p:nvSpPr>
        <p:spPr>
          <a:xfrm>
            <a:off x="838200" y="1965277"/>
            <a:ext cx="10515600" cy="421168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CDF447F-B13E-3058-B3CC-3C0549934E17}"/>
              </a:ext>
            </a:extLst>
          </p:cNvPr>
          <p:cNvSpPr>
            <a:spLocks noGrp="1"/>
          </p:cNvSpPr>
          <p:nvPr>
            <p:ph type="dt" sz="half" idx="10"/>
          </p:nvPr>
        </p:nvSpPr>
        <p:spPr/>
        <p:txBody>
          <a:bodyPr/>
          <a:lstStyle/>
          <a:p>
            <a:fld id="{B54CAB9A-BABD-4AFA-BC2A-DFE1148C4945}" type="datetimeFigureOut">
              <a:rPr lang="en-US" smtClean="0"/>
              <a:t>10/21/2024</a:t>
            </a:fld>
            <a:endParaRPr lang="en-US"/>
          </a:p>
        </p:txBody>
      </p:sp>
      <p:sp>
        <p:nvSpPr>
          <p:cNvPr id="6" name="Slide Number Placeholder 5">
            <a:extLst>
              <a:ext uri="{FF2B5EF4-FFF2-40B4-BE49-F238E27FC236}">
                <a16:creationId xmlns:a16="http://schemas.microsoft.com/office/drawing/2014/main" id="{D2AAD017-D024-CC21-43E6-BBE940286842}"/>
              </a:ext>
            </a:extLst>
          </p:cNvPr>
          <p:cNvSpPr>
            <a:spLocks noGrp="1"/>
          </p:cNvSpPr>
          <p:nvPr>
            <p:ph type="sldNum" sz="quarter" idx="12"/>
          </p:nvPr>
        </p:nvSpPr>
        <p:spPr>
          <a:xfrm>
            <a:off x="9252044" y="5901531"/>
            <a:ext cx="2743200" cy="365125"/>
          </a:xfrm>
        </p:spPr>
        <p:txBody>
          <a:bodyPr/>
          <a:lstStyle/>
          <a:p>
            <a:fld id="{5C40935C-98A6-4F60-8B1D-8D4D9F476DF0}" type="slidenum">
              <a:rPr lang="en-US" smtClean="0"/>
              <a:t>‹#›</a:t>
            </a:fld>
            <a:endParaRPr lang="en-US"/>
          </a:p>
        </p:txBody>
      </p:sp>
      <p:sp>
        <p:nvSpPr>
          <p:cNvPr id="5" name="Rectangle 4">
            <a:extLst>
              <a:ext uri="{FF2B5EF4-FFF2-40B4-BE49-F238E27FC236}">
                <a16:creationId xmlns:a16="http://schemas.microsoft.com/office/drawing/2014/main" id="{738E2429-6D76-2A83-8526-1DBEB794DB2F}"/>
              </a:ext>
            </a:extLst>
          </p:cNvPr>
          <p:cNvSpPr/>
          <p:nvPr userDrawn="1"/>
        </p:nvSpPr>
        <p:spPr>
          <a:xfrm>
            <a:off x="0" y="222914"/>
            <a:ext cx="382137" cy="366098"/>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20822577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type="obj" preserve="1">
  <p:cSld name="3_Title and Content">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80C9A04E-69B4-2F3D-3D26-D09E7F4171BF}"/>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5551" y="0"/>
            <a:ext cx="12180898" cy="6857999"/>
          </a:xfrm>
          <a:prstGeom prst="rect">
            <a:avLst/>
          </a:prstGeom>
        </p:spPr>
      </p:pic>
      <p:sp>
        <p:nvSpPr>
          <p:cNvPr id="2" name="Title 1">
            <a:extLst>
              <a:ext uri="{FF2B5EF4-FFF2-40B4-BE49-F238E27FC236}">
                <a16:creationId xmlns:a16="http://schemas.microsoft.com/office/drawing/2014/main" id="{23D4450D-1623-DA44-6A4D-1A2FC4C65BBB}"/>
              </a:ext>
            </a:extLst>
          </p:cNvPr>
          <p:cNvSpPr>
            <a:spLocks noGrp="1"/>
          </p:cNvSpPr>
          <p:nvPr>
            <p:ph type="title"/>
          </p:nvPr>
        </p:nvSpPr>
        <p:spPr>
          <a:xfrm>
            <a:off x="838200" y="681037"/>
            <a:ext cx="10515600" cy="1009651"/>
          </a:xfrm>
        </p:spPr>
        <p:txBody>
          <a:bodyPr/>
          <a:lstStyle/>
          <a:p>
            <a:r>
              <a:rPr lang="en-US"/>
              <a:t>Click to edit Master title style</a:t>
            </a:r>
          </a:p>
        </p:txBody>
      </p:sp>
      <p:sp>
        <p:nvSpPr>
          <p:cNvPr id="5" name="Rectangle 4">
            <a:extLst>
              <a:ext uri="{FF2B5EF4-FFF2-40B4-BE49-F238E27FC236}">
                <a16:creationId xmlns:a16="http://schemas.microsoft.com/office/drawing/2014/main" id="{738E2429-6D76-2A83-8526-1DBEB794DB2F}"/>
              </a:ext>
            </a:extLst>
          </p:cNvPr>
          <p:cNvSpPr/>
          <p:nvPr userDrawn="1"/>
        </p:nvSpPr>
        <p:spPr>
          <a:xfrm>
            <a:off x="0" y="222914"/>
            <a:ext cx="382137" cy="366098"/>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232D4232-47A3-5E33-7717-B3D4CB7585C1}"/>
              </a:ext>
            </a:extLst>
          </p:cNvPr>
          <p:cNvSpPr/>
          <p:nvPr userDrawn="1"/>
        </p:nvSpPr>
        <p:spPr>
          <a:xfrm>
            <a:off x="2354094" y="6176963"/>
            <a:ext cx="9581744" cy="515667"/>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ED42008F-D800-743C-6709-773683B5684B}"/>
              </a:ext>
            </a:extLst>
          </p:cNvPr>
          <p:cNvSpPr>
            <a:spLocks noGrp="1"/>
          </p:cNvSpPr>
          <p:nvPr>
            <p:ph idx="1"/>
          </p:nvPr>
        </p:nvSpPr>
        <p:spPr>
          <a:xfrm>
            <a:off x="838200" y="1965277"/>
            <a:ext cx="10515600" cy="421168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03549661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80C9A04E-69B4-2F3D-3D26-D09E7F4171BF}"/>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5551" y="0"/>
            <a:ext cx="12180898" cy="6857999"/>
          </a:xfrm>
          <a:prstGeom prst="rect">
            <a:avLst/>
          </a:prstGeom>
        </p:spPr>
      </p:pic>
      <p:sp>
        <p:nvSpPr>
          <p:cNvPr id="2" name="Title 1">
            <a:extLst>
              <a:ext uri="{FF2B5EF4-FFF2-40B4-BE49-F238E27FC236}">
                <a16:creationId xmlns:a16="http://schemas.microsoft.com/office/drawing/2014/main" id="{23D4450D-1623-DA44-6A4D-1A2FC4C65BBB}"/>
              </a:ext>
            </a:extLst>
          </p:cNvPr>
          <p:cNvSpPr>
            <a:spLocks noGrp="1"/>
          </p:cNvSpPr>
          <p:nvPr>
            <p:ph type="title"/>
          </p:nvPr>
        </p:nvSpPr>
        <p:spPr>
          <a:xfrm>
            <a:off x="838200" y="681037"/>
            <a:ext cx="10515600" cy="1009651"/>
          </a:xfrm>
        </p:spPr>
        <p:txBody>
          <a:bodyPr/>
          <a:lstStyle/>
          <a:p>
            <a:r>
              <a:rPr lang="en-US"/>
              <a:t>Click to edit Master title style</a:t>
            </a:r>
          </a:p>
        </p:txBody>
      </p:sp>
      <p:sp>
        <p:nvSpPr>
          <p:cNvPr id="3" name="Content Placeholder 2">
            <a:extLst>
              <a:ext uri="{FF2B5EF4-FFF2-40B4-BE49-F238E27FC236}">
                <a16:creationId xmlns:a16="http://schemas.microsoft.com/office/drawing/2014/main" id="{ED42008F-D800-743C-6709-773683B5684B}"/>
              </a:ext>
            </a:extLst>
          </p:cNvPr>
          <p:cNvSpPr>
            <a:spLocks noGrp="1"/>
          </p:cNvSpPr>
          <p:nvPr>
            <p:ph idx="1"/>
          </p:nvPr>
        </p:nvSpPr>
        <p:spPr>
          <a:xfrm>
            <a:off x="838200" y="1965277"/>
            <a:ext cx="10515600" cy="421168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CDF447F-B13E-3058-B3CC-3C0549934E17}"/>
              </a:ext>
            </a:extLst>
          </p:cNvPr>
          <p:cNvSpPr>
            <a:spLocks noGrp="1"/>
          </p:cNvSpPr>
          <p:nvPr>
            <p:ph type="dt" sz="half" idx="10"/>
          </p:nvPr>
        </p:nvSpPr>
        <p:spPr/>
        <p:txBody>
          <a:bodyPr/>
          <a:lstStyle/>
          <a:p>
            <a:fld id="{B54CAB9A-BABD-4AFA-BC2A-DFE1148C4945}" type="datetimeFigureOut">
              <a:rPr lang="en-US" smtClean="0"/>
              <a:t>10/21/2024</a:t>
            </a:fld>
            <a:endParaRPr lang="en-US"/>
          </a:p>
        </p:txBody>
      </p:sp>
      <p:sp>
        <p:nvSpPr>
          <p:cNvPr id="6" name="Slide Number Placeholder 5">
            <a:extLst>
              <a:ext uri="{FF2B5EF4-FFF2-40B4-BE49-F238E27FC236}">
                <a16:creationId xmlns:a16="http://schemas.microsoft.com/office/drawing/2014/main" id="{D2AAD017-D024-CC21-43E6-BBE940286842}"/>
              </a:ext>
            </a:extLst>
          </p:cNvPr>
          <p:cNvSpPr>
            <a:spLocks noGrp="1"/>
          </p:cNvSpPr>
          <p:nvPr>
            <p:ph type="sldNum" sz="quarter" idx="12"/>
          </p:nvPr>
        </p:nvSpPr>
        <p:spPr>
          <a:xfrm>
            <a:off x="9252044" y="5901531"/>
            <a:ext cx="2743200" cy="365125"/>
          </a:xfrm>
        </p:spPr>
        <p:txBody>
          <a:bodyPr/>
          <a:lstStyle/>
          <a:p>
            <a:fld id="{5C40935C-98A6-4F60-8B1D-8D4D9F476DF0}" type="slidenum">
              <a:rPr lang="en-US" smtClean="0"/>
              <a:t>‹#›</a:t>
            </a:fld>
            <a:endParaRPr lang="en-US"/>
          </a:p>
        </p:txBody>
      </p:sp>
      <p:sp>
        <p:nvSpPr>
          <p:cNvPr id="5" name="Rectangle 4">
            <a:extLst>
              <a:ext uri="{FF2B5EF4-FFF2-40B4-BE49-F238E27FC236}">
                <a16:creationId xmlns:a16="http://schemas.microsoft.com/office/drawing/2014/main" id="{738E2429-6D76-2A83-8526-1DBEB794DB2F}"/>
              </a:ext>
            </a:extLst>
          </p:cNvPr>
          <p:cNvSpPr/>
          <p:nvPr userDrawn="1"/>
        </p:nvSpPr>
        <p:spPr>
          <a:xfrm>
            <a:off x="0" y="222914"/>
            <a:ext cx="382137" cy="36609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72453759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4_Title and Content">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80C9A04E-69B4-2F3D-3D26-D09E7F4171BF}"/>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5551" y="0"/>
            <a:ext cx="12180898" cy="6857999"/>
          </a:xfrm>
          <a:prstGeom prst="rect">
            <a:avLst/>
          </a:prstGeom>
        </p:spPr>
      </p:pic>
      <p:sp>
        <p:nvSpPr>
          <p:cNvPr id="2" name="Title 1">
            <a:extLst>
              <a:ext uri="{FF2B5EF4-FFF2-40B4-BE49-F238E27FC236}">
                <a16:creationId xmlns:a16="http://schemas.microsoft.com/office/drawing/2014/main" id="{23D4450D-1623-DA44-6A4D-1A2FC4C65BBB}"/>
              </a:ext>
            </a:extLst>
          </p:cNvPr>
          <p:cNvSpPr>
            <a:spLocks noGrp="1"/>
          </p:cNvSpPr>
          <p:nvPr>
            <p:ph type="title"/>
          </p:nvPr>
        </p:nvSpPr>
        <p:spPr>
          <a:xfrm>
            <a:off x="838200" y="681037"/>
            <a:ext cx="10515600" cy="1009651"/>
          </a:xfrm>
        </p:spPr>
        <p:txBody>
          <a:bodyPr/>
          <a:lstStyle/>
          <a:p>
            <a:r>
              <a:rPr lang="en-US"/>
              <a:t>Click to edit Master title style</a:t>
            </a:r>
          </a:p>
        </p:txBody>
      </p:sp>
      <p:sp>
        <p:nvSpPr>
          <p:cNvPr id="3" name="Content Placeholder 2">
            <a:extLst>
              <a:ext uri="{FF2B5EF4-FFF2-40B4-BE49-F238E27FC236}">
                <a16:creationId xmlns:a16="http://schemas.microsoft.com/office/drawing/2014/main" id="{ED42008F-D800-743C-6709-773683B5684B}"/>
              </a:ext>
            </a:extLst>
          </p:cNvPr>
          <p:cNvSpPr>
            <a:spLocks noGrp="1"/>
          </p:cNvSpPr>
          <p:nvPr>
            <p:ph idx="1"/>
          </p:nvPr>
        </p:nvSpPr>
        <p:spPr>
          <a:xfrm>
            <a:off x="838200" y="1965277"/>
            <a:ext cx="10515600" cy="421168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738E2429-6D76-2A83-8526-1DBEB794DB2F}"/>
              </a:ext>
            </a:extLst>
          </p:cNvPr>
          <p:cNvSpPr/>
          <p:nvPr userDrawn="1"/>
        </p:nvSpPr>
        <p:spPr>
          <a:xfrm>
            <a:off x="0" y="222914"/>
            <a:ext cx="382137" cy="36609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0531E12A-ABD3-D534-2383-1BAC631AB08F}"/>
              </a:ext>
            </a:extLst>
          </p:cNvPr>
          <p:cNvSpPr/>
          <p:nvPr userDrawn="1"/>
        </p:nvSpPr>
        <p:spPr>
          <a:xfrm>
            <a:off x="2393004" y="6245157"/>
            <a:ext cx="9435830" cy="398834"/>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24270770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2_Title and Content">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80C9A04E-69B4-2F3D-3D26-D09E7F4171BF}"/>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5551" y="0"/>
            <a:ext cx="12180898" cy="6857999"/>
          </a:xfrm>
          <a:prstGeom prst="rect">
            <a:avLst/>
          </a:prstGeom>
        </p:spPr>
      </p:pic>
      <p:sp>
        <p:nvSpPr>
          <p:cNvPr id="2" name="Title 1">
            <a:extLst>
              <a:ext uri="{FF2B5EF4-FFF2-40B4-BE49-F238E27FC236}">
                <a16:creationId xmlns:a16="http://schemas.microsoft.com/office/drawing/2014/main" id="{23D4450D-1623-DA44-6A4D-1A2FC4C65BBB}"/>
              </a:ext>
            </a:extLst>
          </p:cNvPr>
          <p:cNvSpPr>
            <a:spLocks noGrp="1"/>
          </p:cNvSpPr>
          <p:nvPr>
            <p:ph type="title"/>
          </p:nvPr>
        </p:nvSpPr>
        <p:spPr>
          <a:xfrm>
            <a:off x="838200" y="681037"/>
            <a:ext cx="10515600" cy="1009651"/>
          </a:xfrm>
        </p:spPr>
        <p:txBody>
          <a:bodyPr/>
          <a:lstStyle/>
          <a:p>
            <a:r>
              <a:rPr lang="en-US"/>
              <a:t>Click to edit Master title style</a:t>
            </a:r>
          </a:p>
        </p:txBody>
      </p:sp>
      <p:sp>
        <p:nvSpPr>
          <p:cNvPr id="3" name="Content Placeholder 2">
            <a:extLst>
              <a:ext uri="{FF2B5EF4-FFF2-40B4-BE49-F238E27FC236}">
                <a16:creationId xmlns:a16="http://schemas.microsoft.com/office/drawing/2014/main" id="{ED42008F-D800-743C-6709-773683B5684B}"/>
              </a:ext>
            </a:extLst>
          </p:cNvPr>
          <p:cNvSpPr>
            <a:spLocks noGrp="1"/>
          </p:cNvSpPr>
          <p:nvPr>
            <p:ph idx="1"/>
          </p:nvPr>
        </p:nvSpPr>
        <p:spPr>
          <a:xfrm>
            <a:off x="838200" y="1965277"/>
            <a:ext cx="10515600" cy="421168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CDF447F-B13E-3058-B3CC-3C0549934E17}"/>
              </a:ext>
            </a:extLst>
          </p:cNvPr>
          <p:cNvSpPr>
            <a:spLocks noGrp="1"/>
          </p:cNvSpPr>
          <p:nvPr>
            <p:ph type="dt" sz="half" idx="10"/>
          </p:nvPr>
        </p:nvSpPr>
        <p:spPr/>
        <p:txBody>
          <a:bodyPr/>
          <a:lstStyle/>
          <a:p>
            <a:fld id="{B54CAB9A-BABD-4AFA-BC2A-DFE1148C4945}" type="datetimeFigureOut">
              <a:rPr lang="en-US" smtClean="0"/>
              <a:t>10/21/2024</a:t>
            </a:fld>
            <a:endParaRPr lang="en-US"/>
          </a:p>
        </p:txBody>
      </p:sp>
      <p:sp>
        <p:nvSpPr>
          <p:cNvPr id="6" name="Slide Number Placeholder 5">
            <a:extLst>
              <a:ext uri="{FF2B5EF4-FFF2-40B4-BE49-F238E27FC236}">
                <a16:creationId xmlns:a16="http://schemas.microsoft.com/office/drawing/2014/main" id="{D2AAD017-D024-CC21-43E6-BBE940286842}"/>
              </a:ext>
            </a:extLst>
          </p:cNvPr>
          <p:cNvSpPr>
            <a:spLocks noGrp="1"/>
          </p:cNvSpPr>
          <p:nvPr>
            <p:ph type="sldNum" sz="quarter" idx="12"/>
          </p:nvPr>
        </p:nvSpPr>
        <p:spPr>
          <a:xfrm>
            <a:off x="9252044" y="5901531"/>
            <a:ext cx="2743200" cy="365125"/>
          </a:xfrm>
        </p:spPr>
        <p:txBody>
          <a:bodyPr/>
          <a:lstStyle/>
          <a:p>
            <a:fld id="{5C40935C-98A6-4F60-8B1D-8D4D9F476DF0}" type="slidenum">
              <a:rPr lang="en-US" smtClean="0"/>
              <a:t>‹#›</a:t>
            </a:fld>
            <a:endParaRPr lang="en-US"/>
          </a:p>
        </p:txBody>
      </p:sp>
      <p:sp>
        <p:nvSpPr>
          <p:cNvPr id="5" name="Rectangle 4">
            <a:extLst>
              <a:ext uri="{FF2B5EF4-FFF2-40B4-BE49-F238E27FC236}">
                <a16:creationId xmlns:a16="http://schemas.microsoft.com/office/drawing/2014/main" id="{738E2429-6D76-2A83-8526-1DBEB794DB2F}"/>
              </a:ext>
            </a:extLst>
          </p:cNvPr>
          <p:cNvSpPr/>
          <p:nvPr userDrawn="1"/>
        </p:nvSpPr>
        <p:spPr>
          <a:xfrm>
            <a:off x="0" y="222914"/>
            <a:ext cx="382137" cy="366098"/>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36303144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5_Title and Content">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80C9A04E-69B4-2F3D-3D26-D09E7F4171BF}"/>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5551" y="0"/>
            <a:ext cx="12180898" cy="6857999"/>
          </a:xfrm>
          <a:prstGeom prst="rect">
            <a:avLst/>
          </a:prstGeom>
        </p:spPr>
      </p:pic>
      <p:sp>
        <p:nvSpPr>
          <p:cNvPr id="2" name="Title 1">
            <a:extLst>
              <a:ext uri="{FF2B5EF4-FFF2-40B4-BE49-F238E27FC236}">
                <a16:creationId xmlns:a16="http://schemas.microsoft.com/office/drawing/2014/main" id="{23D4450D-1623-DA44-6A4D-1A2FC4C65BBB}"/>
              </a:ext>
            </a:extLst>
          </p:cNvPr>
          <p:cNvSpPr>
            <a:spLocks noGrp="1"/>
          </p:cNvSpPr>
          <p:nvPr>
            <p:ph type="title"/>
          </p:nvPr>
        </p:nvSpPr>
        <p:spPr>
          <a:xfrm>
            <a:off x="838200" y="681037"/>
            <a:ext cx="10515600" cy="1009651"/>
          </a:xfrm>
        </p:spPr>
        <p:txBody>
          <a:bodyPr/>
          <a:lstStyle/>
          <a:p>
            <a:r>
              <a:rPr lang="en-US"/>
              <a:t>Click to edit Master title style</a:t>
            </a:r>
          </a:p>
        </p:txBody>
      </p:sp>
      <p:sp>
        <p:nvSpPr>
          <p:cNvPr id="3" name="Content Placeholder 2">
            <a:extLst>
              <a:ext uri="{FF2B5EF4-FFF2-40B4-BE49-F238E27FC236}">
                <a16:creationId xmlns:a16="http://schemas.microsoft.com/office/drawing/2014/main" id="{ED42008F-D800-743C-6709-773683B5684B}"/>
              </a:ext>
            </a:extLst>
          </p:cNvPr>
          <p:cNvSpPr>
            <a:spLocks noGrp="1"/>
          </p:cNvSpPr>
          <p:nvPr>
            <p:ph idx="1"/>
          </p:nvPr>
        </p:nvSpPr>
        <p:spPr>
          <a:xfrm>
            <a:off x="838200" y="1965277"/>
            <a:ext cx="10515600" cy="421168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738E2429-6D76-2A83-8526-1DBEB794DB2F}"/>
              </a:ext>
            </a:extLst>
          </p:cNvPr>
          <p:cNvSpPr/>
          <p:nvPr userDrawn="1"/>
        </p:nvSpPr>
        <p:spPr>
          <a:xfrm>
            <a:off x="0" y="222914"/>
            <a:ext cx="382137" cy="366098"/>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AF5828FC-F17C-D967-FD9C-4E2C1964B01D}"/>
              </a:ext>
            </a:extLst>
          </p:cNvPr>
          <p:cNvSpPr/>
          <p:nvPr userDrawn="1"/>
        </p:nvSpPr>
        <p:spPr>
          <a:xfrm>
            <a:off x="2383277" y="6274340"/>
            <a:ext cx="9445557" cy="389107"/>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24178878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type="obj" preserve="1">
  <p:cSld name="6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D4450D-1623-DA44-6A4D-1A2FC4C65BBB}"/>
              </a:ext>
            </a:extLst>
          </p:cNvPr>
          <p:cNvSpPr>
            <a:spLocks noGrp="1"/>
          </p:cNvSpPr>
          <p:nvPr>
            <p:ph type="title"/>
          </p:nvPr>
        </p:nvSpPr>
        <p:spPr>
          <a:xfrm>
            <a:off x="838200" y="681037"/>
            <a:ext cx="10515600" cy="1009651"/>
          </a:xfrm>
        </p:spPr>
        <p:txBody>
          <a:bodyPr/>
          <a:lstStyle/>
          <a:p>
            <a:r>
              <a:rPr lang="en-US"/>
              <a:t>Click to edit Master title style</a:t>
            </a:r>
          </a:p>
        </p:txBody>
      </p:sp>
      <p:sp>
        <p:nvSpPr>
          <p:cNvPr id="3" name="Content Placeholder 2">
            <a:extLst>
              <a:ext uri="{FF2B5EF4-FFF2-40B4-BE49-F238E27FC236}">
                <a16:creationId xmlns:a16="http://schemas.microsoft.com/office/drawing/2014/main" id="{ED42008F-D800-743C-6709-773683B5684B}"/>
              </a:ext>
            </a:extLst>
          </p:cNvPr>
          <p:cNvSpPr>
            <a:spLocks noGrp="1"/>
          </p:cNvSpPr>
          <p:nvPr>
            <p:ph idx="1"/>
          </p:nvPr>
        </p:nvSpPr>
        <p:spPr>
          <a:xfrm>
            <a:off x="838200" y="1965277"/>
            <a:ext cx="10515600" cy="421168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6">
            <a:extLst>
              <a:ext uri="{FF2B5EF4-FFF2-40B4-BE49-F238E27FC236}">
                <a16:creationId xmlns:a16="http://schemas.microsoft.com/office/drawing/2014/main" id="{AF5828FC-F17C-D967-FD9C-4E2C1964B01D}"/>
              </a:ext>
            </a:extLst>
          </p:cNvPr>
          <p:cNvSpPr/>
          <p:nvPr userDrawn="1"/>
        </p:nvSpPr>
        <p:spPr>
          <a:xfrm>
            <a:off x="2383277" y="6274340"/>
            <a:ext cx="9445557" cy="389107"/>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3E754376-3608-C71F-4C08-9552117812E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5551" y="0"/>
            <a:ext cx="12180898" cy="6857999"/>
          </a:xfrm>
          <a:prstGeom prst="rect">
            <a:avLst/>
          </a:prstGeom>
        </p:spPr>
      </p:pic>
      <p:sp>
        <p:nvSpPr>
          <p:cNvPr id="6" name="Rectangle 5">
            <a:extLst>
              <a:ext uri="{FF2B5EF4-FFF2-40B4-BE49-F238E27FC236}">
                <a16:creationId xmlns:a16="http://schemas.microsoft.com/office/drawing/2014/main" id="{E8367EF7-1030-4C05-C94B-F813577D0B2B}"/>
              </a:ext>
            </a:extLst>
          </p:cNvPr>
          <p:cNvSpPr/>
          <p:nvPr userDrawn="1"/>
        </p:nvSpPr>
        <p:spPr>
          <a:xfrm>
            <a:off x="0" y="222914"/>
            <a:ext cx="382137" cy="366098"/>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38180088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type="obj" preserve="1">
  <p:cSld name="7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D4450D-1623-DA44-6A4D-1A2FC4C65BBB}"/>
              </a:ext>
            </a:extLst>
          </p:cNvPr>
          <p:cNvSpPr>
            <a:spLocks noGrp="1"/>
          </p:cNvSpPr>
          <p:nvPr>
            <p:ph type="title"/>
          </p:nvPr>
        </p:nvSpPr>
        <p:spPr>
          <a:xfrm>
            <a:off x="838200" y="681037"/>
            <a:ext cx="10515600" cy="1009651"/>
          </a:xfrm>
        </p:spPr>
        <p:txBody>
          <a:bodyPr/>
          <a:lstStyle/>
          <a:p>
            <a:r>
              <a:rPr lang="en-US"/>
              <a:t>Click to edit Master title style</a:t>
            </a:r>
          </a:p>
        </p:txBody>
      </p:sp>
      <p:sp>
        <p:nvSpPr>
          <p:cNvPr id="3" name="Content Placeholder 2">
            <a:extLst>
              <a:ext uri="{FF2B5EF4-FFF2-40B4-BE49-F238E27FC236}">
                <a16:creationId xmlns:a16="http://schemas.microsoft.com/office/drawing/2014/main" id="{ED42008F-D800-743C-6709-773683B5684B}"/>
              </a:ext>
            </a:extLst>
          </p:cNvPr>
          <p:cNvSpPr>
            <a:spLocks noGrp="1"/>
          </p:cNvSpPr>
          <p:nvPr>
            <p:ph idx="1"/>
          </p:nvPr>
        </p:nvSpPr>
        <p:spPr>
          <a:xfrm>
            <a:off x="838200" y="1965277"/>
            <a:ext cx="10515600" cy="421168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6">
            <a:extLst>
              <a:ext uri="{FF2B5EF4-FFF2-40B4-BE49-F238E27FC236}">
                <a16:creationId xmlns:a16="http://schemas.microsoft.com/office/drawing/2014/main" id="{AF5828FC-F17C-D967-FD9C-4E2C1964B01D}"/>
              </a:ext>
            </a:extLst>
          </p:cNvPr>
          <p:cNvSpPr/>
          <p:nvPr userDrawn="1"/>
        </p:nvSpPr>
        <p:spPr>
          <a:xfrm>
            <a:off x="2383277" y="6274340"/>
            <a:ext cx="9445557" cy="389107"/>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3E754376-3608-C71F-4C08-9552117812E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5551" y="0"/>
            <a:ext cx="12180898" cy="6857999"/>
          </a:xfrm>
          <a:prstGeom prst="rect">
            <a:avLst/>
          </a:prstGeom>
        </p:spPr>
      </p:pic>
      <p:sp>
        <p:nvSpPr>
          <p:cNvPr id="6" name="Rectangle 5">
            <a:extLst>
              <a:ext uri="{FF2B5EF4-FFF2-40B4-BE49-F238E27FC236}">
                <a16:creationId xmlns:a16="http://schemas.microsoft.com/office/drawing/2014/main" id="{E8367EF7-1030-4C05-C94B-F813577D0B2B}"/>
              </a:ext>
            </a:extLst>
          </p:cNvPr>
          <p:cNvSpPr/>
          <p:nvPr userDrawn="1"/>
        </p:nvSpPr>
        <p:spPr>
          <a:xfrm>
            <a:off x="0" y="222914"/>
            <a:ext cx="382137" cy="366098"/>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C8AF6A55-662A-E695-1071-E1FBDD92890F}"/>
              </a:ext>
            </a:extLst>
          </p:cNvPr>
          <p:cNvSpPr/>
          <p:nvPr userDrawn="1"/>
        </p:nvSpPr>
        <p:spPr>
          <a:xfrm>
            <a:off x="2383277" y="6176963"/>
            <a:ext cx="9445557" cy="486484"/>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1490178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E7D6A4-D42E-6C25-05F0-D67C9BFE9613}"/>
              </a:ext>
            </a:extLst>
          </p:cNvPr>
          <p:cNvSpPr>
            <a:spLocks noGrp="1"/>
          </p:cNvSpPr>
          <p:nvPr>
            <p:ph type="title"/>
          </p:nvPr>
        </p:nvSpPr>
        <p:spPr/>
        <p:txBody>
          <a:bodyPr/>
          <a:lstStyle/>
          <a:p>
            <a:r>
              <a:rPr lang="en-US"/>
              <a:t>Click to edit Master title style</a:t>
            </a:r>
          </a:p>
        </p:txBody>
      </p:sp>
      <p:pic>
        <p:nvPicPr>
          <p:cNvPr id="7" name="Picture 6" descr="A picture containing screenshot, rectangle, measuring stick, frame&#10;&#10;Description automatically generated">
            <a:extLst>
              <a:ext uri="{FF2B5EF4-FFF2-40B4-BE49-F238E27FC236}">
                <a16:creationId xmlns:a16="http://schemas.microsoft.com/office/drawing/2014/main" id="{1E52AD66-851C-CC95-D211-2DDAC9492E3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551" y="0"/>
            <a:ext cx="12180898" cy="6858000"/>
          </a:xfrm>
          <a:prstGeom prst="rect">
            <a:avLst/>
          </a:prstGeom>
        </p:spPr>
      </p:pic>
    </p:spTree>
    <p:extLst>
      <p:ext uri="{BB962C8B-B14F-4D97-AF65-F5344CB8AC3E}">
        <p14:creationId xmlns:p14="http://schemas.microsoft.com/office/powerpoint/2010/main" val="345838758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3_Title Slide">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5754D8D6-F757-23F4-35B2-4EB6004B64A5}"/>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5552" y="0"/>
            <a:ext cx="12180896" cy="6857999"/>
          </a:xfrm>
          <a:prstGeom prst="rect">
            <a:avLst/>
          </a:prstGeom>
        </p:spPr>
      </p:pic>
      <p:sp>
        <p:nvSpPr>
          <p:cNvPr id="6" name="Slide Number Placeholder 5">
            <a:extLst>
              <a:ext uri="{FF2B5EF4-FFF2-40B4-BE49-F238E27FC236}">
                <a16:creationId xmlns:a16="http://schemas.microsoft.com/office/drawing/2014/main" id="{D54985BF-E7C3-A20C-925E-E8B571FE617B}"/>
              </a:ext>
            </a:extLst>
          </p:cNvPr>
          <p:cNvSpPr>
            <a:spLocks noGrp="1"/>
          </p:cNvSpPr>
          <p:nvPr>
            <p:ph type="sldNum" sz="quarter" idx="12"/>
          </p:nvPr>
        </p:nvSpPr>
        <p:spPr>
          <a:xfrm>
            <a:off x="9296399" y="6356350"/>
            <a:ext cx="2743200" cy="365125"/>
          </a:xfrm>
        </p:spPr>
        <p:txBody>
          <a:bodyPr/>
          <a:lstStyle/>
          <a:p>
            <a:fld id="{5C40935C-98A6-4F60-8B1D-8D4D9F476DF0}" type="slidenum">
              <a:rPr lang="en-US" smtClean="0"/>
              <a:t>‹#›</a:t>
            </a:fld>
            <a:endParaRPr lang="en-US"/>
          </a:p>
        </p:txBody>
      </p:sp>
    </p:spTree>
    <p:extLst>
      <p:ext uri="{BB962C8B-B14F-4D97-AF65-F5344CB8AC3E}">
        <p14:creationId xmlns:p14="http://schemas.microsoft.com/office/powerpoint/2010/main" val="268846910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D9B4B64-C194-B0CE-B1E7-A0A165752D0F}"/>
              </a:ext>
            </a:extLst>
          </p:cNvPr>
          <p:cNvSpPr>
            <a:spLocks noGrp="1"/>
          </p:cNvSpPr>
          <p:nvPr>
            <p:ph type="dt" sz="half" idx="10"/>
          </p:nvPr>
        </p:nvSpPr>
        <p:spPr/>
        <p:txBody>
          <a:bodyPr/>
          <a:lstStyle/>
          <a:p>
            <a:fld id="{B54CAB9A-BABD-4AFA-BC2A-DFE1148C4945}" type="datetimeFigureOut">
              <a:rPr lang="en-US" smtClean="0"/>
              <a:t>10/21/2024</a:t>
            </a:fld>
            <a:endParaRPr lang="en-US"/>
          </a:p>
        </p:txBody>
      </p:sp>
      <p:sp>
        <p:nvSpPr>
          <p:cNvPr id="3" name="Footer Placeholder 2">
            <a:extLst>
              <a:ext uri="{FF2B5EF4-FFF2-40B4-BE49-F238E27FC236}">
                <a16:creationId xmlns:a16="http://schemas.microsoft.com/office/drawing/2014/main" id="{7A8394C5-649D-4A90-1093-9BD2871FE931}"/>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81B2DEB6-54A0-ABDB-8BE1-2097A6410832}"/>
              </a:ext>
            </a:extLst>
          </p:cNvPr>
          <p:cNvSpPr>
            <a:spLocks noGrp="1"/>
          </p:cNvSpPr>
          <p:nvPr>
            <p:ph type="sldNum" sz="quarter" idx="12"/>
          </p:nvPr>
        </p:nvSpPr>
        <p:spPr/>
        <p:txBody>
          <a:bodyPr/>
          <a:lstStyle/>
          <a:p>
            <a:fld id="{5C40935C-98A6-4F60-8B1D-8D4D9F476DF0}" type="slidenum">
              <a:rPr lang="en-US" smtClean="0"/>
              <a:t>‹#›</a:t>
            </a:fld>
            <a:endParaRPr lang="en-US"/>
          </a:p>
        </p:txBody>
      </p:sp>
    </p:spTree>
    <p:extLst>
      <p:ext uri="{BB962C8B-B14F-4D97-AF65-F5344CB8AC3E}">
        <p14:creationId xmlns:p14="http://schemas.microsoft.com/office/powerpoint/2010/main" val="31649285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5754D8D6-F757-23F4-35B2-4EB6004B64A5}"/>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5552" y="0"/>
            <a:ext cx="12180896" cy="6857999"/>
          </a:xfrm>
          <a:prstGeom prst="rect">
            <a:avLst/>
          </a:prstGeom>
        </p:spPr>
      </p:pic>
      <p:sp>
        <p:nvSpPr>
          <p:cNvPr id="6" name="Slide Number Placeholder 5">
            <a:extLst>
              <a:ext uri="{FF2B5EF4-FFF2-40B4-BE49-F238E27FC236}">
                <a16:creationId xmlns:a16="http://schemas.microsoft.com/office/drawing/2014/main" id="{D54985BF-E7C3-A20C-925E-E8B571FE617B}"/>
              </a:ext>
            </a:extLst>
          </p:cNvPr>
          <p:cNvSpPr>
            <a:spLocks noGrp="1"/>
          </p:cNvSpPr>
          <p:nvPr>
            <p:ph type="sldNum" sz="quarter" idx="12"/>
          </p:nvPr>
        </p:nvSpPr>
        <p:spPr>
          <a:xfrm>
            <a:off x="9296399" y="6356350"/>
            <a:ext cx="2743200" cy="365125"/>
          </a:xfrm>
        </p:spPr>
        <p:txBody>
          <a:bodyPr/>
          <a:lstStyle/>
          <a:p>
            <a:fld id="{5C40935C-98A6-4F60-8B1D-8D4D9F476DF0}" type="slidenum">
              <a:rPr lang="en-US" smtClean="0"/>
              <a:t>‹#›</a:t>
            </a:fld>
            <a:endParaRPr lang="en-US"/>
          </a:p>
        </p:txBody>
      </p:sp>
    </p:spTree>
    <p:extLst>
      <p:ext uri="{BB962C8B-B14F-4D97-AF65-F5344CB8AC3E}">
        <p14:creationId xmlns:p14="http://schemas.microsoft.com/office/powerpoint/2010/main" val="20367407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pic>
        <p:nvPicPr>
          <p:cNvPr id="7" name="Picture 6" descr="A close-up of a factory&#10;&#10;Description automatically generated with low confidence">
            <a:extLst>
              <a:ext uri="{FF2B5EF4-FFF2-40B4-BE49-F238E27FC236}">
                <a16:creationId xmlns:a16="http://schemas.microsoft.com/office/drawing/2014/main" id="{D55936F7-F3CA-155E-35A0-D76C24C5988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551" y="0"/>
            <a:ext cx="12180898" cy="6858000"/>
          </a:xfrm>
          <a:prstGeom prst="rect">
            <a:avLst/>
          </a:prstGeom>
        </p:spPr>
      </p:pic>
      <p:sp>
        <p:nvSpPr>
          <p:cNvPr id="9" name="Title 1">
            <a:extLst>
              <a:ext uri="{FF2B5EF4-FFF2-40B4-BE49-F238E27FC236}">
                <a16:creationId xmlns:a16="http://schemas.microsoft.com/office/drawing/2014/main" id="{74F8DAE9-5A32-9F22-9E38-098DC335B431}"/>
              </a:ext>
            </a:extLst>
          </p:cNvPr>
          <p:cNvSpPr>
            <a:spLocks noGrp="1"/>
          </p:cNvSpPr>
          <p:nvPr>
            <p:ph type="ctrTitle"/>
          </p:nvPr>
        </p:nvSpPr>
        <p:spPr>
          <a:xfrm>
            <a:off x="7789891" y="1200807"/>
            <a:ext cx="3939654" cy="1909763"/>
          </a:xfrm>
        </p:spPr>
        <p:txBody>
          <a:bodyPr anchor="b"/>
          <a:lstStyle>
            <a:lvl1pPr algn="ctr">
              <a:defRPr sz="6000"/>
            </a:lvl1pPr>
          </a:lstStyle>
          <a:p>
            <a:r>
              <a:rPr lang="en-US"/>
              <a:t>Click to edit Master title style</a:t>
            </a:r>
          </a:p>
        </p:txBody>
      </p:sp>
      <p:sp>
        <p:nvSpPr>
          <p:cNvPr id="10" name="Subtitle 2">
            <a:extLst>
              <a:ext uri="{FF2B5EF4-FFF2-40B4-BE49-F238E27FC236}">
                <a16:creationId xmlns:a16="http://schemas.microsoft.com/office/drawing/2014/main" id="{1C6FA54F-39F2-EDFE-ED13-27A1A97890A4}"/>
              </a:ext>
            </a:extLst>
          </p:cNvPr>
          <p:cNvSpPr>
            <a:spLocks noGrp="1"/>
          </p:cNvSpPr>
          <p:nvPr>
            <p:ph type="subTitle" idx="1"/>
          </p:nvPr>
        </p:nvSpPr>
        <p:spPr>
          <a:xfrm>
            <a:off x="7789889" y="3202646"/>
            <a:ext cx="3939655"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176117366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4_Custom Layout">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D55936F7-F3CA-155E-35A0-D76C24C59884}"/>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5551" y="0"/>
            <a:ext cx="12180898" cy="6857999"/>
          </a:xfrm>
          <a:prstGeom prst="rect">
            <a:avLst/>
          </a:prstGeom>
        </p:spPr>
      </p:pic>
      <p:sp>
        <p:nvSpPr>
          <p:cNvPr id="9" name="Title 1">
            <a:extLst>
              <a:ext uri="{FF2B5EF4-FFF2-40B4-BE49-F238E27FC236}">
                <a16:creationId xmlns:a16="http://schemas.microsoft.com/office/drawing/2014/main" id="{74F8DAE9-5A32-9F22-9E38-098DC335B431}"/>
              </a:ext>
            </a:extLst>
          </p:cNvPr>
          <p:cNvSpPr>
            <a:spLocks noGrp="1"/>
          </p:cNvSpPr>
          <p:nvPr>
            <p:ph type="ctrTitle"/>
          </p:nvPr>
        </p:nvSpPr>
        <p:spPr>
          <a:xfrm>
            <a:off x="7789891" y="1200807"/>
            <a:ext cx="3939654" cy="1909763"/>
          </a:xfrm>
        </p:spPr>
        <p:txBody>
          <a:bodyPr anchor="b"/>
          <a:lstStyle>
            <a:lvl1pPr algn="ctr">
              <a:defRPr sz="6000"/>
            </a:lvl1pPr>
          </a:lstStyle>
          <a:p>
            <a:r>
              <a:rPr lang="en-US"/>
              <a:t>Click to edit Master title style</a:t>
            </a:r>
          </a:p>
        </p:txBody>
      </p:sp>
      <p:sp>
        <p:nvSpPr>
          <p:cNvPr id="10" name="Subtitle 2">
            <a:extLst>
              <a:ext uri="{FF2B5EF4-FFF2-40B4-BE49-F238E27FC236}">
                <a16:creationId xmlns:a16="http://schemas.microsoft.com/office/drawing/2014/main" id="{1C6FA54F-39F2-EDFE-ED13-27A1A97890A4}"/>
              </a:ext>
            </a:extLst>
          </p:cNvPr>
          <p:cNvSpPr>
            <a:spLocks noGrp="1"/>
          </p:cNvSpPr>
          <p:nvPr>
            <p:ph type="subTitle" idx="1"/>
          </p:nvPr>
        </p:nvSpPr>
        <p:spPr>
          <a:xfrm>
            <a:off x="7789889" y="3202646"/>
            <a:ext cx="3939655"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213207451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5_Custom Layout">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D55936F7-F3CA-155E-35A0-D76C24C59884}"/>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5551" y="0"/>
            <a:ext cx="12180898" cy="6857999"/>
          </a:xfrm>
          <a:prstGeom prst="rect">
            <a:avLst/>
          </a:prstGeom>
        </p:spPr>
      </p:pic>
      <p:sp>
        <p:nvSpPr>
          <p:cNvPr id="9" name="Title 1">
            <a:extLst>
              <a:ext uri="{FF2B5EF4-FFF2-40B4-BE49-F238E27FC236}">
                <a16:creationId xmlns:a16="http://schemas.microsoft.com/office/drawing/2014/main" id="{74F8DAE9-5A32-9F22-9E38-098DC335B431}"/>
              </a:ext>
            </a:extLst>
          </p:cNvPr>
          <p:cNvSpPr>
            <a:spLocks noGrp="1"/>
          </p:cNvSpPr>
          <p:nvPr>
            <p:ph type="ctrTitle"/>
          </p:nvPr>
        </p:nvSpPr>
        <p:spPr>
          <a:xfrm>
            <a:off x="7789891" y="1200807"/>
            <a:ext cx="3939654" cy="1909763"/>
          </a:xfrm>
        </p:spPr>
        <p:txBody>
          <a:bodyPr anchor="b"/>
          <a:lstStyle>
            <a:lvl1pPr algn="ctr">
              <a:defRPr sz="6000"/>
            </a:lvl1pPr>
          </a:lstStyle>
          <a:p>
            <a:r>
              <a:rPr lang="en-US"/>
              <a:t>Click to edit Master title style</a:t>
            </a:r>
          </a:p>
        </p:txBody>
      </p:sp>
      <p:sp>
        <p:nvSpPr>
          <p:cNvPr id="10" name="Subtitle 2">
            <a:extLst>
              <a:ext uri="{FF2B5EF4-FFF2-40B4-BE49-F238E27FC236}">
                <a16:creationId xmlns:a16="http://schemas.microsoft.com/office/drawing/2014/main" id="{1C6FA54F-39F2-EDFE-ED13-27A1A97890A4}"/>
              </a:ext>
            </a:extLst>
          </p:cNvPr>
          <p:cNvSpPr>
            <a:spLocks noGrp="1"/>
          </p:cNvSpPr>
          <p:nvPr>
            <p:ph type="subTitle" idx="1"/>
          </p:nvPr>
        </p:nvSpPr>
        <p:spPr>
          <a:xfrm>
            <a:off x="7789889" y="3202646"/>
            <a:ext cx="3939655"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234953033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6_Custom Layout">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D55936F7-F3CA-155E-35A0-D76C24C59884}"/>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5551" y="0"/>
            <a:ext cx="12180898" cy="6857999"/>
          </a:xfrm>
          <a:prstGeom prst="rect">
            <a:avLst/>
          </a:prstGeom>
        </p:spPr>
      </p:pic>
      <p:sp>
        <p:nvSpPr>
          <p:cNvPr id="9" name="Title 1">
            <a:extLst>
              <a:ext uri="{FF2B5EF4-FFF2-40B4-BE49-F238E27FC236}">
                <a16:creationId xmlns:a16="http://schemas.microsoft.com/office/drawing/2014/main" id="{74F8DAE9-5A32-9F22-9E38-098DC335B431}"/>
              </a:ext>
            </a:extLst>
          </p:cNvPr>
          <p:cNvSpPr>
            <a:spLocks noGrp="1"/>
          </p:cNvSpPr>
          <p:nvPr>
            <p:ph type="ctrTitle"/>
          </p:nvPr>
        </p:nvSpPr>
        <p:spPr>
          <a:xfrm>
            <a:off x="7789891" y="1200807"/>
            <a:ext cx="3939654" cy="1909763"/>
          </a:xfrm>
        </p:spPr>
        <p:txBody>
          <a:bodyPr anchor="b"/>
          <a:lstStyle>
            <a:lvl1pPr algn="ctr">
              <a:defRPr sz="6000"/>
            </a:lvl1pPr>
          </a:lstStyle>
          <a:p>
            <a:r>
              <a:rPr lang="en-US"/>
              <a:t>Click to edit Master title style</a:t>
            </a:r>
          </a:p>
        </p:txBody>
      </p:sp>
      <p:sp>
        <p:nvSpPr>
          <p:cNvPr id="10" name="Subtitle 2">
            <a:extLst>
              <a:ext uri="{FF2B5EF4-FFF2-40B4-BE49-F238E27FC236}">
                <a16:creationId xmlns:a16="http://schemas.microsoft.com/office/drawing/2014/main" id="{1C6FA54F-39F2-EDFE-ED13-27A1A97890A4}"/>
              </a:ext>
            </a:extLst>
          </p:cNvPr>
          <p:cNvSpPr>
            <a:spLocks noGrp="1"/>
          </p:cNvSpPr>
          <p:nvPr>
            <p:ph type="subTitle" idx="1"/>
          </p:nvPr>
        </p:nvSpPr>
        <p:spPr>
          <a:xfrm>
            <a:off x="7789889" y="3202646"/>
            <a:ext cx="3939655"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181980092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D55936F7-F3CA-155E-35A0-D76C24C59884}"/>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5551" y="0"/>
            <a:ext cx="12180898" cy="6857999"/>
          </a:xfrm>
          <a:prstGeom prst="rect">
            <a:avLst/>
          </a:prstGeom>
        </p:spPr>
      </p:pic>
      <p:sp>
        <p:nvSpPr>
          <p:cNvPr id="3" name="Title 1">
            <a:extLst>
              <a:ext uri="{FF2B5EF4-FFF2-40B4-BE49-F238E27FC236}">
                <a16:creationId xmlns:a16="http://schemas.microsoft.com/office/drawing/2014/main" id="{917D4078-B9FF-8368-2645-FBA36D587DFA}"/>
              </a:ext>
            </a:extLst>
          </p:cNvPr>
          <p:cNvSpPr>
            <a:spLocks noGrp="1"/>
          </p:cNvSpPr>
          <p:nvPr>
            <p:ph type="ctrTitle"/>
          </p:nvPr>
        </p:nvSpPr>
        <p:spPr>
          <a:xfrm>
            <a:off x="7705809" y="1568668"/>
            <a:ext cx="3939654" cy="1909763"/>
          </a:xfrm>
        </p:spPr>
        <p:txBody>
          <a:bodyPr anchor="b"/>
          <a:lstStyle>
            <a:lvl1pPr algn="ctr">
              <a:defRPr sz="6000"/>
            </a:lvl1pPr>
          </a:lstStyle>
          <a:p>
            <a:r>
              <a:rPr lang="en-US"/>
              <a:t>Click to edit Master title style</a:t>
            </a:r>
          </a:p>
        </p:txBody>
      </p:sp>
      <p:sp>
        <p:nvSpPr>
          <p:cNvPr id="4" name="Subtitle 2">
            <a:extLst>
              <a:ext uri="{FF2B5EF4-FFF2-40B4-BE49-F238E27FC236}">
                <a16:creationId xmlns:a16="http://schemas.microsoft.com/office/drawing/2014/main" id="{70175BBC-F99E-C768-0985-C61F4EE3AEB5}"/>
              </a:ext>
            </a:extLst>
          </p:cNvPr>
          <p:cNvSpPr>
            <a:spLocks noGrp="1"/>
          </p:cNvSpPr>
          <p:nvPr>
            <p:ph type="subTitle" idx="1"/>
          </p:nvPr>
        </p:nvSpPr>
        <p:spPr>
          <a:xfrm>
            <a:off x="7705807" y="3570507"/>
            <a:ext cx="3939655"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341032511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2158F27-7246-0366-CB1F-7C19460FE8C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6080CF25-1C72-BA67-34AE-55DDA5BA045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2020FED-8C1E-28FC-CA86-BE487B24D03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54CAB9A-BABD-4AFA-BC2A-DFE1148C4945}" type="datetimeFigureOut">
              <a:rPr lang="en-US" smtClean="0"/>
              <a:t>10/21/2024</a:t>
            </a:fld>
            <a:endParaRPr lang="en-US"/>
          </a:p>
        </p:txBody>
      </p:sp>
      <p:sp>
        <p:nvSpPr>
          <p:cNvPr id="5" name="Footer Placeholder 4">
            <a:extLst>
              <a:ext uri="{FF2B5EF4-FFF2-40B4-BE49-F238E27FC236}">
                <a16:creationId xmlns:a16="http://schemas.microsoft.com/office/drawing/2014/main" id="{9E010791-CAFB-C6B2-C621-A85A0E8FCFB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FA818993-15ED-8D37-6A99-FBB6F50FEF6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C40935C-98A6-4F60-8B1D-8D4D9F476DF0}" type="slidenum">
              <a:rPr lang="en-US" smtClean="0"/>
              <a:t>‹#›</a:t>
            </a:fld>
            <a:endParaRPr lang="en-US"/>
          </a:p>
        </p:txBody>
      </p:sp>
    </p:spTree>
    <p:extLst>
      <p:ext uri="{BB962C8B-B14F-4D97-AF65-F5344CB8AC3E}">
        <p14:creationId xmlns:p14="http://schemas.microsoft.com/office/powerpoint/2010/main" val="2663076060"/>
      </p:ext>
    </p:extLst>
  </p:cSld>
  <p:clrMap bg1="lt1" tx1="dk1" bg2="lt2" tx2="dk2" accent1="accent1" accent2="accent2" accent3="accent3" accent4="accent4" accent5="accent5" accent6="accent6" hlink="hlink" folHlink="folHlink"/>
  <p:sldLayoutIdLst>
    <p:sldLayoutId id="2147483649" r:id="rId1"/>
    <p:sldLayoutId id="2147483671" r:id="rId2"/>
    <p:sldLayoutId id="2147483673" r:id="rId3"/>
    <p:sldLayoutId id="2147483672" r:id="rId4"/>
    <p:sldLayoutId id="2147483662" r:id="rId5"/>
    <p:sldLayoutId id="2147483674" r:id="rId6"/>
    <p:sldLayoutId id="2147483675" r:id="rId7"/>
    <p:sldLayoutId id="2147483676" r:id="rId8"/>
    <p:sldLayoutId id="2147483663" r:id="rId9"/>
    <p:sldLayoutId id="2147483677" r:id="rId10"/>
    <p:sldLayoutId id="2147483678" r:id="rId11"/>
    <p:sldLayoutId id="2147483679" r:id="rId12"/>
    <p:sldLayoutId id="2147483664" r:id="rId13"/>
    <p:sldLayoutId id="2147483680" r:id="rId14"/>
    <p:sldLayoutId id="2147483681" r:id="rId15"/>
    <p:sldLayoutId id="2147483682" r:id="rId16"/>
    <p:sldLayoutId id="2147483668" r:id="rId17"/>
    <p:sldLayoutId id="2147483683" r:id="rId18"/>
    <p:sldLayoutId id="2147483684" r:id="rId19"/>
    <p:sldLayoutId id="2147483685" r:id="rId20"/>
    <p:sldLayoutId id="2147483650" r:id="rId21"/>
    <p:sldLayoutId id="2147483665" r:id="rId22"/>
    <p:sldLayoutId id="2147483660" r:id="rId23"/>
    <p:sldLayoutId id="2147483666" r:id="rId24"/>
    <p:sldLayoutId id="2147483661" r:id="rId25"/>
    <p:sldLayoutId id="2147483667" r:id="rId26"/>
    <p:sldLayoutId id="2147483669" r:id="rId27"/>
    <p:sldLayoutId id="2147483670" r:id="rId28"/>
    <p:sldLayoutId id="2147483654" r:id="rId29"/>
    <p:sldLayoutId id="2147483655" r:id="rId30"/>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59.jpeg"/><Relationship Id="rId3" Type="http://schemas.openxmlformats.org/officeDocument/2006/relationships/image" Target="../media/image56.png"/><Relationship Id="rId7" Type="http://schemas.openxmlformats.org/officeDocument/2006/relationships/image" Target="../media/image58.jpeg"/><Relationship Id="rId2" Type="http://schemas.openxmlformats.org/officeDocument/2006/relationships/notesSlide" Target="../notesSlides/notesSlide10.xml"/><Relationship Id="rId1" Type="http://schemas.openxmlformats.org/officeDocument/2006/relationships/slideLayout" Target="../slideLayouts/slideLayout22.xml"/><Relationship Id="rId6" Type="http://schemas.microsoft.com/office/2007/relationships/hdphoto" Target="../media/hdphoto6.wdp"/><Relationship Id="rId5" Type="http://schemas.openxmlformats.org/officeDocument/2006/relationships/image" Target="../media/image57.png"/><Relationship Id="rId4" Type="http://schemas.microsoft.com/office/2007/relationships/hdphoto" Target="../media/hdphoto5.wdp"/><Relationship Id="rId9" Type="http://schemas.openxmlformats.org/officeDocument/2006/relationships/image" Target="../media/image60.png"/></Relationships>
</file>

<file path=ppt/slides/_rels/slide11.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notesSlide" Target="../notesSlides/notesSlide11.xml"/><Relationship Id="rId1" Type="http://schemas.openxmlformats.org/officeDocument/2006/relationships/slideLayout" Target="../slideLayouts/slideLayout21.xml"/><Relationship Id="rId4" Type="http://schemas.openxmlformats.org/officeDocument/2006/relationships/image" Target="../media/image62.png"/></Relationships>
</file>

<file path=ppt/slides/_rels/slide12.xml.rels><?xml version="1.0" encoding="UTF-8" standalone="yes"?>
<Relationships xmlns="http://schemas.openxmlformats.org/package/2006/relationships"><Relationship Id="rId8" Type="http://schemas.openxmlformats.org/officeDocument/2006/relationships/image" Target="../media/image66.png"/><Relationship Id="rId13" Type="http://schemas.openxmlformats.org/officeDocument/2006/relationships/hyperlink" Target="https://twitter.com/i/flow/login?redirect_after_login=%2FGraceTechIA" TargetMode="External"/><Relationship Id="rId18" Type="http://schemas.openxmlformats.org/officeDocument/2006/relationships/image" Target="../media/image72.jpeg"/><Relationship Id="rId3" Type="http://schemas.openxmlformats.org/officeDocument/2006/relationships/hyperlink" Target="http://www.graceport.com/" TargetMode="External"/><Relationship Id="rId7" Type="http://schemas.openxmlformats.org/officeDocument/2006/relationships/image" Target="../media/image65.png"/><Relationship Id="rId12" Type="http://schemas.openxmlformats.org/officeDocument/2006/relationships/image" Target="../media/image68.jpeg"/><Relationship Id="rId17" Type="http://schemas.openxmlformats.org/officeDocument/2006/relationships/image" Target="../media/image71.jpeg"/><Relationship Id="rId2" Type="http://schemas.openxmlformats.org/officeDocument/2006/relationships/notesSlide" Target="../notesSlides/notesSlide12.xml"/><Relationship Id="rId16" Type="http://schemas.openxmlformats.org/officeDocument/2006/relationships/image" Target="../media/image70.jpeg"/><Relationship Id="rId20" Type="http://schemas.openxmlformats.org/officeDocument/2006/relationships/image" Target="../media/image74.jpg"/><Relationship Id="rId1" Type="http://schemas.openxmlformats.org/officeDocument/2006/relationships/slideLayout" Target="../slideLayouts/slideLayout21.xml"/><Relationship Id="rId6" Type="http://schemas.openxmlformats.org/officeDocument/2006/relationships/image" Target="../media/image64.png"/><Relationship Id="rId11" Type="http://schemas.openxmlformats.org/officeDocument/2006/relationships/hyperlink" Target="https://www.linkedin.com/company/grace-technologies/" TargetMode="External"/><Relationship Id="rId5" Type="http://schemas.openxmlformats.org/officeDocument/2006/relationships/image" Target="../media/image63.png"/><Relationship Id="rId15" Type="http://schemas.openxmlformats.org/officeDocument/2006/relationships/hyperlink" Target="https://www.youtube.com/channel/UCWRtRXK3aqmtdZjHgmgp47w" TargetMode="External"/><Relationship Id="rId10" Type="http://schemas.openxmlformats.org/officeDocument/2006/relationships/image" Target="../media/image67.jpeg"/><Relationship Id="rId19" Type="http://schemas.openxmlformats.org/officeDocument/2006/relationships/image" Target="../media/image73.jpeg"/><Relationship Id="rId4" Type="http://schemas.openxmlformats.org/officeDocument/2006/relationships/hyperlink" Target="https://app.hubspot.com/documents/477905/preview/52671" TargetMode="External"/><Relationship Id="rId9" Type="http://schemas.openxmlformats.org/officeDocument/2006/relationships/hyperlink" Target="https://www.facebook.com/gracetechIA/" TargetMode="External"/><Relationship Id="rId14" Type="http://schemas.openxmlformats.org/officeDocument/2006/relationships/image" Target="../media/image69.jpe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3" Type="http://schemas.openxmlformats.org/officeDocument/2006/relationships/image" Target="../media/image75.jpeg"/><Relationship Id="rId2" Type="http://schemas.openxmlformats.org/officeDocument/2006/relationships/notesSlide" Target="../notesSlides/notesSlide14.xml"/><Relationship Id="rId1" Type="http://schemas.openxmlformats.org/officeDocument/2006/relationships/slideLayout" Target="../slideLayouts/slideLayout23.xml"/></Relationships>
</file>

<file path=ppt/slides/_rels/slide15.xml.rels><?xml version="1.0" encoding="UTF-8" standalone="yes"?>
<Relationships xmlns="http://schemas.openxmlformats.org/package/2006/relationships"><Relationship Id="rId3" Type="http://schemas.openxmlformats.org/officeDocument/2006/relationships/image" Target="../media/image76.jpeg"/><Relationship Id="rId2" Type="http://schemas.openxmlformats.org/officeDocument/2006/relationships/notesSlide" Target="../notesSlides/notesSlide15.xml"/><Relationship Id="rId1" Type="http://schemas.openxmlformats.org/officeDocument/2006/relationships/slideLayout" Target="../slideLayouts/slideLayout23.xml"/></Relationships>
</file>

<file path=ppt/slides/_rels/slide16.xml.rels><?xml version="1.0" encoding="UTF-8" standalone="yes"?>
<Relationships xmlns="http://schemas.openxmlformats.org/package/2006/relationships"><Relationship Id="rId8" Type="http://schemas.openxmlformats.org/officeDocument/2006/relationships/image" Target="../media/image81.png"/><Relationship Id="rId3" Type="http://schemas.microsoft.com/office/2018/10/relationships/comments" Target="../comments/modernComment_10E_C60B0F0.xml"/><Relationship Id="rId7" Type="http://schemas.openxmlformats.org/officeDocument/2006/relationships/image" Target="../media/image80.gif"/><Relationship Id="rId2" Type="http://schemas.openxmlformats.org/officeDocument/2006/relationships/notesSlide" Target="../notesSlides/notesSlide16.xml"/><Relationship Id="rId1" Type="http://schemas.openxmlformats.org/officeDocument/2006/relationships/slideLayout" Target="../slideLayouts/slideLayout24.xml"/><Relationship Id="rId6" Type="http://schemas.openxmlformats.org/officeDocument/2006/relationships/image" Target="../media/image79.gif"/><Relationship Id="rId5" Type="http://schemas.openxmlformats.org/officeDocument/2006/relationships/image" Target="../media/image78.gif"/><Relationship Id="rId4" Type="http://schemas.openxmlformats.org/officeDocument/2006/relationships/image" Target="../media/image77.png"/></Relationships>
</file>

<file path=ppt/slides/_rels/slide17.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17.xml"/><Relationship Id="rId1" Type="http://schemas.openxmlformats.org/officeDocument/2006/relationships/slideLayout" Target="../slideLayouts/slideLayout24.xml"/></Relationships>
</file>

<file path=ppt/slides/_rels/slide18.xml.rels><?xml version="1.0" encoding="UTF-8" standalone="yes"?>
<Relationships xmlns="http://schemas.openxmlformats.org/package/2006/relationships"><Relationship Id="rId8" Type="http://schemas.openxmlformats.org/officeDocument/2006/relationships/image" Target="../media/image87.gif"/><Relationship Id="rId3" Type="http://schemas.openxmlformats.org/officeDocument/2006/relationships/image" Target="../media/image82.png"/><Relationship Id="rId7" Type="http://schemas.openxmlformats.org/officeDocument/2006/relationships/image" Target="../media/image86.png"/><Relationship Id="rId2" Type="http://schemas.openxmlformats.org/officeDocument/2006/relationships/notesSlide" Target="../notesSlides/notesSlide18.xml"/><Relationship Id="rId1" Type="http://schemas.openxmlformats.org/officeDocument/2006/relationships/slideLayout" Target="../slideLayouts/slideLayout23.xml"/><Relationship Id="rId6" Type="http://schemas.openxmlformats.org/officeDocument/2006/relationships/image" Target="../media/image85.gif"/><Relationship Id="rId5" Type="http://schemas.openxmlformats.org/officeDocument/2006/relationships/image" Target="../media/image84.jpeg"/><Relationship Id="rId4" Type="http://schemas.openxmlformats.org/officeDocument/2006/relationships/image" Target="../media/image83.png"/><Relationship Id="rId9" Type="http://schemas.openxmlformats.org/officeDocument/2006/relationships/image" Target="../media/image78.gif"/></Relationships>
</file>

<file path=ppt/slides/_rels/slide19.xml.rels><?xml version="1.0" encoding="UTF-8" standalone="yes"?>
<Relationships xmlns="http://schemas.openxmlformats.org/package/2006/relationships"><Relationship Id="rId3" Type="http://schemas.openxmlformats.org/officeDocument/2006/relationships/image" Target="../media/image88.png"/><Relationship Id="rId2" Type="http://schemas.openxmlformats.org/officeDocument/2006/relationships/notesSlide" Target="../notesSlides/notesSlide19.xml"/><Relationship Id="rId1" Type="http://schemas.openxmlformats.org/officeDocument/2006/relationships/slideLayout" Target="../slideLayouts/slideLayout23.xml"/><Relationship Id="rId6" Type="http://schemas.openxmlformats.org/officeDocument/2006/relationships/image" Target="../media/image80.gif"/><Relationship Id="rId5" Type="http://schemas.openxmlformats.org/officeDocument/2006/relationships/image" Target="../media/image90.png"/><Relationship Id="rId4" Type="http://schemas.openxmlformats.org/officeDocument/2006/relationships/image" Target="../media/image89.png"/></Relationships>
</file>

<file path=ppt/slides/_rels/slide2.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image" Target="../media/image23.jpeg"/><Relationship Id="rId7" Type="http://schemas.openxmlformats.org/officeDocument/2006/relationships/image" Target="../media/image27.png"/><Relationship Id="rId12" Type="http://schemas.openxmlformats.org/officeDocument/2006/relationships/image" Target="../media/image32.png"/><Relationship Id="rId2" Type="http://schemas.openxmlformats.org/officeDocument/2006/relationships/notesSlide" Target="../notesSlides/notesSlide2.xml"/><Relationship Id="rId1" Type="http://schemas.openxmlformats.org/officeDocument/2006/relationships/slideLayout" Target="../slideLayouts/slideLayout29.xml"/><Relationship Id="rId6" Type="http://schemas.openxmlformats.org/officeDocument/2006/relationships/image" Target="../media/image26.png"/><Relationship Id="rId11" Type="http://schemas.openxmlformats.org/officeDocument/2006/relationships/image" Target="../media/image31.png"/><Relationship Id="rId5" Type="http://schemas.openxmlformats.org/officeDocument/2006/relationships/image" Target="../media/image25.png"/><Relationship Id="rId10" Type="http://schemas.openxmlformats.org/officeDocument/2006/relationships/image" Target="../media/image30.png"/><Relationship Id="rId4" Type="http://schemas.openxmlformats.org/officeDocument/2006/relationships/image" Target="../media/image24.png"/><Relationship Id="rId9" Type="http://schemas.openxmlformats.org/officeDocument/2006/relationships/image" Target="../media/image29.png"/></Relationships>
</file>

<file path=ppt/slides/_rels/slide20.xml.rels><?xml version="1.0" encoding="UTF-8" standalone="yes"?>
<Relationships xmlns="http://schemas.openxmlformats.org/package/2006/relationships"><Relationship Id="rId8" Type="http://schemas.openxmlformats.org/officeDocument/2006/relationships/image" Target="../media/image93.jpeg"/><Relationship Id="rId3" Type="http://schemas.openxmlformats.org/officeDocument/2006/relationships/image" Target="../media/image92.gif"/><Relationship Id="rId7" Type="http://schemas.openxmlformats.org/officeDocument/2006/relationships/image" Target="../media/image86.png"/><Relationship Id="rId2" Type="http://schemas.openxmlformats.org/officeDocument/2006/relationships/image" Target="../media/image91.jpeg"/><Relationship Id="rId1" Type="http://schemas.openxmlformats.org/officeDocument/2006/relationships/slideLayout" Target="../slideLayouts/slideLayout23.xml"/><Relationship Id="rId6" Type="http://schemas.openxmlformats.org/officeDocument/2006/relationships/image" Target="../media/image85.gif"/><Relationship Id="rId5" Type="http://schemas.openxmlformats.org/officeDocument/2006/relationships/image" Target="../media/image79.gif"/><Relationship Id="rId4" Type="http://schemas.openxmlformats.org/officeDocument/2006/relationships/image" Target="../media/image80.gif"/></Relationships>
</file>

<file path=ppt/slides/_rels/slide21.xml.rels><?xml version="1.0" encoding="UTF-8" standalone="yes"?>
<Relationships xmlns="http://schemas.openxmlformats.org/package/2006/relationships"><Relationship Id="rId3" Type="http://schemas.microsoft.com/office/2018/10/relationships/comments" Target="../comments/modernComment_113_9EA671C5.xml"/><Relationship Id="rId2" Type="http://schemas.openxmlformats.org/officeDocument/2006/relationships/notesSlide" Target="../notesSlides/notesSlide20.xml"/><Relationship Id="rId1" Type="http://schemas.openxmlformats.org/officeDocument/2006/relationships/slideLayout" Target="../slideLayouts/slideLayout23.xml"/><Relationship Id="rId6" Type="http://schemas.openxmlformats.org/officeDocument/2006/relationships/image" Target="../media/image83.png"/><Relationship Id="rId5" Type="http://schemas.openxmlformats.org/officeDocument/2006/relationships/image" Target="../media/image82.png"/><Relationship Id="rId4" Type="http://schemas.openxmlformats.org/officeDocument/2006/relationships/image" Target="../media/image94.tiff"/></Relationships>
</file>

<file path=ppt/slides/_rels/slide22.xml.rels><?xml version="1.0" encoding="UTF-8" standalone="yes"?>
<Relationships xmlns="http://schemas.openxmlformats.org/package/2006/relationships"><Relationship Id="rId3" Type="http://schemas.openxmlformats.org/officeDocument/2006/relationships/image" Target="../media/image87.gif"/><Relationship Id="rId2" Type="http://schemas.openxmlformats.org/officeDocument/2006/relationships/notesSlide" Target="../notesSlides/notesSlide21.xml"/><Relationship Id="rId1" Type="http://schemas.openxmlformats.org/officeDocument/2006/relationships/slideLayout" Target="../slideLayouts/slideLayout24.xml"/><Relationship Id="rId5" Type="http://schemas.openxmlformats.org/officeDocument/2006/relationships/image" Target="../media/image95.png"/><Relationship Id="rId4" Type="http://schemas.openxmlformats.org/officeDocument/2006/relationships/image" Target="../media/image78.gif"/></Relationships>
</file>

<file path=ppt/slides/_rels/slide23.xml.rels><?xml version="1.0" encoding="UTF-8" standalone="yes"?>
<Relationships xmlns="http://schemas.openxmlformats.org/package/2006/relationships"><Relationship Id="rId3" Type="http://schemas.openxmlformats.org/officeDocument/2006/relationships/image" Target="../media/image96.png"/><Relationship Id="rId2" Type="http://schemas.openxmlformats.org/officeDocument/2006/relationships/notesSlide" Target="../notesSlides/notesSlide22.xml"/><Relationship Id="rId1" Type="http://schemas.openxmlformats.org/officeDocument/2006/relationships/slideLayout" Target="../slideLayouts/slideLayout23.xml"/></Relationships>
</file>

<file path=ppt/slides/_rels/slide24.xml.rels><?xml version="1.0" encoding="UTF-8" standalone="yes"?>
<Relationships xmlns="http://schemas.openxmlformats.org/package/2006/relationships"><Relationship Id="rId8" Type="http://schemas.openxmlformats.org/officeDocument/2006/relationships/image" Target="../media/image66.png"/><Relationship Id="rId13" Type="http://schemas.openxmlformats.org/officeDocument/2006/relationships/hyperlink" Target="https://twitter.com/i/flow/login?redirect_after_login=%2FGraceTechIA" TargetMode="External"/><Relationship Id="rId18" Type="http://schemas.openxmlformats.org/officeDocument/2006/relationships/image" Target="../media/image72.jpeg"/><Relationship Id="rId3" Type="http://schemas.openxmlformats.org/officeDocument/2006/relationships/hyperlink" Target="http://www.graceport.com/" TargetMode="External"/><Relationship Id="rId7" Type="http://schemas.openxmlformats.org/officeDocument/2006/relationships/image" Target="../media/image65.png"/><Relationship Id="rId12" Type="http://schemas.openxmlformats.org/officeDocument/2006/relationships/image" Target="../media/image68.jpeg"/><Relationship Id="rId17" Type="http://schemas.openxmlformats.org/officeDocument/2006/relationships/image" Target="../media/image71.jpeg"/><Relationship Id="rId2" Type="http://schemas.openxmlformats.org/officeDocument/2006/relationships/notesSlide" Target="../notesSlides/notesSlide23.xml"/><Relationship Id="rId16" Type="http://schemas.openxmlformats.org/officeDocument/2006/relationships/image" Target="../media/image70.jpeg"/><Relationship Id="rId20" Type="http://schemas.openxmlformats.org/officeDocument/2006/relationships/image" Target="../media/image74.jpg"/><Relationship Id="rId1" Type="http://schemas.openxmlformats.org/officeDocument/2006/relationships/slideLayout" Target="../slideLayouts/slideLayout23.xml"/><Relationship Id="rId6" Type="http://schemas.openxmlformats.org/officeDocument/2006/relationships/image" Target="../media/image64.png"/><Relationship Id="rId11" Type="http://schemas.openxmlformats.org/officeDocument/2006/relationships/hyperlink" Target="https://www.linkedin.com/company/grace-technologies/" TargetMode="External"/><Relationship Id="rId5" Type="http://schemas.openxmlformats.org/officeDocument/2006/relationships/image" Target="../media/image63.png"/><Relationship Id="rId15" Type="http://schemas.openxmlformats.org/officeDocument/2006/relationships/hyperlink" Target="https://www.youtube.com/channel/UCWRtRXK3aqmtdZjHgmgp47w" TargetMode="External"/><Relationship Id="rId10" Type="http://schemas.openxmlformats.org/officeDocument/2006/relationships/image" Target="../media/image67.jpeg"/><Relationship Id="rId19" Type="http://schemas.openxmlformats.org/officeDocument/2006/relationships/image" Target="../media/image73.jpeg"/><Relationship Id="rId4" Type="http://schemas.openxmlformats.org/officeDocument/2006/relationships/hyperlink" Target="https://app.hubspot.com/documents/477905/preview/52671" TargetMode="External"/><Relationship Id="rId9" Type="http://schemas.openxmlformats.org/officeDocument/2006/relationships/hyperlink" Target="https://www.facebook.com/gracetechIA/" TargetMode="External"/><Relationship Id="rId14" Type="http://schemas.openxmlformats.org/officeDocument/2006/relationships/image" Target="../media/image69.jpe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27.xml.rels><?xml version="1.0" encoding="UTF-8" standalone="yes"?>
<Relationships xmlns="http://schemas.openxmlformats.org/package/2006/relationships"><Relationship Id="rId8" Type="http://schemas.openxmlformats.org/officeDocument/2006/relationships/image" Target="../media/image103.svg"/><Relationship Id="rId3" Type="http://schemas.openxmlformats.org/officeDocument/2006/relationships/image" Target="../media/image98.png"/><Relationship Id="rId7" Type="http://schemas.openxmlformats.org/officeDocument/2006/relationships/image" Target="../media/image102.png"/><Relationship Id="rId2" Type="http://schemas.openxmlformats.org/officeDocument/2006/relationships/image" Target="../media/image97.png"/><Relationship Id="rId1" Type="http://schemas.openxmlformats.org/officeDocument/2006/relationships/slideLayout" Target="../slideLayouts/slideLayout26.xml"/><Relationship Id="rId6" Type="http://schemas.openxmlformats.org/officeDocument/2006/relationships/image" Target="../media/image101.png"/><Relationship Id="rId5" Type="http://schemas.openxmlformats.org/officeDocument/2006/relationships/image" Target="../media/image100.png"/><Relationship Id="rId10" Type="http://schemas.openxmlformats.org/officeDocument/2006/relationships/image" Target="../media/image105.svg"/><Relationship Id="rId4" Type="http://schemas.openxmlformats.org/officeDocument/2006/relationships/image" Target="../media/image99.png"/><Relationship Id="rId9" Type="http://schemas.openxmlformats.org/officeDocument/2006/relationships/image" Target="../media/image104.png"/></Relationships>
</file>

<file path=ppt/slides/_rels/slide28.xml.rels><?xml version="1.0" encoding="UTF-8" standalone="yes"?>
<Relationships xmlns="http://schemas.openxmlformats.org/package/2006/relationships"><Relationship Id="rId2" Type="http://schemas.openxmlformats.org/officeDocument/2006/relationships/image" Target="../media/image106.png"/><Relationship Id="rId1" Type="http://schemas.openxmlformats.org/officeDocument/2006/relationships/slideLayout" Target="../slideLayouts/slideLayout25.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3.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3.xml"/><Relationship Id="rId1" Type="http://schemas.openxmlformats.org/officeDocument/2006/relationships/slideLayout" Target="../slideLayouts/slideLayout29.xml"/><Relationship Id="rId4" Type="http://schemas.openxmlformats.org/officeDocument/2006/relationships/image" Target="../media/image34.png"/></Relationships>
</file>

<file path=ppt/slides/_rels/slide30.xml.rels><?xml version="1.0" encoding="UTF-8" standalone="yes"?>
<Relationships xmlns="http://schemas.openxmlformats.org/package/2006/relationships"><Relationship Id="rId3" Type="http://schemas.openxmlformats.org/officeDocument/2006/relationships/image" Target="../media/image107.png"/><Relationship Id="rId2" Type="http://schemas.openxmlformats.org/officeDocument/2006/relationships/notesSlide" Target="../notesSlides/notesSlide24.xml"/><Relationship Id="rId1" Type="http://schemas.openxmlformats.org/officeDocument/2006/relationships/slideLayout" Target="../slideLayouts/slideLayout25.xml"/></Relationships>
</file>

<file path=ppt/slides/_rels/slide31.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26.xml"/></Relationships>
</file>

<file path=ppt/slides/_rels/slide32.xml.rels><?xml version="1.0" encoding="UTF-8" standalone="yes"?>
<Relationships xmlns="http://schemas.openxmlformats.org/package/2006/relationships"><Relationship Id="rId8" Type="http://schemas.openxmlformats.org/officeDocument/2006/relationships/image" Target="../media/image111.png"/><Relationship Id="rId3" Type="http://schemas.openxmlformats.org/officeDocument/2006/relationships/image" Target="../media/image108.png"/><Relationship Id="rId7" Type="http://schemas.openxmlformats.org/officeDocument/2006/relationships/image" Target="../media/image110.png"/><Relationship Id="rId2" Type="http://schemas.openxmlformats.org/officeDocument/2006/relationships/notesSlide" Target="../notesSlides/notesSlide25.xml"/><Relationship Id="rId1" Type="http://schemas.openxmlformats.org/officeDocument/2006/relationships/slideLayout" Target="../slideLayouts/slideLayout26.xml"/><Relationship Id="rId6" Type="http://schemas.microsoft.com/office/2007/relationships/hdphoto" Target="../media/hdphoto8.wdp"/><Relationship Id="rId5" Type="http://schemas.openxmlformats.org/officeDocument/2006/relationships/image" Target="../media/image109.png"/><Relationship Id="rId4" Type="http://schemas.microsoft.com/office/2007/relationships/hdphoto" Target="../media/hdphoto7.wdp"/></Relationships>
</file>

<file path=ppt/slides/_rels/slide33.xml.rels><?xml version="1.0" encoding="UTF-8" standalone="yes"?>
<Relationships xmlns="http://schemas.openxmlformats.org/package/2006/relationships"><Relationship Id="rId8" Type="http://schemas.openxmlformats.org/officeDocument/2006/relationships/image" Target="../media/image116.png"/><Relationship Id="rId13" Type="http://schemas.openxmlformats.org/officeDocument/2006/relationships/image" Target="../media/image120.png"/><Relationship Id="rId3" Type="http://schemas.openxmlformats.org/officeDocument/2006/relationships/image" Target="../media/image112.png"/><Relationship Id="rId7" Type="http://schemas.openxmlformats.org/officeDocument/2006/relationships/image" Target="../media/image115.png"/><Relationship Id="rId12" Type="http://schemas.openxmlformats.org/officeDocument/2006/relationships/image" Target="../media/image119.png"/><Relationship Id="rId2" Type="http://schemas.openxmlformats.org/officeDocument/2006/relationships/notesSlide" Target="../notesSlides/notesSlide26.xml"/><Relationship Id="rId1" Type="http://schemas.openxmlformats.org/officeDocument/2006/relationships/slideLayout" Target="../slideLayouts/slideLayout25.xml"/><Relationship Id="rId6" Type="http://schemas.openxmlformats.org/officeDocument/2006/relationships/image" Target="../media/image114.png"/><Relationship Id="rId11" Type="http://schemas.openxmlformats.org/officeDocument/2006/relationships/image" Target="../media/image110.png"/><Relationship Id="rId5" Type="http://schemas.microsoft.com/office/2007/relationships/hdphoto" Target="../media/hdphoto7.wdp"/><Relationship Id="rId10" Type="http://schemas.openxmlformats.org/officeDocument/2006/relationships/image" Target="../media/image118.png"/><Relationship Id="rId4" Type="http://schemas.openxmlformats.org/officeDocument/2006/relationships/image" Target="../media/image113.png"/><Relationship Id="rId9" Type="http://schemas.openxmlformats.org/officeDocument/2006/relationships/image" Target="../media/image117.png"/><Relationship Id="rId14" Type="http://schemas.openxmlformats.org/officeDocument/2006/relationships/image" Target="../media/image121.png"/></Relationships>
</file>

<file path=ppt/slides/_rels/slide34.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113.png"/><Relationship Id="rId1" Type="http://schemas.openxmlformats.org/officeDocument/2006/relationships/slideLayout" Target="../slideLayouts/slideLayout25.xml"/><Relationship Id="rId5" Type="http://schemas.openxmlformats.org/officeDocument/2006/relationships/image" Target="../media/image123.png"/><Relationship Id="rId4" Type="http://schemas.openxmlformats.org/officeDocument/2006/relationships/image" Target="../media/image122.png"/></Relationships>
</file>

<file path=ppt/slides/_rels/slide35.xml.rels><?xml version="1.0" encoding="UTF-8" standalone="yes"?>
<Relationships xmlns="http://schemas.openxmlformats.org/package/2006/relationships"><Relationship Id="rId3" Type="http://schemas.openxmlformats.org/officeDocument/2006/relationships/image" Target="../media/image125.jpeg"/><Relationship Id="rId2" Type="http://schemas.openxmlformats.org/officeDocument/2006/relationships/image" Target="../media/image124.jpeg"/><Relationship Id="rId1" Type="http://schemas.openxmlformats.org/officeDocument/2006/relationships/slideLayout" Target="../slideLayouts/slideLayout25.xml"/></Relationships>
</file>

<file path=ppt/slides/_rels/slide36.xml.rels><?xml version="1.0" encoding="UTF-8" standalone="yes"?>
<Relationships xmlns="http://schemas.openxmlformats.org/package/2006/relationships"><Relationship Id="rId2" Type="http://schemas.openxmlformats.org/officeDocument/2006/relationships/image" Target="../media/image111.png"/><Relationship Id="rId1" Type="http://schemas.openxmlformats.org/officeDocument/2006/relationships/slideLayout" Target="../slideLayouts/slideLayout25.xml"/></Relationships>
</file>

<file path=ppt/slides/_rels/slide37.xml.rels><?xml version="1.0" encoding="UTF-8" standalone="yes"?>
<Relationships xmlns="http://schemas.openxmlformats.org/package/2006/relationships"><Relationship Id="rId3" Type="http://schemas.openxmlformats.org/officeDocument/2006/relationships/image" Target="../media/image127.png"/><Relationship Id="rId2" Type="http://schemas.openxmlformats.org/officeDocument/2006/relationships/image" Target="../media/image126.png"/><Relationship Id="rId1" Type="http://schemas.openxmlformats.org/officeDocument/2006/relationships/slideLayout" Target="../slideLayouts/slideLayout25.xml"/><Relationship Id="rId4" Type="http://schemas.microsoft.com/office/2007/relationships/hdphoto" Target="../media/hdphoto9.wdp"/></Relationships>
</file>

<file path=ppt/slides/_rels/slide38.xml.rels><?xml version="1.0" encoding="UTF-8" standalone="yes"?>
<Relationships xmlns="http://schemas.openxmlformats.org/package/2006/relationships"><Relationship Id="rId8" Type="http://schemas.microsoft.com/office/2007/relationships/diagramDrawing" Target="../diagrams/drawing1.xml"/><Relationship Id="rId3" Type="http://schemas.microsoft.com/office/2007/relationships/hdphoto" Target="../media/hdphoto10.wdp"/><Relationship Id="rId7" Type="http://schemas.openxmlformats.org/officeDocument/2006/relationships/diagramColors" Target="../diagrams/colors1.xml"/><Relationship Id="rId2" Type="http://schemas.openxmlformats.org/officeDocument/2006/relationships/image" Target="../media/image128.png"/><Relationship Id="rId1" Type="http://schemas.openxmlformats.org/officeDocument/2006/relationships/slideLayout" Target="../slideLayouts/slideLayout25.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39.xml.rels><?xml version="1.0" encoding="UTF-8" standalone="yes"?>
<Relationships xmlns="http://schemas.openxmlformats.org/package/2006/relationships"><Relationship Id="rId3" Type="http://schemas.openxmlformats.org/officeDocument/2006/relationships/image" Target="../media/image130.jpeg"/><Relationship Id="rId2" Type="http://schemas.openxmlformats.org/officeDocument/2006/relationships/image" Target="../media/image129.jpeg"/><Relationship Id="rId1" Type="http://schemas.openxmlformats.org/officeDocument/2006/relationships/slideLayout" Target="../slideLayouts/slideLayout25.xml"/><Relationship Id="rId5" Type="http://schemas.openxmlformats.org/officeDocument/2006/relationships/image" Target="../media/image132.jpeg"/><Relationship Id="rId4" Type="http://schemas.openxmlformats.org/officeDocument/2006/relationships/image" Target="../media/image131.png"/></Relationships>
</file>

<file path=ppt/slides/_rels/slide4.xml.rels><?xml version="1.0" encoding="UTF-8" standalone="yes"?>
<Relationships xmlns="http://schemas.openxmlformats.org/package/2006/relationships"><Relationship Id="rId3" Type="http://schemas.openxmlformats.org/officeDocument/2006/relationships/image" Target="../media/image35.png"/><Relationship Id="rId7" Type="http://schemas.openxmlformats.org/officeDocument/2006/relationships/image" Target="../media/image39.png"/><Relationship Id="rId2" Type="http://schemas.openxmlformats.org/officeDocument/2006/relationships/notesSlide" Target="../notesSlides/notesSlide4.xml"/><Relationship Id="rId1" Type="http://schemas.openxmlformats.org/officeDocument/2006/relationships/slideLayout" Target="../slideLayouts/slideLayout22.xml"/><Relationship Id="rId6" Type="http://schemas.openxmlformats.org/officeDocument/2006/relationships/image" Target="../media/image38.png"/><Relationship Id="rId5" Type="http://schemas.openxmlformats.org/officeDocument/2006/relationships/image" Target="../media/image37.png"/><Relationship Id="rId4" Type="http://schemas.openxmlformats.org/officeDocument/2006/relationships/image" Target="../media/image36.png"/></Relationships>
</file>

<file path=ppt/slides/_rels/slide40.xml.rels><?xml version="1.0" encoding="UTF-8" standalone="yes"?>
<Relationships xmlns="http://schemas.openxmlformats.org/package/2006/relationships"><Relationship Id="rId3" Type="http://schemas.openxmlformats.org/officeDocument/2006/relationships/image" Target="../media/image110.png"/><Relationship Id="rId2" Type="http://schemas.openxmlformats.org/officeDocument/2006/relationships/image" Target="../media/image133.png"/><Relationship Id="rId1" Type="http://schemas.openxmlformats.org/officeDocument/2006/relationships/slideLayout" Target="../slideLayouts/slideLayout25.xml"/></Relationships>
</file>

<file path=ppt/slides/_rels/slide41.xml.rels><?xml version="1.0" encoding="UTF-8" standalone="yes"?>
<Relationships xmlns="http://schemas.openxmlformats.org/package/2006/relationships"><Relationship Id="rId8" Type="http://schemas.microsoft.com/office/2007/relationships/hdphoto" Target="../media/hdphoto7.wdp"/><Relationship Id="rId3" Type="http://schemas.openxmlformats.org/officeDocument/2006/relationships/image" Target="../media/image134.jpeg"/><Relationship Id="rId7" Type="http://schemas.openxmlformats.org/officeDocument/2006/relationships/image" Target="../media/image135.png"/><Relationship Id="rId2" Type="http://schemas.openxmlformats.org/officeDocument/2006/relationships/notesSlide" Target="../notesSlides/notesSlide27.xml"/><Relationship Id="rId1" Type="http://schemas.openxmlformats.org/officeDocument/2006/relationships/slideLayout" Target="../slideLayouts/slideLayout25.xml"/><Relationship Id="rId6" Type="http://schemas.microsoft.com/office/2007/relationships/hdphoto" Target="../media/hdphoto8.wdp"/><Relationship Id="rId5" Type="http://schemas.openxmlformats.org/officeDocument/2006/relationships/image" Target="../media/image109.png"/><Relationship Id="rId4" Type="http://schemas.openxmlformats.org/officeDocument/2006/relationships/image" Target="../media/image114.pn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43.xml.rels><?xml version="1.0" encoding="UTF-8" standalone="yes"?>
<Relationships xmlns="http://schemas.openxmlformats.org/package/2006/relationships"><Relationship Id="rId8" Type="http://schemas.openxmlformats.org/officeDocument/2006/relationships/hyperlink" Target="https://www.facebook.com/gracetechIA/" TargetMode="External"/><Relationship Id="rId13" Type="http://schemas.openxmlformats.org/officeDocument/2006/relationships/image" Target="../media/image69.jpeg"/><Relationship Id="rId18" Type="http://schemas.openxmlformats.org/officeDocument/2006/relationships/image" Target="../media/image73.jpeg"/><Relationship Id="rId3" Type="http://schemas.openxmlformats.org/officeDocument/2006/relationships/hyperlink" Target="https://app.hubspot.com/documents/477905/preview/52671" TargetMode="External"/><Relationship Id="rId7" Type="http://schemas.openxmlformats.org/officeDocument/2006/relationships/image" Target="../media/image66.png"/><Relationship Id="rId12" Type="http://schemas.openxmlformats.org/officeDocument/2006/relationships/hyperlink" Target="https://twitter.com/i/flow/login?redirect_after_login=%2FGraceTechIA" TargetMode="External"/><Relationship Id="rId17" Type="http://schemas.openxmlformats.org/officeDocument/2006/relationships/image" Target="../media/image72.jpeg"/><Relationship Id="rId2" Type="http://schemas.openxmlformats.org/officeDocument/2006/relationships/hyperlink" Target="http://www.gracesense.com/" TargetMode="External"/><Relationship Id="rId16" Type="http://schemas.openxmlformats.org/officeDocument/2006/relationships/image" Target="../media/image71.jpeg"/><Relationship Id="rId1" Type="http://schemas.openxmlformats.org/officeDocument/2006/relationships/slideLayout" Target="../slideLayouts/slideLayout25.xml"/><Relationship Id="rId6" Type="http://schemas.openxmlformats.org/officeDocument/2006/relationships/image" Target="../media/image65.png"/><Relationship Id="rId11" Type="http://schemas.openxmlformats.org/officeDocument/2006/relationships/image" Target="../media/image68.jpeg"/><Relationship Id="rId5" Type="http://schemas.openxmlformats.org/officeDocument/2006/relationships/image" Target="../media/image64.png"/><Relationship Id="rId15" Type="http://schemas.openxmlformats.org/officeDocument/2006/relationships/image" Target="../media/image70.jpeg"/><Relationship Id="rId10" Type="http://schemas.openxmlformats.org/officeDocument/2006/relationships/hyperlink" Target="https://www.linkedin.com/company/grace-technologies/" TargetMode="External"/><Relationship Id="rId19" Type="http://schemas.openxmlformats.org/officeDocument/2006/relationships/image" Target="../media/image74.jpg"/><Relationship Id="rId4" Type="http://schemas.openxmlformats.org/officeDocument/2006/relationships/image" Target="../media/image63.png"/><Relationship Id="rId9" Type="http://schemas.openxmlformats.org/officeDocument/2006/relationships/image" Target="../media/image67.jpeg"/><Relationship Id="rId14" Type="http://schemas.openxmlformats.org/officeDocument/2006/relationships/hyperlink" Target="https://www.youtube.com/channel/UCWRtRXK3aqmtdZjHgmgp47w" TargetMode="Externa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45.xml.rels><?xml version="1.0" encoding="UTF-8" standalone="yes"?>
<Relationships xmlns="http://schemas.openxmlformats.org/package/2006/relationships"><Relationship Id="rId3" Type="http://schemas.openxmlformats.org/officeDocument/2006/relationships/image" Target="../media/image112.png"/><Relationship Id="rId2" Type="http://schemas.openxmlformats.org/officeDocument/2006/relationships/image" Target="../media/image136.png"/><Relationship Id="rId1" Type="http://schemas.openxmlformats.org/officeDocument/2006/relationships/slideLayout" Target="../slideLayouts/slideLayout28.xml"/></Relationships>
</file>

<file path=ppt/slides/_rels/slide46.xml.rels><?xml version="1.0" encoding="UTF-8" standalone="yes"?>
<Relationships xmlns="http://schemas.openxmlformats.org/package/2006/relationships"><Relationship Id="rId8" Type="http://schemas.openxmlformats.org/officeDocument/2006/relationships/image" Target="../media/image141.jpeg"/><Relationship Id="rId3" Type="http://schemas.microsoft.com/office/2007/relationships/hdphoto" Target="../media/hdphoto11.wdp"/><Relationship Id="rId7" Type="http://schemas.openxmlformats.org/officeDocument/2006/relationships/image" Target="../media/image140.jpeg"/><Relationship Id="rId2" Type="http://schemas.openxmlformats.org/officeDocument/2006/relationships/image" Target="../media/image137.jpeg"/><Relationship Id="rId1" Type="http://schemas.openxmlformats.org/officeDocument/2006/relationships/slideLayout" Target="../slideLayouts/slideLayout28.xml"/><Relationship Id="rId6" Type="http://schemas.openxmlformats.org/officeDocument/2006/relationships/image" Target="../media/image139.jpeg"/><Relationship Id="rId11" Type="http://schemas.openxmlformats.org/officeDocument/2006/relationships/image" Target="../media/image144.jpeg"/><Relationship Id="rId5" Type="http://schemas.microsoft.com/office/2007/relationships/hdphoto" Target="../media/hdphoto12.wdp"/><Relationship Id="rId10" Type="http://schemas.openxmlformats.org/officeDocument/2006/relationships/image" Target="../media/image143.jpeg"/><Relationship Id="rId4" Type="http://schemas.openxmlformats.org/officeDocument/2006/relationships/image" Target="../media/image138.jpeg"/><Relationship Id="rId9" Type="http://schemas.openxmlformats.org/officeDocument/2006/relationships/image" Target="../media/image142.jpeg"/></Relationships>
</file>

<file path=ppt/slides/_rels/slide47.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28.xml"/></Relationships>
</file>

<file path=ppt/slides/_rels/slide48.xml.rels><?xml version="1.0" encoding="UTF-8" standalone="yes"?>
<Relationships xmlns="http://schemas.openxmlformats.org/package/2006/relationships"><Relationship Id="rId3" Type="http://schemas.openxmlformats.org/officeDocument/2006/relationships/image" Target="../media/image145.png"/><Relationship Id="rId2" Type="http://schemas.openxmlformats.org/officeDocument/2006/relationships/image" Target="../media/image112.png"/><Relationship Id="rId1" Type="http://schemas.openxmlformats.org/officeDocument/2006/relationships/slideLayout" Target="../slideLayouts/slideLayout28.xml"/><Relationship Id="rId5" Type="http://schemas.openxmlformats.org/officeDocument/2006/relationships/image" Target="../media/image147.jpg"/><Relationship Id="rId4" Type="http://schemas.openxmlformats.org/officeDocument/2006/relationships/image" Target="../media/image146.png"/></Relationships>
</file>

<file path=ppt/slides/_rels/slide49.xml.rels><?xml version="1.0" encoding="UTF-8" standalone="yes"?>
<Relationships xmlns="http://schemas.openxmlformats.org/package/2006/relationships"><Relationship Id="rId3" Type="http://schemas.openxmlformats.org/officeDocument/2006/relationships/image" Target="../media/image148.jpeg"/><Relationship Id="rId2" Type="http://schemas.openxmlformats.org/officeDocument/2006/relationships/notesSlide" Target="../notesSlides/notesSlide28.xml"/><Relationship Id="rId1" Type="http://schemas.openxmlformats.org/officeDocument/2006/relationships/slideLayout" Target="../slideLayouts/slideLayout28.xml"/><Relationship Id="rId4" Type="http://schemas.openxmlformats.org/officeDocument/2006/relationships/image" Target="../media/image149.jp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50.xml.rels><?xml version="1.0" encoding="UTF-8" standalone="yes"?>
<Relationships xmlns="http://schemas.openxmlformats.org/package/2006/relationships"><Relationship Id="rId8" Type="http://schemas.openxmlformats.org/officeDocument/2006/relationships/hyperlink" Target="https://www.facebook.com/gracetechIA/" TargetMode="External"/><Relationship Id="rId13" Type="http://schemas.openxmlformats.org/officeDocument/2006/relationships/image" Target="../media/image69.jpeg"/><Relationship Id="rId18" Type="http://schemas.openxmlformats.org/officeDocument/2006/relationships/image" Target="../media/image73.jpeg"/><Relationship Id="rId3" Type="http://schemas.openxmlformats.org/officeDocument/2006/relationships/hyperlink" Target="https://app.hubspot.com/documents/477905/preview/52671" TargetMode="External"/><Relationship Id="rId7" Type="http://schemas.openxmlformats.org/officeDocument/2006/relationships/image" Target="../media/image66.png"/><Relationship Id="rId12" Type="http://schemas.openxmlformats.org/officeDocument/2006/relationships/hyperlink" Target="https://twitter.com/i/flow/login?redirect_after_login=%2FGraceTechIA" TargetMode="External"/><Relationship Id="rId17" Type="http://schemas.openxmlformats.org/officeDocument/2006/relationships/image" Target="../media/image72.jpeg"/><Relationship Id="rId2" Type="http://schemas.openxmlformats.org/officeDocument/2006/relationships/hyperlink" Target="http://www.graceport.com/" TargetMode="External"/><Relationship Id="rId16" Type="http://schemas.openxmlformats.org/officeDocument/2006/relationships/image" Target="../media/image71.jpeg"/><Relationship Id="rId1" Type="http://schemas.openxmlformats.org/officeDocument/2006/relationships/slideLayout" Target="../slideLayouts/slideLayout28.xml"/><Relationship Id="rId6" Type="http://schemas.openxmlformats.org/officeDocument/2006/relationships/image" Target="../media/image65.png"/><Relationship Id="rId11" Type="http://schemas.openxmlformats.org/officeDocument/2006/relationships/image" Target="../media/image68.jpeg"/><Relationship Id="rId5" Type="http://schemas.openxmlformats.org/officeDocument/2006/relationships/image" Target="../media/image64.png"/><Relationship Id="rId15" Type="http://schemas.openxmlformats.org/officeDocument/2006/relationships/image" Target="../media/image70.jpeg"/><Relationship Id="rId10" Type="http://schemas.openxmlformats.org/officeDocument/2006/relationships/hyperlink" Target="https://www.linkedin.com/company/grace-technologies/" TargetMode="External"/><Relationship Id="rId19" Type="http://schemas.openxmlformats.org/officeDocument/2006/relationships/image" Target="../media/image74.jpg"/><Relationship Id="rId4" Type="http://schemas.openxmlformats.org/officeDocument/2006/relationships/image" Target="../media/image63.png"/><Relationship Id="rId9" Type="http://schemas.openxmlformats.org/officeDocument/2006/relationships/image" Target="../media/image67.jpeg"/><Relationship Id="rId14" Type="http://schemas.openxmlformats.org/officeDocument/2006/relationships/hyperlink" Target="https://www.youtube.com/channel/UCWRtRXK3aqmtdZjHgmgp47w"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6.xml"/><Relationship Id="rId1" Type="http://schemas.openxmlformats.org/officeDocument/2006/relationships/slideLayout" Target="../slideLayouts/slideLayout22.xml"/><Relationship Id="rId4" Type="http://schemas.openxmlformats.org/officeDocument/2006/relationships/image" Target="../media/image41.png"/></Relationships>
</file>

<file path=ppt/slides/_rels/slide7.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7.xml"/><Relationship Id="rId1" Type="http://schemas.openxmlformats.org/officeDocument/2006/relationships/slideLayout" Target="../slideLayouts/slideLayout21.xml"/></Relationships>
</file>

<file path=ppt/slides/_rels/slide8.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8.xml"/><Relationship Id="rId1" Type="http://schemas.openxmlformats.org/officeDocument/2006/relationships/slideLayout" Target="../slideLayouts/slideLayout22.xml"/></Relationships>
</file>

<file path=ppt/slides/_rels/slide9.xml.rels><?xml version="1.0" encoding="UTF-8" standalone="yes"?>
<Relationships xmlns="http://schemas.openxmlformats.org/package/2006/relationships"><Relationship Id="rId8" Type="http://schemas.openxmlformats.org/officeDocument/2006/relationships/image" Target="../media/image47.jpeg"/><Relationship Id="rId13" Type="http://schemas.microsoft.com/office/2007/relationships/hdphoto" Target="../media/hdphoto3.wdp"/><Relationship Id="rId18" Type="http://schemas.openxmlformats.org/officeDocument/2006/relationships/image" Target="../media/image55.jpeg"/><Relationship Id="rId3" Type="http://schemas.openxmlformats.org/officeDocument/2006/relationships/image" Target="../media/image44.png"/><Relationship Id="rId7" Type="http://schemas.openxmlformats.org/officeDocument/2006/relationships/image" Target="../media/image46.jpeg"/><Relationship Id="rId12" Type="http://schemas.openxmlformats.org/officeDocument/2006/relationships/image" Target="../media/image51.png"/><Relationship Id="rId17" Type="http://schemas.openxmlformats.org/officeDocument/2006/relationships/image" Target="../media/image54.png"/><Relationship Id="rId2" Type="http://schemas.openxmlformats.org/officeDocument/2006/relationships/notesSlide" Target="../notesSlides/notesSlide9.xml"/><Relationship Id="rId16" Type="http://schemas.openxmlformats.org/officeDocument/2006/relationships/image" Target="../media/image53.png"/><Relationship Id="rId1" Type="http://schemas.openxmlformats.org/officeDocument/2006/relationships/slideLayout" Target="../slideLayouts/slideLayout22.xml"/><Relationship Id="rId6" Type="http://schemas.microsoft.com/office/2007/relationships/hdphoto" Target="../media/hdphoto2.wdp"/><Relationship Id="rId11" Type="http://schemas.openxmlformats.org/officeDocument/2006/relationships/image" Target="../media/image50.jpeg"/><Relationship Id="rId5" Type="http://schemas.openxmlformats.org/officeDocument/2006/relationships/image" Target="../media/image45.png"/><Relationship Id="rId15" Type="http://schemas.microsoft.com/office/2007/relationships/hdphoto" Target="../media/hdphoto4.wdp"/><Relationship Id="rId10" Type="http://schemas.openxmlformats.org/officeDocument/2006/relationships/image" Target="../media/image49.jpeg"/><Relationship Id="rId4" Type="http://schemas.microsoft.com/office/2007/relationships/hdphoto" Target="../media/hdphoto1.wdp"/><Relationship Id="rId9" Type="http://schemas.openxmlformats.org/officeDocument/2006/relationships/image" Target="../media/image48.jpeg"/><Relationship Id="rId14" Type="http://schemas.openxmlformats.org/officeDocument/2006/relationships/image" Target="../media/image5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DEE75052-4C4B-081E-E77B-426A70AEFE6A}"/>
              </a:ext>
            </a:extLst>
          </p:cNvPr>
          <p:cNvSpPr>
            <a:spLocks noGrp="1"/>
          </p:cNvSpPr>
          <p:nvPr>
            <p:ph type="subTitle" idx="4294967295"/>
          </p:nvPr>
        </p:nvSpPr>
        <p:spPr>
          <a:xfrm>
            <a:off x="7726780" y="3622587"/>
            <a:ext cx="3040537" cy="1092792"/>
          </a:xfrm>
        </p:spPr>
        <p:txBody>
          <a:bodyPr/>
          <a:lstStyle/>
          <a:p>
            <a:pPr marL="0" indent="0" algn="ctr">
              <a:buNone/>
            </a:pPr>
            <a:r>
              <a:rPr lang="en-US">
                <a:solidFill>
                  <a:schemeClr val="bg1"/>
                </a:solidFill>
              </a:rPr>
              <a:t>Presenter</a:t>
            </a:r>
          </a:p>
        </p:txBody>
      </p:sp>
      <p:sp>
        <p:nvSpPr>
          <p:cNvPr id="5" name="Title 4">
            <a:extLst>
              <a:ext uri="{FF2B5EF4-FFF2-40B4-BE49-F238E27FC236}">
                <a16:creationId xmlns:a16="http://schemas.microsoft.com/office/drawing/2014/main" id="{4166BC6B-2E50-8F7E-AB47-0EFEC768B270}"/>
              </a:ext>
            </a:extLst>
          </p:cNvPr>
          <p:cNvSpPr>
            <a:spLocks noGrp="1"/>
          </p:cNvSpPr>
          <p:nvPr>
            <p:ph type="ctrTitle" idx="4294967295"/>
          </p:nvPr>
        </p:nvSpPr>
        <p:spPr>
          <a:xfrm>
            <a:off x="7613764" y="1773237"/>
            <a:ext cx="3235746" cy="1655763"/>
          </a:xfrm>
        </p:spPr>
        <p:txBody>
          <a:bodyPr/>
          <a:lstStyle/>
          <a:p>
            <a:pPr algn="ctr"/>
            <a:r>
              <a:rPr lang="en-US" b="1">
                <a:solidFill>
                  <a:schemeClr val="bg1"/>
                </a:solidFill>
              </a:rPr>
              <a:t>Title</a:t>
            </a:r>
          </a:p>
        </p:txBody>
      </p:sp>
    </p:spTree>
    <p:extLst>
      <p:ext uri="{BB962C8B-B14F-4D97-AF65-F5344CB8AC3E}">
        <p14:creationId xmlns:p14="http://schemas.microsoft.com/office/powerpoint/2010/main" val="302989332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3B457C-4CC0-9AD1-04C4-C7160A3B36F7}"/>
              </a:ext>
            </a:extLst>
          </p:cNvPr>
          <p:cNvSpPr>
            <a:spLocks noGrp="1"/>
          </p:cNvSpPr>
          <p:nvPr>
            <p:ph type="title"/>
          </p:nvPr>
        </p:nvSpPr>
        <p:spPr/>
        <p:txBody>
          <a:bodyPr/>
          <a:lstStyle/>
          <a:p>
            <a:r>
              <a:rPr lang="en-US">
                <a:latin typeface="Arial Black" panose="020B0A04020102020204" pitchFamily="34" charset="0"/>
              </a:rPr>
              <a:t>Specialty</a:t>
            </a:r>
            <a:r>
              <a:rPr lang="en-US"/>
              <a:t> Housings</a:t>
            </a:r>
          </a:p>
        </p:txBody>
      </p:sp>
      <p:pic>
        <p:nvPicPr>
          <p:cNvPr id="4" name="Picture 3" descr="M7.jpg">
            <a:extLst>
              <a:ext uri="{FF2B5EF4-FFF2-40B4-BE49-F238E27FC236}">
                <a16:creationId xmlns:a16="http://schemas.microsoft.com/office/drawing/2014/main" id="{47953DAA-ED80-C18A-0943-5376D91EA44F}"/>
              </a:ext>
            </a:extLst>
          </p:cNvPr>
          <p:cNvPicPr>
            <a:picLocks noChangeAspect="1"/>
          </p:cNvPicPr>
          <p:nvPr/>
        </p:nvPicPr>
        <p:blipFill>
          <a:blip r:embed="rId3" cstate="print">
            <a:extLst>
              <a:ext uri="{BEBA8EAE-BF5A-486C-A8C5-ECC9F3942E4B}">
                <a14:imgProps xmlns:a14="http://schemas.microsoft.com/office/drawing/2010/main">
                  <a14:imgLayer r:embed="rId4">
                    <a14:imgEffect>
                      <a14:backgroundRemoval t="2665" b="89885" l="3758" r="97996"/>
                    </a14:imgEffect>
                  </a14:imgLayer>
                </a14:imgProps>
              </a:ext>
              <a:ext uri="{28A0092B-C50C-407E-A947-70E740481C1C}">
                <a14:useLocalDpi xmlns:a14="http://schemas.microsoft.com/office/drawing/2010/main" val="0"/>
              </a:ext>
            </a:extLst>
          </a:blip>
          <a:stretch>
            <a:fillRect/>
          </a:stretch>
        </p:blipFill>
        <p:spPr>
          <a:xfrm>
            <a:off x="9507015" y="1863657"/>
            <a:ext cx="2200523" cy="1820328"/>
          </a:xfrm>
          <a:prstGeom prst="rect">
            <a:avLst/>
          </a:prstGeom>
        </p:spPr>
      </p:pic>
      <p:pic>
        <p:nvPicPr>
          <p:cNvPr id="5" name="Picture 4">
            <a:extLst>
              <a:ext uri="{FF2B5EF4-FFF2-40B4-BE49-F238E27FC236}">
                <a16:creationId xmlns:a16="http://schemas.microsoft.com/office/drawing/2014/main" id="{50C654F7-F86B-C8CF-167F-6D36CF9880F3}"/>
              </a:ext>
            </a:extLst>
          </p:cNvPr>
          <p:cNvPicPr>
            <a:picLocks noChangeAspect="1"/>
          </p:cNvPicPr>
          <p:nvPr/>
        </p:nvPicPr>
        <p:blipFill>
          <a:blip r:embed="rId5">
            <a:extLst>
              <a:ext uri="{BEBA8EAE-BF5A-486C-A8C5-ECC9F3942E4B}">
                <a14:imgProps xmlns:a14="http://schemas.microsoft.com/office/drawing/2010/main">
                  <a14:imgLayer r:embed="rId6">
                    <a14:imgEffect>
                      <a14:colorTemperature colorTemp="5936"/>
                    </a14:imgEffect>
                    <a14:imgEffect>
                      <a14:saturation sat="74000"/>
                    </a14:imgEffect>
                  </a14:imgLayer>
                </a14:imgProps>
              </a:ext>
              <a:ext uri="{28A0092B-C50C-407E-A947-70E740481C1C}">
                <a14:useLocalDpi xmlns:a14="http://schemas.microsoft.com/office/drawing/2010/main" val="0"/>
              </a:ext>
            </a:extLst>
          </a:blip>
          <a:srcRect l="680" r="680"/>
          <a:stretch/>
        </p:blipFill>
        <p:spPr>
          <a:xfrm>
            <a:off x="515854" y="1678386"/>
            <a:ext cx="2383225" cy="2276247"/>
          </a:xfrm>
          <a:prstGeom prst="rect">
            <a:avLst/>
          </a:prstGeom>
        </p:spPr>
      </p:pic>
      <p:sp>
        <p:nvSpPr>
          <p:cNvPr id="10" name="TextBox 9">
            <a:extLst>
              <a:ext uri="{FF2B5EF4-FFF2-40B4-BE49-F238E27FC236}">
                <a16:creationId xmlns:a16="http://schemas.microsoft.com/office/drawing/2014/main" id="{D97FE09B-BBC0-F8B0-8F00-D9C78D68F0EE}"/>
              </a:ext>
            </a:extLst>
          </p:cNvPr>
          <p:cNvSpPr txBox="1"/>
          <p:nvPr/>
        </p:nvSpPr>
        <p:spPr>
          <a:xfrm>
            <a:off x="515854" y="3963817"/>
            <a:ext cx="2383225" cy="1692771"/>
          </a:xfrm>
          <a:prstGeom prst="rect">
            <a:avLst/>
          </a:prstGeom>
          <a:noFill/>
        </p:spPr>
        <p:txBody>
          <a:bodyPr wrap="square" rtlCol="0">
            <a:spAutoFit/>
          </a:bodyPr>
          <a:lstStyle/>
          <a:p>
            <a:pPr algn="ctr"/>
            <a:r>
              <a:rPr lang="en-US" sz="2400" b="1" err="1">
                <a:latin typeface="Arial" panose="020B0604020202020204" pitchFamily="34" charset="0"/>
                <a:cs typeface="Arial" panose="020B0604020202020204" pitchFamily="34" charset="0"/>
              </a:rPr>
              <a:t>GracePort</a:t>
            </a:r>
            <a:r>
              <a:rPr lang="en-US" sz="2400" b="1">
                <a:latin typeface="Arial" panose="020B0604020202020204" pitchFamily="34" charset="0"/>
                <a:cs typeface="Arial" panose="020B0604020202020204" pitchFamily="34" charset="0"/>
              </a:rPr>
              <a:t>+</a:t>
            </a:r>
          </a:p>
          <a:p>
            <a:pPr algn="ctr"/>
            <a:r>
              <a:rPr lang="en-US" sz="1600">
                <a:latin typeface="Arial" panose="020B0604020202020204" pitchFamily="34" charset="0"/>
                <a:cs typeface="Arial" panose="020B0604020202020204" pitchFamily="34" charset="0"/>
              </a:rPr>
              <a:t>A HMI cover kit designed to protect valuable equipment in harsh industrial environments</a:t>
            </a:r>
          </a:p>
        </p:txBody>
      </p:sp>
      <p:sp>
        <p:nvSpPr>
          <p:cNvPr id="11" name="TextBox 10">
            <a:extLst>
              <a:ext uri="{FF2B5EF4-FFF2-40B4-BE49-F238E27FC236}">
                <a16:creationId xmlns:a16="http://schemas.microsoft.com/office/drawing/2014/main" id="{16D6D92F-A82B-A89D-DC73-A37AAB981504}"/>
              </a:ext>
            </a:extLst>
          </p:cNvPr>
          <p:cNvSpPr txBox="1"/>
          <p:nvPr/>
        </p:nvSpPr>
        <p:spPr>
          <a:xfrm>
            <a:off x="3184698" y="3963817"/>
            <a:ext cx="2781549" cy="1692771"/>
          </a:xfrm>
          <a:prstGeom prst="rect">
            <a:avLst/>
          </a:prstGeom>
          <a:noFill/>
        </p:spPr>
        <p:txBody>
          <a:bodyPr wrap="square" rtlCol="0">
            <a:spAutoFit/>
          </a:bodyPr>
          <a:lstStyle/>
          <a:p>
            <a:pPr algn="ctr"/>
            <a:r>
              <a:rPr lang="en-US" sz="2400" b="1">
                <a:latin typeface="Arial" panose="020B0604020202020204" pitchFamily="34" charset="0"/>
                <a:cs typeface="Arial" panose="020B0604020202020204" pitchFamily="34" charset="0"/>
              </a:rPr>
              <a:t>Stainless Steel </a:t>
            </a:r>
          </a:p>
          <a:p>
            <a:pPr algn="ctr"/>
            <a:r>
              <a:rPr lang="en-US" sz="1600" b="0" i="0" u="none" strike="noStrike" baseline="0">
                <a:latin typeface="Arial" panose="020B0604020202020204" pitchFamily="34" charset="0"/>
                <a:cs typeface="Arial" panose="020B0604020202020204" pitchFamily="34" charset="0"/>
              </a:rPr>
              <a:t>100% stainless steel housing designed to meet rigorous environments. Also available in a low-profile design.</a:t>
            </a:r>
            <a:endParaRPr lang="en-US" sz="1600">
              <a:latin typeface="Arial" panose="020B0604020202020204" pitchFamily="34" charset="0"/>
              <a:cs typeface="Arial" panose="020B0604020202020204" pitchFamily="34" charset="0"/>
            </a:endParaRPr>
          </a:p>
        </p:txBody>
      </p:sp>
      <p:sp>
        <p:nvSpPr>
          <p:cNvPr id="12" name="TextBox 11">
            <a:extLst>
              <a:ext uri="{FF2B5EF4-FFF2-40B4-BE49-F238E27FC236}">
                <a16:creationId xmlns:a16="http://schemas.microsoft.com/office/drawing/2014/main" id="{BD804CED-4DEB-0DC6-23B5-6743A3162CCF}"/>
              </a:ext>
            </a:extLst>
          </p:cNvPr>
          <p:cNvSpPr txBox="1"/>
          <p:nvPr/>
        </p:nvSpPr>
        <p:spPr>
          <a:xfrm>
            <a:off x="8911368" y="3904133"/>
            <a:ext cx="2878327" cy="2308324"/>
          </a:xfrm>
          <a:prstGeom prst="rect">
            <a:avLst/>
          </a:prstGeom>
          <a:noFill/>
        </p:spPr>
        <p:txBody>
          <a:bodyPr wrap="square" rtlCol="0">
            <a:spAutoFit/>
          </a:bodyPr>
          <a:lstStyle/>
          <a:p>
            <a:pPr algn="ctr"/>
            <a:r>
              <a:rPr lang="en-US" sz="2400" b="1">
                <a:latin typeface="Arial" panose="020B0604020202020204" pitchFamily="34" charset="0"/>
                <a:cs typeface="Arial" panose="020B0604020202020204" pitchFamily="34" charset="0"/>
              </a:rPr>
              <a:t>Hazardous Location </a:t>
            </a:r>
          </a:p>
          <a:p>
            <a:pPr algn="ctr"/>
            <a:r>
              <a:rPr lang="en-US" sz="1600">
                <a:latin typeface="Arial" panose="020B0604020202020204" pitchFamily="34" charset="0"/>
                <a:cs typeface="Arial" panose="020B0604020202020204" pitchFamily="34" charset="0"/>
              </a:rPr>
              <a:t>I</a:t>
            </a:r>
            <a:r>
              <a:rPr lang="en-US" sz="1600" b="0" i="0" u="none" strike="noStrike" baseline="0">
                <a:latin typeface="Arial" panose="020B0604020202020204" pitchFamily="34" charset="0"/>
                <a:cs typeface="Arial" panose="020B0604020202020204" pitchFamily="34" charset="0"/>
              </a:rPr>
              <a:t>ntended for environments where the user must perform a “sniff test” and typically obtain a “Hazardous Work Permit” before opening the enclosure.</a:t>
            </a:r>
            <a:endParaRPr lang="en-US" sz="1600">
              <a:latin typeface="Arial" panose="020B0604020202020204" pitchFamily="34" charset="0"/>
              <a:cs typeface="Arial" panose="020B0604020202020204" pitchFamily="34" charset="0"/>
            </a:endParaRPr>
          </a:p>
        </p:txBody>
      </p:sp>
      <p:grpSp>
        <p:nvGrpSpPr>
          <p:cNvPr id="17" name="Group 16">
            <a:extLst>
              <a:ext uri="{FF2B5EF4-FFF2-40B4-BE49-F238E27FC236}">
                <a16:creationId xmlns:a16="http://schemas.microsoft.com/office/drawing/2014/main" id="{AA92DA35-4B06-4C05-C86E-CBD7668655CA}"/>
              </a:ext>
            </a:extLst>
          </p:cNvPr>
          <p:cNvGrpSpPr/>
          <p:nvPr/>
        </p:nvGrpSpPr>
        <p:grpSpPr>
          <a:xfrm>
            <a:off x="3578795" y="2128430"/>
            <a:ext cx="2418470" cy="1373549"/>
            <a:chOff x="4667719" y="2701829"/>
            <a:chExt cx="3733608" cy="2120470"/>
          </a:xfrm>
        </p:grpSpPr>
        <p:pic>
          <p:nvPicPr>
            <p:cNvPr id="14" name="Picture 13" descr="A close-up of an electrical outlet&#10;&#10;Description automatically generated with low confidence">
              <a:extLst>
                <a:ext uri="{FF2B5EF4-FFF2-40B4-BE49-F238E27FC236}">
                  <a16:creationId xmlns:a16="http://schemas.microsoft.com/office/drawing/2014/main" id="{9DC4C27D-28D8-B07C-23FC-12F55B3FC585}"/>
                </a:ext>
              </a:extLst>
            </p:cNvPr>
            <p:cNvPicPr>
              <a:picLocks noChangeAspect="1"/>
            </p:cNvPicPr>
            <p:nvPr/>
          </p:nvPicPr>
          <p:blipFill rotWithShape="1">
            <a:blip r:embed="rId7">
              <a:extLst>
                <a:ext uri="{28A0092B-C50C-407E-A947-70E740481C1C}">
                  <a14:useLocalDpi xmlns:a14="http://schemas.microsoft.com/office/drawing/2010/main" val="0"/>
                </a:ext>
              </a:extLst>
            </a:blip>
            <a:srcRect l="14045" t="19684" r="22962" b="19684"/>
            <a:stretch/>
          </p:blipFill>
          <p:spPr>
            <a:xfrm>
              <a:off x="5463898" y="2701829"/>
              <a:ext cx="2937429" cy="2120470"/>
            </a:xfrm>
            <a:prstGeom prst="rect">
              <a:avLst/>
            </a:prstGeom>
          </p:spPr>
        </p:pic>
        <p:pic>
          <p:nvPicPr>
            <p:cNvPr id="16" name="Picture 15" descr="A close-up of a metal box&#10;&#10;Description automatically generated with medium confidence">
              <a:extLst>
                <a:ext uri="{FF2B5EF4-FFF2-40B4-BE49-F238E27FC236}">
                  <a16:creationId xmlns:a16="http://schemas.microsoft.com/office/drawing/2014/main" id="{5AF32AF7-67AE-B556-DD5E-6220452BEF29}"/>
                </a:ext>
              </a:extLst>
            </p:cNvPr>
            <p:cNvPicPr>
              <a:picLocks noChangeAspect="1"/>
            </p:cNvPicPr>
            <p:nvPr/>
          </p:nvPicPr>
          <p:blipFill rotWithShape="1">
            <a:blip r:embed="rId8">
              <a:extLst>
                <a:ext uri="{28A0092B-C50C-407E-A947-70E740481C1C}">
                  <a14:useLocalDpi xmlns:a14="http://schemas.microsoft.com/office/drawing/2010/main" val="0"/>
                </a:ext>
              </a:extLst>
            </a:blip>
            <a:srcRect l="18693" t="5087" r="18733" b="4913"/>
            <a:stretch/>
          </p:blipFill>
          <p:spPr>
            <a:xfrm>
              <a:off x="4667719" y="2832805"/>
              <a:ext cx="1592358" cy="1526877"/>
            </a:xfrm>
            <a:prstGeom prst="rect">
              <a:avLst/>
            </a:prstGeom>
          </p:spPr>
        </p:pic>
      </p:grpSp>
      <p:pic>
        <p:nvPicPr>
          <p:cNvPr id="19" name="Picture 18" descr="A picture containing car, box, silver, appliance&#10;&#10;Description automatically generated">
            <a:extLst>
              <a:ext uri="{FF2B5EF4-FFF2-40B4-BE49-F238E27FC236}">
                <a16:creationId xmlns:a16="http://schemas.microsoft.com/office/drawing/2014/main" id="{C8FE5BED-7258-9BA5-2589-2121FE4E7942}"/>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6789964" y="1967933"/>
            <a:ext cx="1743377" cy="1586227"/>
          </a:xfrm>
          <a:prstGeom prst="rect">
            <a:avLst/>
          </a:prstGeom>
        </p:spPr>
      </p:pic>
      <p:sp>
        <p:nvSpPr>
          <p:cNvPr id="20" name="TextBox 19">
            <a:extLst>
              <a:ext uri="{FF2B5EF4-FFF2-40B4-BE49-F238E27FC236}">
                <a16:creationId xmlns:a16="http://schemas.microsoft.com/office/drawing/2014/main" id="{7FF44C34-8ED4-C132-3415-A46F7A664A09}"/>
              </a:ext>
            </a:extLst>
          </p:cNvPr>
          <p:cNvSpPr txBox="1"/>
          <p:nvPr/>
        </p:nvSpPr>
        <p:spPr>
          <a:xfrm>
            <a:off x="6134232" y="3963817"/>
            <a:ext cx="2760328" cy="1692771"/>
          </a:xfrm>
          <a:prstGeom prst="rect">
            <a:avLst/>
          </a:prstGeom>
          <a:noFill/>
        </p:spPr>
        <p:txBody>
          <a:bodyPr wrap="square" rtlCol="0">
            <a:spAutoFit/>
          </a:bodyPr>
          <a:lstStyle/>
          <a:p>
            <a:pPr algn="ctr"/>
            <a:r>
              <a:rPr lang="en-US" sz="2400" b="1">
                <a:latin typeface="Arial" panose="020B0604020202020204" pitchFamily="34" charset="0"/>
                <a:cs typeface="Arial" panose="020B0604020202020204" pitchFamily="34" charset="0"/>
              </a:rPr>
              <a:t>Surface Mount</a:t>
            </a:r>
          </a:p>
          <a:p>
            <a:pPr algn="ctr"/>
            <a:r>
              <a:rPr lang="en-US" sz="1600" b="0" i="0" u="none" strike="noStrike" baseline="0">
                <a:latin typeface="Arial" panose="020B0604020202020204" pitchFamily="34" charset="0"/>
                <a:cs typeface="Arial" panose="020B0604020202020204" pitchFamily="34" charset="0"/>
              </a:rPr>
              <a:t>IP65 </a:t>
            </a:r>
            <a:r>
              <a:rPr lang="en-US" sz="1600">
                <a:latin typeface="Arial" panose="020B0604020202020204" pitchFamily="34" charset="0"/>
                <a:cs typeface="Arial" panose="020B0604020202020204" pitchFamily="34" charset="0"/>
              </a:rPr>
              <a:t>and UL Type 4 Rated</a:t>
            </a:r>
            <a:r>
              <a:rPr lang="en-US" sz="1600" b="0" i="0" u="none" strike="noStrike" baseline="0">
                <a:latin typeface="Arial" panose="020B0604020202020204" pitchFamily="34" charset="0"/>
                <a:cs typeface="Arial" panose="020B0604020202020204" pitchFamily="34" charset="0"/>
              </a:rPr>
              <a:t>. Suitable for corrosive environments and/or areas that require frequent washdowns.</a:t>
            </a:r>
            <a:endParaRPr lang="en-US" sz="160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09097160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0A584C-33F7-E512-9AAC-3540C2630975}"/>
              </a:ext>
            </a:extLst>
          </p:cNvPr>
          <p:cNvSpPr>
            <a:spLocks noGrp="1"/>
          </p:cNvSpPr>
          <p:nvPr>
            <p:ph type="title"/>
          </p:nvPr>
        </p:nvSpPr>
        <p:spPr>
          <a:xfrm>
            <a:off x="838200" y="663030"/>
            <a:ext cx="10515600" cy="1009651"/>
          </a:xfrm>
        </p:spPr>
        <p:txBody>
          <a:bodyPr/>
          <a:lstStyle/>
          <a:p>
            <a:r>
              <a:rPr lang="en-US">
                <a:latin typeface="Arial" panose="020B0604020202020204" pitchFamily="34" charset="0"/>
                <a:cs typeface="Arial" panose="020B0604020202020204" pitchFamily="34" charset="0"/>
              </a:rPr>
              <a:t>New</a:t>
            </a:r>
            <a:r>
              <a:rPr lang="en-US">
                <a:latin typeface="Arial Black" panose="020B0A04020102020204" pitchFamily="34" charset="0"/>
              </a:rPr>
              <a:t> Innovations</a:t>
            </a:r>
          </a:p>
        </p:txBody>
      </p:sp>
      <p:pic>
        <p:nvPicPr>
          <p:cNvPr id="18" name="Picture 17">
            <a:extLst>
              <a:ext uri="{FF2B5EF4-FFF2-40B4-BE49-F238E27FC236}">
                <a16:creationId xmlns:a16="http://schemas.microsoft.com/office/drawing/2014/main" id="{A7E046E8-4259-4D5C-4356-8997EA74F45A}"/>
              </a:ext>
            </a:extLst>
          </p:cNvPr>
          <p:cNvPicPr>
            <a:picLocks noChangeAspect="1"/>
          </p:cNvPicPr>
          <p:nvPr/>
        </p:nvPicPr>
        <p:blipFill>
          <a:blip r:embed="rId3">
            <a:extLst>
              <a:ext uri="{28A0092B-C50C-407E-A947-70E740481C1C}">
                <a14:useLocalDpi xmlns:a14="http://schemas.microsoft.com/office/drawing/2010/main" val="0"/>
              </a:ext>
            </a:extLst>
          </a:blip>
          <a:srcRect l="7436" t="15311" r="8102" b="15132"/>
          <a:stretch/>
        </p:blipFill>
        <p:spPr>
          <a:xfrm>
            <a:off x="2366351" y="1464753"/>
            <a:ext cx="1920240" cy="2372056"/>
          </a:xfrm>
          <a:prstGeom prst="rect">
            <a:avLst/>
          </a:prstGeom>
        </p:spPr>
      </p:pic>
      <p:sp>
        <p:nvSpPr>
          <p:cNvPr id="19" name="TextBox 18">
            <a:extLst>
              <a:ext uri="{FF2B5EF4-FFF2-40B4-BE49-F238E27FC236}">
                <a16:creationId xmlns:a16="http://schemas.microsoft.com/office/drawing/2014/main" id="{F2D1A27F-3323-C1A7-D372-EAED9AF75C86}"/>
              </a:ext>
            </a:extLst>
          </p:cNvPr>
          <p:cNvSpPr txBox="1"/>
          <p:nvPr/>
        </p:nvSpPr>
        <p:spPr>
          <a:xfrm>
            <a:off x="2782218" y="3889722"/>
            <a:ext cx="851515" cy="230832"/>
          </a:xfrm>
          <a:prstGeom prst="rect">
            <a:avLst/>
          </a:prstGeom>
          <a:noFill/>
        </p:spPr>
        <p:txBody>
          <a:bodyPr wrap="none" rtlCol="0">
            <a:spAutoFit/>
          </a:bodyPr>
          <a:lstStyle/>
          <a:p>
            <a:r>
              <a:rPr lang="en-US" sz="900" dirty="0">
                <a:solidFill>
                  <a:schemeClr val="bg1">
                    <a:lumMod val="50000"/>
                  </a:schemeClr>
                </a:solidFill>
                <a:latin typeface="Arial" panose="020B0604020202020204" pitchFamily="34" charset="0"/>
                <a:cs typeface="Arial" panose="020B0604020202020204" pitchFamily="34" charset="0"/>
              </a:rPr>
              <a:t>P-R2-R4RF3</a:t>
            </a:r>
          </a:p>
        </p:txBody>
      </p:sp>
      <p:sp>
        <p:nvSpPr>
          <p:cNvPr id="20" name="Content Placeholder 1">
            <a:extLst>
              <a:ext uri="{FF2B5EF4-FFF2-40B4-BE49-F238E27FC236}">
                <a16:creationId xmlns:a16="http://schemas.microsoft.com/office/drawing/2014/main" id="{544762C0-2ED6-4EFD-EA62-B5CED105A01F}"/>
              </a:ext>
            </a:extLst>
          </p:cNvPr>
          <p:cNvSpPr txBox="1">
            <a:spLocks/>
          </p:cNvSpPr>
          <p:nvPr/>
        </p:nvSpPr>
        <p:spPr>
          <a:xfrm>
            <a:off x="776889" y="4268369"/>
            <a:ext cx="5319111" cy="1552074"/>
          </a:xfrm>
          <a:prstGeom prst="rect">
            <a:avLst/>
          </a:prstGeom>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1400" b="1" i="0" dirty="0" err="1">
                <a:solidFill>
                  <a:srgbClr val="2B373E"/>
                </a:solidFill>
                <a:effectLst/>
                <a:highlight>
                  <a:srgbClr val="FFFFFF"/>
                </a:highlight>
              </a:rPr>
              <a:t>ThruView</a:t>
            </a:r>
            <a:r>
              <a:rPr lang="en-US" sz="1400" b="1" i="0" dirty="0">
                <a:solidFill>
                  <a:srgbClr val="2B373E"/>
                </a:solidFill>
                <a:effectLst/>
                <a:highlight>
                  <a:srgbClr val="FFFFFF"/>
                </a:highlight>
              </a:rPr>
              <a:t>™ 360</a:t>
            </a:r>
          </a:p>
          <a:p>
            <a:pPr algn="l">
              <a:buFont typeface="Arial" panose="020B0604020202020204" pitchFamily="34" charset="0"/>
              <a:buChar char="•"/>
            </a:pPr>
            <a:r>
              <a:rPr lang="en-US" sz="1100" b="1" i="0" dirty="0">
                <a:solidFill>
                  <a:srgbClr val="2B373E"/>
                </a:solidFill>
                <a:effectLst/>
                <a:highlight>
                  <a:srgbClr val="FFFFFF"/>
                </a:highlight>
              </a:rPr>
              <a:t>UL Listed:</a:t>
            </a:r>
            <a:r>
              <a:rPr lang="en-US" sz="1100" b="0" i="0" dirty="0">
                <a:solidFill>
                  <a:srgbClr val="2B373E"/>
                </a:solidFill>
                <a:effectLst/>
                <a:highlight>
                  <a:srgbClr val="FFFFFF"/>
                </a:highlight>
              </a:rPr>
              <a:t> Seamlessly integrates with existing UL-certified systems, ensuring compliance and reliability in safety standards.</a:t>
            </a:r>
          </a:p>
          <a:p>
            <a:pPr algn="l">
              <a:buFont typeface="Arial" panose="020B0604020202020204" pitchFamily="34" charset="0"/>
              <a:buChar char="•"/>
            </a:pPr>
            <a:r>
              <a:rPr lang="en-US" sz="1100" b="1" i="0" dirty="0">
                <a:solidFill>
                  <a:srgbClr val="2B373E"/>
                </a:solidFill>
                <a:effectLst/>
                <a:highlight>
                  <a:srgbClr val="FFFFFF"/>
                </a:highlight>
              </a:rPr>
              <a:t>Rapid Punch Installation:</a:t>
            </a:r>
            <a:r>
              <a:rPr lang="en-US" sz="1100" b="0" i="0" dirty="0">
                <a:solidFill>
                  <a:srgbClr val="2B373E"/>
                </a:solidFill>
                <a:effectLst/>
                <a:highlight>
                  <a:srgbClr val="FFFFFF"/>
                </a:highlight>
              </a:rPr>
              <a:t> Features a circular design that fits a standard knockout punch, enabling quick and easy installation in under 10 minutes.</a:t>
            </a:r>
          </a:p>
          <a:p>
            <a:pPr algn="l">
              <a:buFont typeface="Arial" panose="020B0604020202020204" pitchFamily="34" charset="0"/>
              <a:buChar char="•"/>
            </a:pPr>
            <a:r>
              <a:rPr lang="en-US" sz="1100" b="1" i="0" dirty="0">
                <a:solidFill>
                  <a:srgbClr val="2B373E"/>
                </a:solidFill>
                <a:effectLst/>
                <a:highlight>
                  <a:srgbClr val="FFFFFF"/>
                </a:highlight>
              </a:rPr>
              <a:t>High-Level Protection:</a:t>
            </a:r>
            <a:r>
              <a:rPr lang="en-US" sz="1100" b="0" i="0" dirty="0">
                <a:solidFill>
                  <a:srgbClr val="2B373E"/>
                </a:solidFill>
                <a:effectLst/>
                <a:highlight>
                  <a:srgbClr val="FFFFFF"/>
                </a:highlight>
              </a:rPr>
              <a:t> IP66 and IP69* rated, these products offer superior protection against dust, oil, and high-pressure water and are suitable for harsh industrial environments.</a:t>
            </a:r>
            <a:br>
              <a:rPr lang="en-US" sz="1100" b="0" i="0" dirty="0">
                <a:solidFill>
                  <a:srgbClr val="2B373E"/>
                </a:solidFill>
                <a:effectLst/>
                <a:highlight>
                  <a:srgbClr val="FFFFFF"/>
                </a:highlight>
              </a:rPr>
            </a:br>
            <a:r>
              <a:rPr lang="en-US" sz="1100" b="0" i="1" dirty="0">
                <a:solidFill>
                  <a:srgbClr val="2B373E"/>
                </a:solidFill>
                <a:effectLst/>
                <a:highlight>
                  <a:srgbClr val="FFFFFF"/>
                </a:highlight>
              </a:rPr>
              <a:t>*IP69 pending approval</a:t>
            </a:r>
            <a:endParaRPr lang="en-US" sz="1100" b="0" i="0" dirty="0">
              <a:solidFill>
                <a:srgbClr val="2B373E"/>
              </a:solidFill>
              <a:effectLst/>
              <a:highlight>
                <a:srgbClr val="FFFFFF"/>
              </a:highlight>
            </a:endParaRPr>
          </a:p>
        </p:txBody>
      </p:sp>
      <p:pic>
        <p:nvPicPr>
          <p:cNvPr id="6" name="Picture 5">
            <a:extLst>
              <a:ext uri="{FF2B5EF4-FFF2-40B4-BE49-F238E27FC236}">
                <a16:creationId xmlns:a16="http://schemas.microsoft.com/office/drawing/2014/main" id="{E6345458-9862-D167-E035-936DB6B8E219}"/>
              </a:ext>
            </a:extLst>
          </p:cNvPr>
          <p:cNvPicPr>
            <a:picLocks noChangeAspect="1"/>
          </p:cNvPicPr>
          <p:nvPr/>
        </p:nvPicPr>
        <p:blipFill>
          <a:blip r:embed="rId4"/>
          <a:stretch>
            <a:fillRect/>
          </a:stretch>
        </p:blipFill>
        <p:spPr>
          <a:xfrm>
            <a:off x="7734982" y="1442043"/>
            <a:ext cx="2638793" cy="2372056"/>
          </a:xfrm>
          <a:prstGeom prst="rect">
            <a:avLst/>
          </a:prstGeom>
        </p:spPr>
      </p:pic>
      <p:sp>
        <p:nvSpPr>
          <p:cNvPr id="8" name="TextBox 7">
            <a:extLst>
              <a:ext uri="{FF2B5EF4-FFF2-40B4-BE49-F238E27FC236}">
                <a16:creationId xmlns:a16="http://schemas.microsoft.com/office/drawing/2014/main" id="{317920B2-6B02-DAA1-1A96-C61DE7225313}"/>
              </a:ext>
            </a:extLst>
          </p:cNvPr>
          <p:cNvSpPr txBox="1"/>
          <p:nvPr/>
        </p:nvSpPr>
        <p:spPr>
          <a:xfrm>
            <a:off x="8442673" y="3889722"/>
            <a:ext cx="1223412" cy="230832"/>
          </a:xfrm>
          <a:prstGeom prst="rect">
            <a:avLst/>
          </a:prstGeom>
          <a:noFill/>
        </p:spPr>
        <p:txBody>
          <a:bodyPr wrap="none" rtlCol="0">
            <a:spAutoFit/>
          </a:bodyPr>
          <a:lstStyle/>
          <a:p>
            <a:r>
              <a:rPr lang="en-US" sz="900">
                <a:solidFill>
                  <a:schemeClr val="bg1">
                    <a:lumMod val="50000"/>
                  </a:schemeClr>
                </a:solidFill>
                <a:latin typeface="Arial" panose="020B0604020202020204" pitchFamily="34" charset="0"/>
                <a:cs typeface="Arial" panose="020B0604020202020204" pitchFamily="34" charset="0"/>
              </a:rPr>
              <a:t>P-P22R62-M9RAC0</a:t>
            </a:r>
          </a:p>
        </p:txBody>
      </p:sp>
      <p:sp>
        <p:nvSpPr>
          <p:cNvPr id="9" name="Content Placeholder 1">
            <a:extLst>
              <a:ext uri="{FF2B5EF4-FFF2-40B4-BE49-F238E27FC236}">
                <a16:creationId xmlns:a16="http://schemas.microsoft.com/office/drawing/2014/main" id="{FD7CC292-C6E5-F08B-5790-8A8E14E8525C}"/>
              </a:ext>
            </a:extLst>
          </p:cNvPr>
          <p:cNvSpPr txBox="1">
            <a:spLocks/>
          </p:cNvSpPr>
          <p:nvPr/>
        </p:nvSpPr>
        <p:spPr>
          <a:xfrm>
            <a:off x="6288347" y="4282540"/>
            <a:ext cx="5532061" cy="1552074"/>
          </a:xfrm>
          <a:prstGeom prst="rect">
            <a:avLst/>
          </a:prstGeom>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1400" b="1" i="0" dirty="0">
                <a:solidFill>
                  <a:srgbClr val="2B373E"/>
                </a:solidFill>
                <a:effectLst/>
                <a:highlight>
                  <a:srgbClr val="FFFFFF"/>
                </a:highlight>
              </a:rPr>
              <a:t>MagView™</a:t>
            </a:r>
          </a:p>
          <a:p>
            <a:pPr algn="l">
              <a:buFont typeface="Arial" panose="020B0604020202020204" pitchFamily="34" charset="0"/>
              <a:buChar char="•"/>
            </a:pPr>
            <a:r>
              <a:rPr lang="en-US" sz="1100" b="1" i="0" dirty="0">
                <a:solidFill>
                  <a:srgbClr val="2B373E"/>
                </a:solidFill>
                <a:effectLst/>
                <a:highlight>
                  <a:srgbClr val="FFFFFF"/>
                </a:highlight>
              </a:rPr>
              <a:t>UL Listed</a:t>
            </a:r>
            <a:r>
              <a:rPr lang="en-US" sz="1100" b="0" i="0" dirty="0">
                <a:solidFill>
                  <a:srgbClr val="2B373E"/>
                </a:solidFill>
                <a:effectLst/>
                <a:highlight>
                  <a:srgbClr val="FFFFFF"/>
                </a:highlight>
              </a:rPr>
              <a:t>: Ensures compliance with rigorous safety standards, allowing seamless integration with existing UL-certified equipment.</a:t>
            </a:r>
          </a:p>
          <a:p>
            <a:pPr algn="l">
              <a:buFont typeface="Arial" panose="020B0604020202020204" pitchFamily="34" charset="0"/>
              <a:buChar char="•"/>
            </a:pPr>
            <a:r>
              <a:rPr lang="en-US" sz="1100" b="1" i="0" dirty="0">
                <a:solidFill>
                  <a:srgbClr val="2B373E"/>
                </a:solidFill>
                <a:effectLst/>
                <a:highlight>
                  <a:srgbClr val="FFFFFF"/>
                </a:highlight>
              </a:rPr>
              <a:t>Patented Magnetic Seal</a:t>
            </a:r>
            <a:r>
              <a:rPr lang="en-US" sz="1100" b="0" i="0" dirty="0">
                <a:solidFill>
                  <a:srgbClr val="2B373E"/>
                </a:solidFill>
                <a:effectLst/>
                <a:highlight>
                  <a:srgbClr val="FFFFFF"/>
                </a:highlight>
              </a:rPr>
              <a:t>: Features a hands-free magnetic seal that magnetizes to the panel when open, allowing easy access while reducing safety risks.</a:t>
            </a:r>
          </a:p>
          <a:p>
            <a:pPr algn="l">
              <a:buFont typeface="Arial" panose="020B0604020202020204" pitchFamily="34" charset="0"/>
              <a:buChar char="•"/>
            </a:pPr>
            <a:r>
              <a:rPr lang="en-US" sz="1100" b="1" i="0" dirty="0">
                <a:solidFill>
                  <a:srgbClr val="2B373E"/>
                </a:solidFill>
                <a:effectLst/>
                <a:highlight>
                  <a:srgbClr val="FFFFFF"/>
                </a:highlight>
              </a:rPr>
              <a:t>Robust Environmental Protection</a:t>
            </a:r>
            <a:r>
              <a:rPr lang="en-US" sz="1100" b="0" i="0" dirty="0">
                <a:solidFill>
                  <a:srgbClr val="2B373E"/>
                </a:solidFill>
                <a:effectLst/>
                <a:highlight>
                  <a:srgbClr val="FFFFFF"/>
                </a:highlight>
              </a:rPr>
              <a:t>: Offers superior shielding against environmental elements with UL Types and IP ratings, including IP66, IP69, and IP69K, ensuring durability in diverse operating conditions.</a:t>
            </a:r>
          </a:p>
        </p:txBody>
      </p:sp>
    </p:spTree>
    <p:extLst>
      <p:ext uri="{BB962C8B-B14F-4D97-AF65-F5344CB8AC3E}">
        <p14:creationId xmlns:p14="http://schemas.microsoft.com/office/powerpoint/2010/main" val="117435137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53C6B6-A9A1-72D4-3DF5-537594AC7DA4}"/>
              </a:ext>
            </a:extLst>
          </p:cNvPr>
          <p:cNvSpPr>
            <a:spLocks noGrp="1"/>
          </p:cNvSpPr>
          <p:nvPr>
            <p:ph type="title"/>
          </p:nvPr>
        </p:nvSpPr>
        <p:spPr>
          <a:xfrm>
            <a:off x="441158" y="795472"/>
            <a:ext cx="11426992" cy="1009651"/>
          </a:xfrm>
        </p:spPr>
        <p:txBody>
          <a:bodyPr/>
          <a:lstStyle/>
          <a:p>
            <a:r>
              <a:rPr lang="en-US"/>
              <a:t>Additional </a:t>
            </a:r>
            <a:r>
              <a:rPr lang="en-US">
                <a:latin typeface="Arial Black" panose="020B0A04020102020204" pitchFamily="34" charset="0"/>
              </a:rPr>
              <a:t>Resources</a:t>
            </a:r>
          </a:p>
        </p:txBody>
      </p:sp>
      <p:sp>
        <p:nvSpPr>
          <p:cNvPr id="4" name="TextBox 3">
            <a:extLst>
              <a:ext uri="{FF2B5EF4-FFF2-40B4-BE49-F238E27FC236}">
                <a16:creationId xmlns:a16="http://schemas.microsoft.com/office/drawing/2014/main" id="{78DECE47-78C0-AE1C-6DDE-86DD216AA9C3}"/>
              </a:ext>
            </a:extLst>
          </p:cNvPr>
          <p:cNvSpPr txBox="1"/>
          <p:nvPr/>
        </p:nvSpPr>
        <p:spPr>
          <a:xfrm>
            <a:off x="509171" y="4784994"/>
            <a:ext cx="2875212" cy="923330"/>
          </a:xfrm>
          <a:prstGeom prst="rect">
            <a:avLst/>
          </a:prstGeom>
          <a:noFill/>
        </p:spPr>
        <p:txBody>
          <a:bodyPr wrap="square">
            <a:spAutoFit/>
          </a:bodyPr>
          <a:lstStyle/>
          <a:p>
            <a:pPr algn="ctr"/>
            <a:r>
              <a:rPr lang="en-US"/>
              <a:t>Visit </a:t>
            </a:r>
            <a:r>
              <a:rPr lang="en-US">
                <a:hlinkClick r:id="rId3"/>
              </a:rPr>
              <a:t>www.graceport.com</a:t>
            </a:r>
            <a:r>
              <a:rPr lang="en-US"/>
              <a:t> to shop and chat with one of our Representatives</a:t>
            </a:r>
          </a:p>
        </p:txBody>
      </p:sp>
      <p:sp>
        <p:nvSpPr>
          <p:cNvPr id="7" name="TextBox 6">
            <a:extLst>
              <a:ext uri="{FF2B5EF4-FFF2-40B4-BE49-F238E27FC236}">
                <a16:creationId xmlns:a16="http://schemas.microsoft.com/office/drawing/2014/main" id="{C30A8F67-7A0B-C69F-A0CF-1C93095BFFBF}"/>
              </a:ext>
            </a:extLst>
          </p:cNvPr>
          <p:cNvSpPr txBox="1"/>
          <p:nvPr/>
        </p:nvSpPr>
        <p:spPr>
          <a:xfrm>
            <a:off x="3654345" y="4746421"/>
            <a:ext cx="2190953" cy="1201611"/>
          </a:xfrm>
          <a:prstGeom prst="rect">
            <a:avLst/>
          </a:prstGeom>
          <a:noFill/>
        </p:spPr>
        <p:txBody>
          <a:bodyPr wrap="square">
            <a:spAutoFit/>
          </a:bodyPr>
          <a:lstStyle/>
          <a:p>
            <a:pPr algn="ctr"/>
            <a:r>
              <a:rPr lang="en-US"/>
              <a:t>180+ </a:t>
            </a:r>
            <a:r>
              <a:rPr lang="en-US" err="1"/>
              <a:t>GracePorts</a:t>
            </a:r>
            <a:r>
              <a:rPr lang="en-US"/>
              <a:t> and all PESD’s now available in </a:t>
            </a:r>
            <a:r>
              <a:rPr lang="en-US" err="1"/>
              <a:t>ePlan</a:t>
            </a:r>
            <a:r>
              <a:rPr lang="en-US"/>
              <a:t> data portal </a:t>
            </a:r>
          </a:p>
        </p:txBody>
      </p:sp>
      <p:sp>
        <p:nvSpPr>
          <p:cNvPr id="9" name="TextBox 8">
            <a:extLst>
              <a:ext uri="{FF2B5EF4-FFF2-40B4-BE49-F238E27FC236}">
                <a16:creationId xmlns:a16="http://schemas.microsoft.com/office/drawing/2014/main" id="{5816F802-4123-CE90-84F9-98C7B37DE689}"/>
              </a:ext>
            </a:extLst>
          </p:cNvPr>
          <p:cNvSpPr txBox="1"/>
          <p:nvPr/>
        </p:nvSpPr>
        <p:spPr>
          <a:xfrm>
            <a:off x="6257359" y="4873879"/>
            <a:ext cx="2319905" cy="646331"/>
          </a:xfrm>
          <a:prstGeom prst="rect">
            <a:avLst/>
          </a:prstGeom>
          <a:noFill/>
        </p:spPr>
        <p:txBody>
          <a:bodyPr wrap="square">
            <a:spAutoFit/>
          </a:bodyPr>
          <a:lstStyle/>
          <a:p>
            <a:pPr algn="ctr"/>
            <a:r>
              <a:rPr lang="en-US">
                <a:hlinkClick r:id="rId4"/>
              </a:rPr>
              <a:t>Grace Technologies Master Catalog</a:t>
            </a:r>
            <a:endParaRPr lang="en-US"/>
          </a:p>
        </p:txBody>
      </p:sp>
      <p:sp>
        <p:nvSpPr>
          <p:cNvPr id="11" name="TextBox 10">
            <a:extLst>
              <a:ext uri="{FF2B5EF4-FFF2-40B4-BE49-F238E27FC236}">
                <a16:creationId xmlns:a16="http://schemas.microsoft.com/office/drawing/2014/main" id="{B017BB6D-AFD2-0639-2DA7-2F03E5814247}"/>
              </a:ext>
            </a:extLst>
          </p:cNvPr>
          <p:cNvSpPr txBox="1"/>
          <p:nvPr/>
        </p:nvSpPr>
        <p:spPr>
          <a:xfrm>
            <a:off x="9127709" y="4858718"/>
            <a:ext cx="2499132" cy="923330"/>
          </a:xfrm>
          <a:prstGeom prst="rect">
            <a:avLst/>
          </a:prstGeom>
          <a:noFill/>
        </p:spPr>
        <p:txBody>
          <a:bodyPr wrap="square">
            <a:spAutoFit/>
          </a:bodyPr>
          <a:lstStyle/>
          <a:p>
            <a:pPr algn="ctr"/>
            <a:r>
              <a:rPr lang="en-US"/>
              <a:t>Check out our Knowledge Base Articles with over 250 articles </a:t>
            </a:r>
          </a:p>
        </p:txBody>
      </p:sp>
      <p:pic>
        <p:nvPicPr>
          <p:cNvPr id="13" name="Picture 12" descr="A red and black logo&#10;&#10;Description automatically generated with medium confidence">
            <a:extLst>
              <a:ext uri="{FF2B5EF4-FFF2-40B4-BE49-F238E27FC236}">
                <a16:creationId xmlns:a16="http://schemas.microsoft.com/office/drawing/2014/main" id="{1DAEB6D9-8BFC-02A2-DC2E-2C6969731E3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114430" y="2496544"/>
            <a:ext cx="1400851" cy="1953818"/>
          </a:xfrm>
          <a:prstGeom prst="rect">
            <a:avLst/>
          </a:prstGeom>
          <a:ln>
            <a:noFill/>
          </a:ln>
          <a:effectLst>
            <a:outerShdw blurRad="292100" dist="139700" dir="2700000" algn="tl" rotWithShape="0">
              <a:srgbClr val="333333">
                <a:alpha val="65000"/>
              </a:srgbClr>
            </a:outerShdw>
          </a:effectLst>
        </p:spPr>
      </p:pic>
      <p:pic>
        <p:nvPicPr>
          <p:cNvPr id="15" name="Picture 14">
            <a:extLst>
              <a:ext uri="{FF2B5EF4-FFF2-40B4-BE49-F238E27FC236}">
                <a16:creationId xmlns:a16="http://schemas.microsoft.com/office/drawing/2014/main" id="{AD2E6810-84E9-B296-7272-6EB4B968EBFC}"/>
              </a:ext>
            </a:extLst>
          </p:cNvPr>
          <p:cNvPicPr>
            <a:picLocks noChangeAspect="1"/>
          </p:cNvPicPr>
          <p:nvPr/>
        </p:nvPicPr>
        <p:blipFill rotWithShape="1">
          <a:blip r:embed="rId6"/>
          <a:srcRect t="4876"/>
          <a:stretch/>
        </p:blipFill>
        <p:spPr>
          <a:xfrm>
            <a:off x="9183697" y="2573677"/>
            <a:ext cx="2499132" cy="1722277"/>
          </a:xfrm>
          <a:prstGeom prst="rect">
            <a:avLst/>
          </a:prstGeom>
          <a:ln>
            <a:noFill/>
          </a:ln>
          <a:effectLst>
            <a:outerShdw blurRad="292100" dist="139700" dir="2700000" algn="tl" rotWithShape="0">
              <a:srgbClr val="333333">
                <a:alpha val="65000"/>
              </a:srgbClr>
            </a:outerShdw>
          </a:effectLst>
        </p:spPr>
      </p:pic>
      <p:pic>
        <p:nvPicPr>
          <p:cNvPr id="17" name="Picture 16">
            <a:extLst>
              <a:ext uri="{FF2B5EF4-FFF2-40B4-BE49-F238E27FC236}">
                <a16:creationId xmlns:a16="http://schemas.microsoft.com/office/drawing/2014/main" id="{1AD2A452-7474-FE56-7C14-5D49B58C4AE3}"/>
              </a:ext>
            </a:extLst>
          </p:cNvPr>
          <p:cNvPicPr>
            <a:picLocks noChangeAspect="1"/>
          </p:cNvPicPr>
          <p:nvPr/>
        </p:nvPicPr>
        <p:blipFill>
          <a:blip r:embed="rId7"/>
          <a:stretch>
            <a:fillRect/>
          </a:stretch>
        </p:blipFill>
        <p:spPr>
          <a:xfrm>
            <a:off x="6245328" y="2353041"/>
            <a:ext cx="2162757" cy="2172060"/>
          </a:xfrm>
          <a:prstGeom prst="rect">
            <a:avLst/>
          </a:prstGeom>
          <a:ln>
            <a:noFill/>
          </a:ln>
          <a:effectLst>
            <a:outerShdw blurRad="292100" dist="139700" dir="2700000" algn="tl" rotWithShape="0">
              <a:srgbClr val="333333">
                <a:alpha val="65000"/>
              </a:srgbClr>
            </a:outerShdw>
          </a:effectLst>
        </p:spPr>
      </p:pic>
      <p:pic>
        <p:nvPicPr>
          <p:cNvPr id="21" name="Picture 20">
            <a:extLst>
              <a:ext uri="{FF2B5EF4-FFF2-40B4-BE49-F238E27FC236}">
                <a16:creationId xmlns:a16="http://schemas.microsoft.com/office/drawing/2014/main" id="{183DCFD1-4FE6-4F81-BE4C-15422FE7F2E2}"/>
              </a:ext>
            </a:extLst>
          </p:cNvPr>
          <p:cNvPicPr>
            <a:picLocks noChangeAspect="1"/>
          </p:cNvPicPr>
          <p:nvPr/>
        </p:nvPicPr>
        <p:blipFill>
          <a:blip r:embed="rId8"/>
          <a:stretch>
            <a:fillRect/>
          </a:stretch>
        </p:blipFill>
        <p:spPr>
          <a:xfrm>
            <a:off x="634533" y="2496544"/>
            <a:ext cx="2536885" cy="1710651"/>
          </a:xfrm>
          <a:prstGeom prst="rect">
            <a:avLst/>
          </a:prstGeom>
          <a:ln>
            <a:noFill/>
          </a:ln>
          <a:effectLst>
            <a:outerShdw blurRad="292100" dist="139700" dir="2700000" algn="tl" rotWithShape="0">
              <a:srgbClr val="333333">
                <a:alpha val="65000"/>
              </a:srgbClr>
            </a:outerShdw>
          </a:effectLst>
        </p:spPr>
      </p:pic>
      <p:grpSp>
        <p:nvGrpSpPr>
          <p:cNvPr id="19" name="Group 18">
            <a:extLst>
              <a:ext uri="{FF2B5EF4-FFF2-40B4-BE49-F238E27FC236}">
                <a16:creationId xmlns:a16="http://schemas.microsoft.com/office/drawing/2014/main" id="{0FC45E02-9BE9-1525-AA5D-CE68D03978C2}"/>
              </a:ext>
            </a:extLst>
          </p:cNvPr>
          <p:cNvGrpSpPr/>
          <p:nvPr/>
        </p:nvGrpSpPr>
        <p:grpSpPr>
          <a:xfrm>
            <a:off x="8898340" y="1031083"/>
            <a:ext cx="2741446" cy="533558"/>
            <a:chOff x="8172931" y="889899"/>
            <a:chExt cx="3466855" cy="674742"/>
          </a:xfrm>
        </p:grpSpPr>
        <p:pic>
          <p:nvPicPr>
            <p:cNvPr id="12" name="Picture 11" descr="A blue square with a white f logo&#10;&#10;Description automatically generated">
              <a:hlinkClick r:id="rId9"/>
              <a:extLst>
                <a:ext uri="{FF2B5EF4-FFF2-40B4-BE49-F238E27FC236}">
                  <a16:creationId xmlns:a16="http://schemas.microsoft.com/office/drawing/2014/main" id="{72309B64-EFCF-5999-0F12-00D7AFA3E07A}"/>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9144822" y="889899"/>
              <a:ext cx="662693" cy="674742"/>
            </a:xfrm>
            <a:prstGeom prst="rect">
              <a:avLst/>
            </a:prstGeom>
          </p:spPr>
        </p:pic>
        <p:pic>
          <p:nvPicPr>
            <p:cNvPr id="14" name="Picture 13" descr="A blue square with white letters&#10;&#10;Description automatically generated">
              <a:hlinkClick r:id="rId11"/>
              <a:extLst>
                <a:ext uri="{FF2B5EF4-FFF2-40B4-BE49-F238E27FC236}">
                  <a16:creationId xmlns:a16="http://schemas.microsoft.com/office/drawing/2014/main" id="{22E2DCCA-1C39-EA70-3590-5E22416B0DE8}"/>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10983118" y="892912"/>
              <a:ext cx="656668" cy="668717"/>
            </a:xfrm>
            <a:prstGeom prst="rect">
              <a:avLst/>
            </a:prstGeom>
          </p:spPr>
        </p:pic>
        <p:pic>
          <p:nvPicPr>
            <p:cNvPr id="16" name="Picture 15" descr="A blue square with a white bird&#10;&#10;Description automatically generated">
              <a:hlinkClick r:id="rId13"/>
              <a:extLst>
                <a:ext uri="{FF2B5EF4-FFF2-40B4-BE49-F238E27FC236}">
                  <a16:creationId xmlns:a16="http://schemas.microsoft.com/office/drawing/2014/main" id="{CDE31394-276E-88FC-E993-596A5F91EC1F}"/>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10062673" y="889900"/>
              <a:ext cx="656668" cy="674741"/>
            </a:xfrm>
            <a:prstGeom prst="rect">
              <a:avLst/>
            </a:prstGeom>
          </p:spPr>
        </p:pic>
        <p:pic>
          <p:nvPicPr>
            <p:cNvPr id="18" name="Picture 17" descr="A red and white play button&#10;&#10;Description automatically generated">
              <a:hlinkClick r:id="rId15"/>
              <a:extLst>
                <a:ext uri="{FF2B5EF4-FFF2-40B4-BE49-F238E27FC236}">
                  <a16:creationId xmlns:a16="http://schemas.microsoft.com/office/drawing/2014/main" id="{62F906D1-61B4-ACCF-6DDA-A2CF59475D56}"/>
                </a:ext>
              </a:extLst>
            </p:cNvPr>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8172931" y="896991"/>
              <a:ext cx="664276" cy="660558"/>
            </a:xfrm>
            <a:prstGeom prst="rect">
              <a:avLst/>
            </a:prstGeom>
          </p:spPr>
        </p:pic>
      </p:grpSp>
      <p:grpSp>
        <p:nvGrpSpPr>
          <p:cNvPr id="22" name="Group 21">
            <a:extLst>
              <a:ext uri="{FF2B5EF4-FFF2-40B4-BE49-F238E27FC236}">
                <a16:creationId xmlns:a16="http://schemas.microsoft.com/office/drawing/2014/main" id="{755CE171-1B73-DE1D-6309-6197CF5ED5BC}"/>
              </a:ext>
            </a:extLst>
          </p:cNvPr>
          <p:cNvGrpSpPr/>
          <p:nvPr/>
        </p:nvGrpSpPr>
        <p:grpSpPr>
          <a:xfrm>
            <a:off x="2229160" y="3242362"/>
            <a:ext cx="1272370" cy="1356148"/>
            <a:chOff x="2229160" y="3242362"/>
            <a:chExt cx="1272370" cy="1356148"/>
          </a:xfrm>
        </p:grpSpPr>
        <p:pic>
          <p:nvPicPr>
            <p:cNvPr id="5" name="Picture 4">
              <a:extLst>
                <a:ext uri="{FF2B5EF4-FFF2-40B4-BE49-F238E27FC236}">
                  <a16:creationId xmlns:a16="http://schemas.microsoft.com/office/drawing/2014/main" id="{B7920217-255F-D78F-60E2-3D7366F95108}"/>
                </a:ext>
              </a:extLst>
            </p:cNvPr>
            <p:cNvPicPr>
              <a:picLocks noChangeAspect="1"/>
            </p:cNvPicPr>
            <p:nvPr/>
          </p:nvPicPr>
          <p:blipFill>
            <a:blip r:embed="rId17">
              <a:extLst>
                <a:ext uri="{28A0092B-C50C-407E-A947-70E740481C1C}">
                  <a14:useLocalDpi xmlns:a14="http://schemas.microsoft.com/office/drawing/2010/main" val="0"/>
                </a:ext>
              </a:extLst>
            </a:blip>
            <a:srcRect t="181" b="181"/>
            <a:stretch/>
          </p:blipFill>
          <p:spPr>
            <a:xfrm>
              <a:off x="2926203" y="3242362"/>
              <a:ext cx="575327" cy="614484"/>
            </a:xfrm>
            <a:prstGeom prst="ellipse">
              <a:avLst/>
            </a:prstGeom>
          </p:spPr>
        </p:pic>
        <p:pic>
          <p:nvPicPr>
            <p:cNvPr id="6" name="Picture 5">
              <a:extLst>
                <a:ext uri="{FF2B5EF4-FFF2-40B4-BE49-F238E27FC236}">
                  <a16:creationId xmlns:a16="http://schemas.microsoft.com/office/drawing/2014/main" id="{E12631B1-718E-424B-92EB-4B5A0E642E48}"/>
                </a:ext>
              </a:extLst>
            </p:cNvPr>
            <p:cNvPicPr>
              <a:picLocks noChangeAspect="1"/>
            </p:cNvPicPr>
            <p:nvPr/>
          </p:nvPicPr>
          <p:blipFill>
            <a:blip r:embed="rId18">
              <a:extLst>
                <a:ext uri="{28A0092B-C50C-407E-A947-70E740481C1C}">
                  <a14:useLocalDpi xmlns:a14="http://schemas.microsoft.com/office/drawing/2010/main" val="0"/>
                </a:ext>
              </a:extLst>
            </a:blip>
            <a:srcRect l="1057" r="1057"/>
            <a:stretch/>
          </p:blipFill>
          <p:spPr>
            <a:xfrm>
              <a:off x="2229160" y="3242362"/>
              <a:ext cx="601495" cy="614483"/>
            </a:xfrm>
            <a:prstGeom prst="ellipse">
              <a:avLst/>
            </a:prstGeom>
          </p:spPr>
        </p:pic>
        <p:pic>
          <p:nvPicPr>
            <p:cNvPr id="20" name="Picture 19">
              <a:extLst>
                <a:ext uri="{FF2B5EF4-FFF2-40B4-BE49-F238E27FC236}">
                  <a16:creationId xmlns:a16="http://schemas.microsoft.com/office/drawing/2014/main" id="{6A6B4FCE-8143-9454-9365-07FCA37B7D62}"/>
                </a:ext>
              </a:extLst>
            </p:cNvPr>
            <p:cNvPicPr>
              <a:picLocks noChangeAspect="1"/>
            </p:cNvPicPr>
            <p:nvPr/>
          </p:nvPicPr>
          <p:blipFill>
            <a:blip r:embed="rId19">
              <a:extLst>
                <a:ext uri="{28A0092B-C50C-407E-A947-70E740481C1C}">
                  <a14:useLocalDpi xmlns:a14="http://schemas.microsoft.com/office/drawing/2010/main" val="0"/>
                </a:ext>
              </a:extLst>
            </a:blip>
            <a:srcRect t="9136" b="9136"/>
            <a:stretch/>
          </p:blipFill>
          <p:spPr>
            <a:xfrm>
              <a:off x="2229160" y="3984027"/>
              <a:ext cx="601495" cy="614483"/>
            </a:xfrm>
            <a:prstGeom prst="ellipse">
              <a:avLst/>
            </a:prstGeom>
          </p:spPr>
        </p:pic>
        <p:pic>
          <p:nvPicPr>
            <p:cNvPr id="3" name="Picture 2">
              <a:extLst>
                <a:ext uri="{FF2B5EF4-FFF2-40B4-BE49-F238E27FC236}">
                  <a16:creationId xmlns:a16="http://schemas.microsoft.com/office/drawing/2014/main" id="{312C37C1-69C2-2651-2536-DF1493ED53D9}"/>
                </a:ext>
              </a:extLst>
            </p:cNvPr>
            <p:cNvPicPr>
              <a:picLocks noChangeAspect="1"/>
            </p:cNvPicPr>
            <p:nvPr/>
          </p:nvPicPr>
          <p:blipFill>
            <a:blip r:embed="rId20">
              <a:extLst>
                <a:ext uri="{28A0092B-C50C-407E-A947-70E740481C1C}">
                  <a14:useLocalDpi xmlns:a14="http://schemas.microsoft.com/office/drawing/2010/main" val="0"/>
                </a:ext>
              </a:extLst>
            </a:blip>
            <a:srcRect t="9136" b="9136"/>
            <a:stretch/>
          </p:blipFill>
          <p:spPr>
            <a:xfrm>
              <a:off x="2900035" y="3984027"/>
              <a:ext cx="601495" cy="614483"/>
            </a:xfrm>
            <a:prstGeom prst="ellipse">
              <a:avLst/>
            </a:prstGeom>
          </p:spPr>
        </p:pic>
      </p:grpSp>
    </p:spTree>
    <p:extLst>
      <p:ext uri="{BB962C8B-B14F-4D97-AF65-F5344CB8AC3E}">
        <p14:creationId xmlns:p14="http://schemas.microsoft.com/office/powerpoint/2010/main" val="34929094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3">
            <a:extLst>
              <a:ext uri="{FF2B5EF4-FFF2-40B4-BE49-F238E27FC236}">
                <a16:creationId xmlns:a16="http://schemas.microsoft.com/office/drawing/2014/main" id="{2051199E-731D-B328-728D-BA8A3F60C84D}"/>
              </a:ext>
            </a:extLst>
          </p:cNvPr>
          <p:cNvSpPr>
            <a:spLocks noGrp="1"/>
          </p:cNvSpPr>
          <p:nvPr>
            <p:ph type="ctrTitle"/>
          </p:nvPr>
        </p:nvSpPr>
        <p:spPr>
          <a:xfrm>
            <a:off x="7967312" y="2493844"/>
            <a:ext cx="2568759" cy="1679243"/>
          </a:xfrm>
        </p:spPr>
        <p:txBody>
          <a:bodyPr>
            <a:normAutofit fontScale="90000"/>
          </a:bodyPr>
          <a:lstStyle/>
          <a:p>
            <a:pPr>
              <a:lnSpc>
                <a:spcPct val="100000"/>
              </a:lnSpc>
            </a:pPr>
            <a:r>
              <a:rPr lang="en-US" sz="4000">
                <a:solidFill>
                  <a:schemeClr val="bg1"/>
                </a:solidFill>
                <a:latin typeface="Arial" panose="020B0604020202020204" pitchFamily="34" charset="0"/>
                <a:cs typeface="Arial" panose="020B0604020202020204" pitchFamily="34" charset="0"/>
              </a:rPr>
              <a:t>Permanent Electrical Safety Devices</a:t>
            </a:r>
          </a:p>
        </p:txBody>
      </p:sp>
    </p:spTree>
    <p:extLst>
      <p:ext uri="{BB962C8B-B14F-4D97-AF65-F5344CB8AC3E}">
        <p14:creationId xmlns:p14="http://schemas.microsoft.com/office/powerpoint/2010/main" val="249762827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EAACDC-9826-B351-9924-9A04BA46C480}"/>
              </a:ext>
            </a:extLst>
          </p:cNvPr>
          <p:cNvSpPr>
            <a:spLocks noGrp="1"/>
          </p:cNvSpPr>
          <p:nvPr>
            <p:ph type="title"/>
          </p:nvPr>
        </p:nvSpPr>
        <p:spPr/>
        <p:txBody>
          <a:bodyPr>
            <a:normAutofit/>
          </a:bodyPr>
          <a:lstStyle/>
          <a:p>
            <a:r>
              <a:rPr lang="en-US">
                <a:latin typeface="Arial Black" panose="020B0A04020102020204" pitchFamily="34" charset="0"/>
                <a:cs typeface="Arial" panose="020B0604020202020204" pitchFamily="34" charset="0"/>
              </a:rPr>
              <a:t>Did you know….</a:t>
            </a:r>
          </a:p>
        </p:txBody>
      </p:sp>
      <p:sp>
        <p:nvSpPr>
          <p:cNvPr id="11" name="TextBox 10">
            <a:extLst>
              <a:ext uri="{FF2B5EF4-FFF2-40B4-BE49-F238E27FC236}">
                <a16:creationId xmlns:a16="http://schemas.microsoft.com/office/drawing/2014/main" id="{A4176804-AF86-F5F5-2762-F56339D5CA6A}"/>
              </a:ext>
            </a:extLst>
          </p:cNvPr>
          <p:cNvSpPr txBox="1"/>
          <p:nvPr/>
        </p:nvSpPr>
        <p:spPr>
          <a:xfrm>
            <a:off x="6892122" y="5417409"/>
            <a:ext cx="5436358" cy="461665"/>
          </a:xfrm>
          <a:prstGeom prst="rect">
            <a:avLst/>
          </a:prstGeom>
          <a:noFill/>
        </p:spPr>
        <p:txBody>
          <a:bodyPr wrap="square" rtlCol="0">
            <a:spAutoFit/>
          </a:bodyPr>
          <a:lstStyle/>
          <a:p>
            <a:pPr algn="ctr"/>
            <a:r>
              <a:rPr lang="en-US" sz="2400" b="1">
                <a:solidFill>
                  <a:schemeClr val="bg1"/>
                </a:solidFill>
              </a:rPr>
              <a:t>PPE</a:t>
            </a:r>
          </a:p>
        </p:txBody>
      </p:sp>
      <p:sp>
        <p:nvSpPr>
          <p:cNvPr id="29" name="TextBox 28">
            <a:extLst>
              <a:ext uri="{FF2B5EF4-FFF2-40B4-BE49-F238E27FC236}">
                <a16:creationId xmlns:a16="http://schemas.microsoft.com/office/drawing/2014/main" id="{0495BD49-1E96-01EF-B942-0A98D8795FFF}"/>
              </a:ext>
            </a:extLst>
          </p:cNvPr>
          <p:cNvSpPr txBox="1"/>
          <p:nvPr/>
        </p:nvSpPr>
        <p:spPr>
          <a:xfrm>
            <a:off x="-1" y="5484447"/>
            <a:ext cx="12192001" cy="697627"/>
          </a:xfrm>
          <a:prstGeom prst="rect">
            <a:avLst/>
          </a:prstGeom>
          <a:noFill/>
        </p:spPr>
        <p:txBody>
          <a:bodyPr wrap="square" rtlCol="0">
            <a:spAutoFit/>
          </a:bodyPr>
          <a:lstStyle/>
          <a:p>
            <a:pPr algn="ctr"/>
            <a:r>
              <a:rPr lang="en-US" sz="3200" b="0" i="0" u="none" strike="noStrike" baseline="30000">
                <a:solidFill>
                  <a:srgbClr val="000000"/>
                </a:solidFill>
                <a:latin typeface="Arial" panose="020B0604020202020204" pitchFamily="34" charset="0"/>
              </a:rPr>
              <a:t>The </a:t>
            </a:r>
            <a:r>
              <a:rPr lang="en-US" sz="3200" b="0" i="0" u="none" strike="noStrike" baseline="30000">
                <a:solidFill>
                  <a:srgbClr val="000000"/>
                </a:solidFill>
                <a:latin typeface="Arial Black" panose="020B0A04020102020204" pitchFamily="34" charset="0"/>
              </a:rPr>
              <a:t>cost </a:t>
            </a:r>
            <a:r>
              <a:rPr lang="en-US" sz="3200" b="0" i="0" u="none" strike="noStrike" baseline="30000">
                <a:solidFill>
                  <a:srgbClr val="000000"/>
                </a:solidFill>
                <a:latin typeface="Arial" panose="020B0604020202020204" pitchFamily="34" charset="0"/>
              </a:rPr>
              <a:t>of these </a:t>
            </a:r>
            <a:r>
              <a:rPr lang="en-US" sz="3200" b="0" i="0" u="none" strike="noStrike" baseline="30000">
                <a:solidFill>
                  <a:srgbClr val="000000"/>
                </a:solidFill>
                <a:latin typeface="Arial Black" panose="020B0A04020102020204" pitchFamily="34" charset="0"/>
              </a:rPr>
              <a:t>preventable incidents</a:t>
            </a:r>
            <a:r>
              <a:rPr lang="en-US" sz="3200" b="0" i="0" u="none" strike="noStrike" baseline="30000">
                <a:solidFill>
                  <a:srgbClr val="000000"/>
                </a:solidFill>
                <a:latin typeface="Arial" panose="020B0604020202020204" pitchFamily="34" charset="0"/>
              </a:rPr>
              <a:t> can cost</a:t>
            </a:r>
            <a:r>
              <a:rPr lang="en-US" sz="3200" b="0" i="0" u="none" strike="noStrike" baseline="30000">
                <a:solidFill>
                  <a:srgbClr val="000000"/>
                </a:solidFill>
                <a:latin typeface="Arial Black" panose="020B0A04020102020204" pitchFamily="34" charset="0"/>
              </a:rPr>
              <a:t> $50,000 - $10 Million+ </a:t>
            </a:r>
          </a:p>
          <a:p>
            <a:endParaRPr lang="en-US"/>
          </a:p>
        </p:txBody>
      </p:sp>
      <p:sp>
        <p:nvSpPr>
          <p:cNvPr id="3" name="TextBox 2">
            <a:extLst>
              <a:ext uri="{FF2B5EF4-FFF2-40B4-BE49-F238E27FC236}">
                <a16:creationId xmlns:a16="http://schemas.microsoft.com/office/drawing/2014/main" id="{015450AE-7E0D-A38D-0AC3-F865B0925B50}"/>
              </a:ext>
            </a:extLst>
          </p:cNvPr>
          <p:cNvSpPr txBox="1"/>
          <p:nvPr/>
        </p:nvSpPr>
        <p:spPr>
          <a:xfrm>
            <a:off x="753470" y="2392948"/>
            <a:ext cx="2465980" cy="2308324"/>
          </a:xfrm>
          <a:prstGeom prst="rect">
            <a:avLst/>
          </a:prstGeom>
          <a:noFill/>
        </p:spPr>
        <p:txBody>
          <a:bodyPr wrap="square" rtlCol="0">
            <a:spAutoFit/>
          </a:bodyPr>
          <a:lstStyle/>
          <a:p>
            <a:pPr algn="ctr"/>
            <a:r>
              <a:rPr lang="en-US" sz="4800">
                <a:solidFill>
                  <a:srgbClr val="ED7D31"/>
                </a:solidFill>
                <a:latin typeface="Arial Black" panose="020B0A04020102020204" pitchFamily="34" charset="0"/>
                <a:cs typeface="Arial" panose="020B0604020202020204" pitchFamily="34" charset="0"/>
              </a:rPr>
              <a:t>70%</a:t>
            </a:r>
          </a:p>
          <a:p>
            <a:pPr algn="ctr"/>
            <a:r>
              <a:rPr lang="en-US" sz="2400">
                <a:cs typeface="Arial" panose="020B0604020202020204" pitchFamily="34" charset="0"/>
              </a:rPr>
              <a:t>Of all workplace injuries happen during reactive maintenance</a:t>
            </a:r>
            <a:endParaRPr lang="en-US" sz="700">
              <a:cs typeface="Arial" panose="020B0604020202020204" pitchFamily="34" charset="0"/>
            </a:endParaRPr>
          </a:p>
        </p:txBody>
      </p:sp>
      <p:sp>
        <p:nvSpPr>
          <p:cNvPr id="9" name="TextBox 8">
            <a:extLst>
              <a:ext uri="{FF2B5EF4-FFF2-40B4-BE49-F238E27FC236}">
                <a16:creationId xmlns:a16="http://schemas.microsoft.com/office/drawing/2014/main" id="{5374B23F-363D-6C47-F7FE-9981198AFA04}"/>
              </a:ext>
            </a:extLst>
          </p:cNvPr>
          <p:cNvSpPr txBox="1"/>
          <p:nvPr/>
        </p:nvSpPr>
        <p:spPr>
          <a:xfrm>
            <a:off x="5105400" y="2392948"/>
            <a:ext cx="2933700" cy="2585323"/>
          </a:xfrm>
          <a:prstGeom prst="rect">
            <a:avLst/>
          </a:prstGeom>
          <a:noFill/>
        </p:spPr>
        <p:txBody>
          <a:bodyPr wrap="square" rtlCol="0">
            <a:spAutoFit/>
          </a:bodyPr>
          <a:lstStyle/>
          <a:p>
            <a:r>
              <a:rPr lang="en-US" sz="1800"/>
              <a:t>Due to direct contact with wiring, transformers or other electrical components</a:t>
            </a:r>
          </a:p>
          <a:p>
            <a:endParaRPr lang="en-US" sz="3600"/>
          </a:p>
          <a:p>
            <a:r>
              <a:rPr lang="en-US" sz="1800"/>
              <a:t>Occurred on 3-phase low voltage systems</a:t>
            </a:r>
          </a:p>
          <a:p>
            <a:endParaRPr lang="en-US" sz="1800"/>
          </a:p>
          <a:p>
            <a:endParaRPr lang="en-US"/>
          </a:p>
        </p:txBody>
      </p:sp>
      <p:sp>
        <p:nvSpPr>
          <p:cNvPr id="12" name="TextBox 11">
            <a:extLst>
              <a:ext uri="{FF2B5EF4-FFF2-40B4-BE49-F238E27FC236}">
                <a16:creationId xmlns:a16="http://schemas.microsoft.com/office/drawing/2014/main" id="{F6CC9D78-FD82-4FAF-88EE-0B71731AAABF}"/>
              </a:ext>
            </a:extLst>
          </p:cNvPr>
          <p:cNvSpPr txBox="1"/>
          <p:nvPr/>
        </p:nvSpPr>
        <p:spPr>
          <a:xfrm>
            <a:off x="8581030" y="4295191"/>
            <a:ext cx="3009900" cy="646331"/>
          </a:xfrm>
          <a:prstGeom prst="rect">
            <a:avLst/>
          </a:prstGeom>
          <a:noFill/>
        </p:spPr>
        <p:txBody>
          <a:bodyPr wrap="square" rtlCol="0">
            <a:spAutoFit/>
          </a:bodyPr>
          <a:lstStyle/>
          <a:p>
            <a:pPr algn="ctr">
              <a:spcBef>
                <a:spcPts val="0"/>
              </a:spcBef>
            </a:pPr>
            <a:r>
              <a:rPr lang="en-US" sz="1800"/>
              <a:t>Open Door Testing with Meter is a leading cause of Arc Flash</a:t>
            </a:r>
          </a:p>
        </p:txBody>
      </p:sp>
      <p:sp>
        <p:nvSpPr>
          <p:cNvPr id="13" name="TextBox 12">
            <a:extLst>
              <a:ext uri="{FF2B5EF4-FFF2-40B4-BE49-F238E27FC236}">
                <a16:creationId xmlns:a16="http://schemas.microsoft.com/office/drawing/2014/main" id="{A79403A5-6FCE-98E1-B42D-0907909A2012}"/>
              </a:ext>
            </a:extLst>
          </p:cNvPr>
          <p:cNvSpPr txBox="1"/>
          <p:nvPr/>
        </p:nvSpPr>
        <p:spPr>
          <a:xfrm>
            <a:off x="3857623" y="2484536"/>
            <a:ext cx="2158197" cy="707886"/>
          </a:xfrm>
          <a:prstGeom prst="rect">
            <a:avLst/>
          </a:prstGeom>
          <a:noFill/>
        </p:spPr>
        <p:txBody>
          <a:bodyPr wrap="square" rtlCol="0">
            <a:spAutoFit/>
          </a:bodyPr>
          <a:lstStyle/>
          <a:p>
            <a:r>
              <a:rPr lang="en-US" sz="4000">
                <a:solidFill>
                  <a:schemeClr val="accent2"/>
                </a:solidFill>
                <a:latin typeface="Arial Black" panose="020B0A04020102020204" pitchFamily="34" charset="0"/>
              </a:rPr>
              <a:t>35%</a:t>
            </a:r>
            <a:endParaRPr lang="en-US" sz="4000">
              <a:solidFill>
                <a:schemeClr val="accent2"/>
              </a:solidFill>
            </a:endParaRPr>
          </a:p>
        </p:txBody>
      </p:sp>
      <p:sp>
        <p:nvSpPr>
          <p:cNvPr id="14" name="TextBox 13">
            <a:extLst>
              <a:ext uri="{FF2B5EF4-FFF2-40B4-BE49-F238E27FC236}">
                <a16:creationId xmlns:a16="http://schemas.microsoft.com/office/drawing/2014/main" id="{E399BE6E-FBDD-0FB1-26D8-518382152163}"/>
              </a:ext>
            </a:extLst>
          </p:cNvPr>
          <p:cNvSpPr txBox="1"/>
          <p:nvPr/>
        </p:nvSpPr>
        <p:spPr>
          <a:xfrm>
            <a:off x="3857624" y="3746627"/>
            <a:ext cx="2158197" cy="707886"/>
          </a:xfrm>
          <a:prstGeom prst="rect">
            <a:avLst/>
          </a:prstGeom>
          <a:noFill/>
        </p:spPr>
        <p:txBody>
          <a:bodyPr wrap="square" rtlCol="0">
            <a:spAutoFit/>
          </a:bodyPr>
          <a:lstStyle/>
          <a:p>
            <a:r>
              <a:rPr lang="en-US" sz="4000">
                <a:solidFill>
                  <a:schemeClr val="accent2"/>
                </a:solidFill>
                <a:latin typeface="Arial Black" panose="020B0A04020102020204" pitchFamily="34" charset="0"/>
              </a:rPr>
              <a:t>60%</a:t>
            </a:r>
            <a:endParaRPr lang="en-US" sz="4000">
              <a:solidFill>
                <a:schemeClr val="accent2"/>
              </a:solidFill>
            </a:endParaRPr>
          </a:p>
        </p:txBody>
      </p:sp>
      <p:cxnSp>
        <p:nvCxnSpPr>
          <p:cNvPr id="16" name="Straight Connector 15">
            <a:extLst>
              <a:ext uri="{FF2B5EF4-FFF2-40B4-BE49-F238E27FC236}">
                <a16:creationId xmlns:a16="http://schemas.microsoft.com/office/drawing/2014/main" id="{4F111CBC-C44C-ED38-2D0B-C13E1207BB51}"/>
              </a:ext>
            </a:extLst>
          </p:cNvPr>
          <p:cNvCxnSpPr>
            <a:cxnSpLocks/>
          </p:cNvCxnSpPr>
          <p:nvPr/>
        </p:nvCxnSpPr>
        <p:spPr>
          <a:xfrm>
            <a:off x="3381375" y="1944857"/>
            <a:ext cx="0" cy="2959414"/>
          </a:xfrm>
          <a:prstGeom prst="line">
            <a:avLst/>
          </a:prstGeom>
        </p:spPr>
        <p:style>
          <a:lnRef idx="1">
            <a:schemeClr val="accent3"/>
          </a:lnRef>
          <a:fillRef idx="0">
            <a:schemeClr val="accent3"/>
          </a:fillRef>
          <a:effectRef idx="0">
            <a:schemeClr val="accent3"/>
          </a:effectRef>
          <a:fontRef idx="minor">
            <a:schemeClr val="tx1"/>
          </a:fontRef>
        </p:style>
      </p:cxnSp>
      <p:cxnSp>
        <p:nvCxnSpPr>
          <p:cNvPr id="17" name="Straight Connector 16">
            <a:extLst>
              <a:ext uri="{FF2B5EF4-FFF2-40B4-BE49-F238E27FC236}">
                <a16:creationId xmlns:a16="http://schemas.microsoft.com/office/drawing/2014/main" id="{E79D87F0-9A27-4633-E7F0-F308FE273460}"/>
              </a:ext>
            </a:extLst>
          </p:cNvPr>
          <p:cNvCxnSpPr>
            <a:cxnSpLocks/>
          </p:cNvCxnSpPr>
          <p:nvPr/>
        </p:nvCxnSpPr>
        <p:spPr>
          <a:xfrm>
            <a:off x="8420100" y="2012665"/>
            <a:ext cx="0" cy="2891606"/>
          </a:xfrm>
          <a:prstGeom prst="line">
            <a:avLst/>
          </a:prstGeom>
        </p:spPr>
        <p:style>
          <a:lnRef idx="1">
            <a:schemeClr val="accent3"/>
          </a:lnRef>
          <a:fillRef idx="0">
            <a:schemeClr val="accent3"/>
          </a:fillRef>
          <a:effectRef idx="0">
            <a:schemeClr val="accent3"/>
          </a:effectRef>
          <a:fontRef idx="minor">
            <a:schemeClr val="tx1"/>
          </a:fontRef>
        </p:style>
      </p:cxnSp>
      <p:pic>
        <p:nvPicPr>
          <p:cNvPr id="21" name="Picture 20">
            <a:extLst>
              <a:ext uri="{FF2B5EF4-FFF2-40B4-BE49-F238E27FC236}">
                <a16:creationId xmlns:a16="http://schemas.microsoft.com/office/drawing/2014/main" id="{CED2BF8C-CA87-392C-93BB-53BCA9C3B3BF}"/>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8962031" y="2062789"/>
            <a:ext cx="2219324" cy="2219324"/>
          </a:xfrm>
          <a:prstGeom prst="rect">
            <a:avLst/>
          </a:prstGeom>
        </p:spPr>
      </p:pic>
    </p:spTree>
    <p:extLst>
      <p:ext uri="{BB962C8B-B14F-4D97-AF65-F5344CB8AC3E}">
        <p14:creationId xmlns:p14="http://schemas.microsoft.com/office/powerpoint/2010/main" val="164786376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DE6659-D0AB-F163-EF54-2D93879D2E4F}"/>
              </a:ext>
            </a:extLst>
          </p:cNvPr>
          <p:cNvSpPr>
            <a:spLocks noGrp="1"/>
          </p:cNvSpPr>
          <p:nvPr>
            <p:ph type="title"/>
          </p:nvPr>
        </p:nvSpPr>
        <p:spPr/>
        <p:txBody>
          <a:bodyPr/>
          <a:lstStyle/>
          <a:p>
            <a:r>
              <a:rPr lang="en-US">
                <a:latin typeface="Arial" panose="020B0604020202020204" pitchFamily="34" charset="0"/>
                <a:cs typeface="Arial" panose="020B0604020202020204" pitchFamily="34" charset="0"/>
              </a:rPr>
              <a:t>Who Uses </a:t>
            </a:r>
            <a:r>
              <a:rPr lang="en-US">
                <a:latin typeface="Arial Black" panose="020B0A04020102020204" pitchFamily="34" charset="0"/>
                <a:cs typeface="Arial" panose="020B0604020202020204" pitchFamily="34" charset="0"/>
              </a:rPr>
              <a:t>PESDs?</a:t>
            </a:r>
          </a:p>
        </p:txBody>
      </p:sp>
      <p:pic>
        <p:nvPicPr>
          <p:cNvPr id="5" name="Picture 4">
            <a:extLst>
              <a:ext uri="{FF2B5EF4-FFF2-40B4-BE49-F238E27FC236}">
                <a16:creationId xmlns:a16="http://schemas.microsoft.com/office/drawing/2014/main" id="{E75E8228-F29F-0A05-86B4-172BB66A3AB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096000" y="1153833"/>
            <a:ext cx="5991225" cy="5023130"/>
          </a:xfrm>
          <a:prstGeom prst="rect">
            <a:avLst/>
          </a:prstGeom>
        </p:spPr>
      </p:pic>
      <p:sp>
        <p:nvSpPr>
          <p:cNvPr id="7" name="Content Placeholder 6">
            <a:extLst>
              <a:ext uri="{FF2B5EF4-FFF2-40B4-BE49-F238E27FC236}">
                <a16:creationId xmlns:a16="http://schemas.microsoft.com/office/drawing/2014/main" id="{CA3C3625-265A-211B-D8F2-BC0797D9C889}"/>
              </a:ext>
            </a:extLst>
          </p:cNvPr>
          <p:cNvSpPr>
            <a:spLocks noGrp="1"/>
          </p:cNvSpPr>
          <p:nvPr>
            <p:ph idx="1"/>
          </p:nvPr>
        </p:nvSpPr>
        <p:spPr/>
        <p:txBody>
          <a:bodyPr/>
          <a:lstStyle/>
          <a:p>
            <a:r>
              <a:rPr lang="en-US" sz="1800" b="0" i="0" u="none" strike="noStrike" baseline="0">
                <a:latin typeface="ArialMT"/>
              </a:rPr>
              <a:t>Electricians &amp; Electrical Engineers </a:t>
            </a:r>
          </a:p>
          <a:p>
            <a:r>
              <a:rPr lang="en-US" sz="1800" b="0" i="0" u="none" strike="noStrike" baseline="0">
                <a:latin typeface="ArialMT"/>
              </a:rPr>
              <a:t>Power Distribution Engineer</a:t>
            </a:r>
          </a:p>
          <a:p>
            <a:r>
              <a:rPr lang="en-US" sz="1800" b="0" i="0" u="none" strike="noStrike" baseline="0">
                <a:latin typeface="ArialMT"/>
              </a:rPr>
              <a:t>Safety Directors</a:t>
            </a:r>
          </a:p>
          <a:p>
            <a:r>
              <a:rPr lang="en-US" sz="1800" b="0" i="0" u="none" strike="noStrike" baseline="0">
                <a:latin typeface="ArialMT"/>
              </a:rPr>
              <a:t>Health &amp; Safety Engineers</a:t>
            </a:r>
          </a:p>
          <a:p>
            <a:r>
              <a:rPr lang="en-US" sz="1800" b="0" i="0" u="none" strike="noStrike" baseline="0">
                <a:latin typeface="ArialMT"/>
              </a:rPr>
              <a:t>Maintenance Supervisors</a:t>
            </a:r>
          </a:p>
          <a:p>
            <a:r>
              <a:rPr lang="en-US" sz="1800" b="0" i="0" u="none" strike="noStrike" baseline="0">
                <a:latin typeface="ArialMT"/>
              </a:rPr>
              <a:t>Automation Engineers</a:t>
            </a:r>
          </a:p>
          <a:p>
            <a:r>
              <a:rPr lang="en-US" sz="1800" b="0" i="0" u="none" strike="noStrike" baseline="0">
                <a:latin typeface="ArialMT"/>
              </a:rPr>
              <a:t>Machine Operators/technicians</a:t>
            </a:r>
          </a:p>
        </p:txBody>
      </p:sp>
      <p:sp>
        <p:nvSpPr>
          <p:cNvPr id="8" name="TextBox 7">
            <a:extLst>
              <a:ext uri="{FF2B5EF4-FFF2-40B4-BE49-F238E27FC236}">
                <a16:creationId xmlns:a16="http://schemas.microsoft.com/office/drawing/2014/main" id="{CFEE1398-D5D0-AC60-0F49-34662BFC8992}"/>
              </a:ext>
            </a:extLst>
          </p:cNvPr>
          <p:cNvSpPr txBox="1"/>
          <p:nvPr/>
        </p:nvSpPr>
        <p:spPr>
          <a:xfrm>
            <a:off x="838200" y="4895850"/>
            <a:ext cx="5476875" cy="923330"/>
          </a:xfrm>
          <a:prstGeom prst="rect">
            <a:avLst/>
          </a:prstGeom>
          <a:noFill/>
        </p:spPr>
        <p:txBody>
          <a:bodyPr wrap="square" rtlCol="0">
            <a:spAutoFit/>
          </a:bodyPr>
          <a:lstStyle/>
          <a:p>
            <a:r>
              <a:rPr lang="en-US" sz="1800">
                <a:solidFill>
                  <a:srgbClr val="ED7D31"/>
                </a:solidFill>
                <a:latin typeface="Arial" panose="020B0604020202020204" pitchFamily="34" charset="0"/>
                <a:cs typeface="Arial" panose="020B0604020202020204" pitchFamily="34" charset="0"/>
              </a:rPr>
              <a:t>….Anyone with </a:t>
            </a:r>
            <a:r>
              <a:rPr lang="en-US" sz="1800" b="0" i="0" u="none" strike="noStrike" baseline="0">
                <a:solidFill>
                  <a:srgbClr val="ED7D31"/>
                </a:solidFill>
                <a:latin typeface="Arial Black" panose="020B0A04020102020204" pitchFamily="34" charset="0"/>
              </a:rPr>
              <a:t>active LOTO programs </a:t>
            </a:r>
            <a:r>
              <a:rPr lang="en-US" sz="1800" b="0" i="0" u="none" strike="noStrike" baseline="0">
                <a:solidFill>
                  <a:srgbClr val="ED7D31"/>
                </a:solidFill>
                <a:latin typeface="ArialMT"/>
              </a:rPr>
              <a:t>that prohibit workers from entering panels </a:t>
            </a:r>
            <a:r>
              <a:rPr lang="en-US" sz="1800" b="0" i="0" u="none" strike="noStrike" baseline="0">
                <a:solidFill>
                  <a:srgbClr val="ED7D31"/>
                </a:solidFill>
                <a:latin typeface="Arial Black" panose="020B0A04020102020204" pitchFamily="34" charset="0"/>
              </a:rPr>
              <a:t>without verification of de-energized state</a:t>
            </a:r>
            <a:r>
              <a:rPr lang="en-US" sz="1800" b="0" i="0" u="none" strike="noStrike" baseline="0">
                <a:solidFill>
                  <a:srgbClr val="ED7D31"/>
                </a:solidFill>
                <a:latin typeface="ArialMT"/>
              </a:rPr>
              <a:t>.</a:t>
            </a:r>
            <a:endParaRPr lang="en-US">
              <a:solidFill>
                <a:srgbClr val="ED7D31"/>
              </a:solidFill>
            </a:endParaRPr>
          </a:p>
        </p:txBody>
      </p:sp>
    </p:spTree>
    <p:extLst>
      <p:ext uri="{BB962C8B-B14F-4D97-AF65-F5344CB8AC3E}">
        <p14:creationId xmlns:p14="http://schemas.microsoft.com/office/powerpoint/2010/main" val="421100346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descr="A picture containing orange, design&#10;&#10;Description automatically generated">
            <a:extLst>
              <a:ext uri="{FF2B5EF4-FFF2-40B4-BE49-F238E27FC236}">
                <a16:creationId xmlns:a16="http://schemas.microsoft.com/office/drawing/2014/main" id="{0FFAABC1-5E59-73DC-D264-A90D5B0D73E5}"/>
              </a:ext>
            </a:extLst>
          </p:cNvPr>
          <p:cNvPicPr>
            <a:picLocks noChangeAspect="1"/>
          </p:cNvPicPr>
          <p:nvPr/>
        </p:nvPicPr>
        <p:blipFill rotWithShape="1">
          <a:blip r:embed="rId4">
            <a:extLst>
              <a:ext uri="{28A0092B-C50C-407E-A947-70E740481C1C}">
                <a14:useLocalDpi xmlns:a14="http://schemas.microsoft.com/office/drawing/2010/main" val="0"/>
              </a:ext>
            </a:extLst>
          </a:blip>
          <a:srcRect t="5314" r="15055" b="2630"/>
          <a:stretch/>
        </p:blipFill>
        <p:spPr>
          <a:xfrm>
            <a:off x="6420597" y="619432"/>
            <a:ext cx="5793180" cy="5706857"/>
          </a:xfrm>
          <a:prstGeom prst="rect">
            <a:avLst/>
          </a:prstGeom>
        </p:spPr>
      </p:pic>
      <p:sp>
        <p:nvSpPr>
          <p:cNvPr id="2" name="Title 1">
            <a:extLst>
              <a:ext uri="{FF2B5EF4-FFF2-40B4-BE49-F238E27FC236}">
                <a16:creationId xmlns:a16="http://schemas.microsoft.com/office/drawing/2014/main" id="{30CD7BBF-1D08-382A-0F5E-53BA58233F96}"/>
              </a:ext>
            </a:extLst>
          </p:cNvPr>
          <p:cNvSpPr>
            <a:spLocks noGrp="1"/>
          </p:cNvSpPr>
          <p:nvPr>
            <p:ph type="title"/>
          </p:nvPr>
        </p:nvSpPr>
        <p:spPr>
          <a:xfrm>
            <a:off x="649878" y="691996"/>
            <a:ext cx="10515600" cy="1009651"/>
          </a:xfrm>
        </p:spPr>
        <p:txBody>
          <a:bodyPr>
            <a:normAutofit/>
          </a:bodyPr>
          <a:lstStyle/>
          <a:p>
            <a:r>
              <a:rPr lang="en-US" sz="4000">
                <a:latin typeface="Arial Black" panose="020B0A04020102020204" pitchFamily="34" charset="0"/>
              </a:rPr>
              <a:t>Advantages</a:t>
            </a:r>
            <a:r>
              <a:rPr lang="en-US" sz="4000"/>
              <a:t> of </a:t>
            </a:r>
            <a:r>
              <a:rPr lang="en-US" sz="4000">
                <a:latin typeface="Arial Black" panose="020B0A04020102020204" pitchFamily="34" charset="0"/>
              </a:rPr>
              <a:t>PESDs</a:t>
            </a:r>
            <a:r>
              <a:rPr lang="en-US" sz="4000"/>
              <a:t>®</a:t>
            </a:r>
            <a:endParaRPr lang="en-US" sz="4000">
              <a:latin typeface="Arial Black" panose="020B0A04020102020204" pitchFamily="34" charset="0"/>
            </a:endParaRPr>
          </a:p>
        </p:txBody>
      </p:sp>
      <p:sp>
        <p:nvSpPr>
          <p:cNvPr id="3" name="Content Placeholder 2">
            <a:extLst>
              <a:ext uri="{FF2B5EF4-FFF2-40B4-BE49-F238E27FC236}">
                <a16:creationId xmlns:a16="http://schemas.microsoft.com/office/drawing/2014/main" id="{BE42A891-3A97-CA65-FC46-80D6E180D6C3}"/>
              </a:ext>
            </a:extLst>
          </p:cNvPr>
          <p:cNvSpPr>
            <a:spLocks noGrp="1"/>
          </p:cNvSpPr>
          <p:nvPr>
            <p:ph idx="1"/>
          </p:nvPr>
        </p:nvSpPr>
        <p:spPr>
          <a:xfrm>
            <a:off x="705801" y="1854059"/>
            <a:ext cx="4907299" cy="4211686"/>
          </a:xfrm>
        </p:spPr>
        <p:txBody>
          <a:bodyPr vert="horz" lIns="91440" tIns="45720" rIns="91440" bIns="45720" rtlCol="0" anchor="t">
            <a:normAutofit/>
          </a:bodyPr>
          <a:lstStyle/>
          <a:p>
            <a:r>
              <a:rPr lang="en-US" sz="1800">
                <a:effectLst/>
                <a:latin typeface="Arial"/>
                <a:cs typeface="Arial"/>
              </a:rPr>
              <a:t>For electrical and mechanical LOTO,</a:t>
            </a:r>
            <a:r>
              <a:rPr lang="en-US" sz="1800">
                <a:latin typeface="Arial"/>
                <a:cs typeface="Arial"/>
              </a:rPr>
              <a:t> cost effective, high impact risk reduction</a:t>
            </a:r>
          </a:p>
          <a:p>
            <a:endParaRPr lang="en-US" sz="1800">
              <a:latin typeface="Arial" panose="020B0604020202020204" pitchFamily="34" charset="0"/>
              <a:cs typeface="Arial" panose="020B0604020202020204" pitchFamily="34" charset="0"/>
            </a:endParaRPr>
          </a:p>
        </p:txBody>
      </p:sp>
      <p:sp>
        <p:nvSpPr>
          <p:cNvPr id="5" name="TextBox 4">
            <a:extLst>
              <a:ext uri="{FF2B5EF4-FFF2-40B4-BE49-F238E27FC236}">
                <a16:creationId xmlns:a16="http://schemas.microsoft.com/office/drawing/2014/main" id="{C1DAE6EF-726E-45C3-20F3-984264642DF8}"/>
              </a:ext>
            </a:extLst>
          </p:cNvPr>
          <p:cNvSpPr txBox="1"/>
          <p:nvPr/>
        </p:nvSpPr>
        <p:spPr>
          <a:xfrm>
            <a:off x="7311449" y="1015965"/>
            <a:ext cx="4880551" cy="461665"/>
          </a:xfrm>
          <a:prstGeom prst="rect">
            <a:avLst/>
          </a:prstGeom>
          <a:noFill/>
        </p:spPr>
        <p:txBody>
          <a:bodyPr wrap="square" rtlCol="0">
            <a:spAutoFit/>
          </a:bodyPr>
          <a:lstStyle/>
          <a:p>
            <a:pPr algn="ctr"/>
            <a:r>
              <a:rPr lang="en-US" sz="2400" b="1">
                <a:solidFill>
                  <a:schemeClr val="bg1"/>
                </a:solidFill>
              </a:rPr>
              <a:t>Elimination</a:t>
            </a:r>
          </a:p>
        </p:txBody>
      </p:sp>
      <p:sp>
        <p:nvSpPr>
          <p:cNvPr id="6" name="TextBox 5">
            <a:extLst>
              <a:ext uri="{FF2B5EF4-FFF2-40B4-BE49-F238E27FC236}">
                <a16:creationId xmlns:a16="http://schemas.microsoft.com/office/drawing/2014/main" id="{7DFB5165-4549-B98C-D264-60B48ECF4294}"/>
              </a:ext>
            </a:extLst>
          </p:cNvPr>
          <p:cNvSpPr txBox="1"/>
          <p:nvPr/>
        </p:nvSpPr>
        <p:spPr>
          <a:xfrm>
            <a:off x="7311449" y="1896406"/>
            <a:ext cx="4880551" cy="461665"/>
          </a:xfrm>
          <a:prstGeom prst="rect">
            <a:avLst/>
          </a:prstGeom>
          <a:noFill/>
        </p:spPr>
        <p:txBody>
          <a:bodyPr wrap="square" rtlCol="0">
            <a:spAutoFit/>
          </a:bodyPr>
          <a:lstStyle/>
          <a:p>
            <a:pPr algn="ctr"/>
            <a:r>
              <a:rPr lang="en-US" sz="2400" b="1">
                <a:solidFill>
                  <a:schemeClr val="bg1"/>
                </a:solidFill>
              </a:rPr>
              <a:t>Substitution</a:t>
            </a:r>
          </a:p>
        </p:txBody>
      </p:sp>
      <p:sp>
        <p:nvSpPr>
          <p:cNvPr id="7" name="TextBox 6">
            <a:extLst>
              <a:ext uri="{FF2B5EF4-FFF2-40B4-BE49-F238E27FC236}">
                <a16:creationId xmlns:a16="http://schemas.microsoft.com/office/drawing/2014/main" id="{362B17CA-8898-31FB-C54C-A645F7B944F1}"/>
              </a:ext>
            </a:extLst>
          </p:cNvPr>
          <p:cNvSpPr txBox="1"/>
          <p:nvPr/>
        </p:nvSpPr>
        <p:spPr>
          <a:xfrm>
            <a:off x="7311449" y="2740233"/>
            <a:ext cx="4880551" cy="461665"/>
          </a:xfrm>
          <a:prstGeom prst="rect">
            <a:avLst/>
          </a:prstGeom>
          <a:noFill/>
        </p:spPr>
        <p:txBody>
          <a:bodyPr wrap="square" rtlCol="0">
            <a:spAutoFit/>
          </a:bodyPr>
          <a:lstStyle/>
          <a:p>
            <a:pPr algn="ctr"/>
            <a:r>
              <a:rPr lang="en-US" sz="2400" b="1">
                <a:solidFill>
                  <a:schemeClr val="bg1"/>
                </a:solidFill>
              </a:rPr>
              <a:t>Engineering Controls</a:t>
            </a:r>
          </a:p>
        </p:txBody>
      </p:sp>
      <p:sp>
        <p:nvSpPr>
          <p:cNvPr id="8" name="TextBox 7">
            <a:extLst>
              <a:ext uri="{FF2B5EF4-FFF2-40B4-BE49-F238E27FC236}">
                <a16:creationId xmlns:a16="http://schemas.microsoft.com/office/drawing/2014/main" id="{F6BD3D93-FC2B-F3FD-159E-64E81E397A19}"/>
              </a:ext>
            </a:extLst>
          </p:cNvPr>
          <p:cNvSpPr txBox="1"/>
          <p:nvPr/>
        </p:nvSpPr>
        <p:spPr>
          <a:xfrm>
            <a:off x="7325096" y="4231304"/>
            <a:ext cx="4880551" cy="769441"/>
          </a:xfrm>
          <a:prstGeom prst="rect">
            <a:avLst/>
          </a:prstGeom>
          <a:noFill/>
        </p:spPr>
        <p:txBody>
          <a:bodyPr wrap="square" rtlCol="0">
            <a:spAutoFit/>
          </a:bodyPr>
          <a:lstStyle/>
          <a:p>
            <a:pPr algn="ctr"/>
            <a:r>
              <a:rPr lang="en-US" sz="2200" b="1">
                <a:solidFill>
                  <a:schemeClr val="bg1"/>
                </a:solidFill>
              </a:rPr>
              <a:t>Administrative </a:t>
            </a:r>
          </a:p>
          <a:p>
            <a:pPr algn="ctr"/>
            <a:r>
              <a:rPr lang="en-US" sz="2200" b="1">
                <a:solidFill>
                  <a:schemeClr val="bg1"/>
                </a:solidFill>
              </a:rPr>
              <a:t>Controls</a:t>
            </a:r>
          </a:p>
        </p:txBody>
      </p:sp>
      <p:sp>
        <p:nvSpPr>
          <p:cNvPr id="9" name="TextBox 8">
            <a:extLst>
              <a:ext uri="{FF2B5EF4-FFF2-40B4-BE49-F238E27FC236}">
                <a16:creationId xmlns:a16="http://schemas.microsoft.com/office/drawing/2014/main" id="{4B0C2DEC-44CA-1457-CDF8-F54018F8A8DE}"/>
              </a:ext>
            </a:extLst>
          </p:cNvPr>
          <p:cNvSpPr txBox="1"/>
          <p:nvPr/>
        </p:nvSpPr>
        <p:spPr>
          <a:xfrm>
            <a:off x="7311449" y="3521947"/>
            <a:ext cx="4880551" cy="461665"/>
          </a:xfrm>
          <a:prstGeom prst="rect">
            <a:avLst/>
          </a:prstGeom>
          <a:noFill/>
        </p:spPr>
        <p:txBody>
          <a:bodyPr wrap="square" rtlCol="0">
            <a:spAutoFit/>
          </a:bodyPr>
          <a:lstStyle/>
          <a:p>
            <a:pPr algn="ctr"/>
            <a:r>
              <a:rPr lang="en-US" sz="2400" b="1">
                <a:solidFill>
                  <a:schemeClr val="bg1"/>
                </a:solidFill>
              </a:rPr>
              <a:t>Awareness</a:t>
            </a:r>
          </a:p>
        </p:txBody>
      </p:sp>
      <p:sp>
        <p:nvSpPr>
          <p:cNvPr id="10" name="TextBox 9">
            <a:extLst>
              <a:ext uri="{FF2B5EF4-FFF2-40B4-BE49-F238E27FC236}">
                <a16:creationId xmlns:a16="http://schemas.microsoft.com/office/drawing/2014/main" id="{399F4A17-6E9C-2D7F-4F29-56BE7D248421}"/>
              </a:ext>
            </a:extLst>
          </p:cNvPr>
          <p:cNvSpPr txBox="1"/>
          <p:nvPr/>
        </p:nvSpPr>
        <p:spPr>
          <a:xfrm>
            <a:off x="7325097" y="5145694"/>
            <a:ext cx="4880551" cy="461665"/>
          </a:xfrm>
          <a:prstGeom prst="rect">
            <a:avLst/>
          </a:prstGeom>
          <a:noFill/>
        </p:spPr>
        <p:txBody>
          <a:bodyPr wrap="square" rtlCol="0">
            <a:spAutoFit/>
          </a:bodyPr>
          <a:lstStyle/>
          <a:p>
            <a:pPr algn="ctr"/>
            <a:r>
              <a:rPr lang="en-US" sz="2400" b="1">
                <a:solidFill>
                  <a:schemeClr val="bg1"/>
                </a:solidFill>
              </a:rPr>
              <a:t>PPE</a:t>
            </a:r>
          </a:p>
        </p:txBody>
      </p:sp>
      <p:sp>
        <p:nvSpPr>
          <p:cNvPr id="11" name="TextBox 10">
            <a:extLst>
              <a:ext uri="{FF2B5EF4-FFF2-40B4-BE49-F238E27FC236}">
                <a16:creationId xmlns:a16="http://schemas.microsoft.com/office/drawing/2014/main" id="{DD3B0564-952A-9DB8-371A-F9EAFE6317DA}"/>
              </a:ext>
            </a:extLst>
          </p:cNvPr>
          <p:cNvSpPr txBox="1"/>
          <p:nvPr/>
        </p:nvSpPr>
        <p:spPr>
          <a:xfrm>
            <a:off x="816283" y="3634851"/>
            <a:ext cx="4238826" cy="1097736"/>
          </a:xfrm>
          <a:prstGeom prst="rect">
            <a:avLst/>
          </a:prstGeom>
          <a:noFill/>
        </p:spPr>
        <p:txBody>
          <a:bodyPr wrap="square" lIns="0" tIns="0" rIns="0" bIns="0" rtlCol="0">
            <a:noAutofit/>
          </a:bodyPr>
          <a:lstStyle/>
          <a:p>
            <a:r>
              <a:rPr lang="en-US" sz="3200" b="0" i="0" u="none" strike="noStrike" baseline="30000" err="1">
                <a:latin typeface="Arial" panose="020B0604020202020204" pitchFamily="34" charset="0"/>
                <a:cs typeface="Arial" panose="020B0604020202020204" pitchFamily="34" charset="0"/>
              </a:rPr>
              <a:t>ChekVolt</a:t>
            </a:r>
            <a:r>
              <a:rPr lang="en-US" sz="3200" baseline="30000">
                <a:latin typeface="Arial" panose="020B0604020202020204" pitchFamily="34" charset="0"/>
                <a:cs typeface="Arial" panose="020B0604020202020204" pitchFamily="34" charset="0"/>
              </a:rPr>
              <a:t>, Safe-Test Point, and Voltage Test Station PESDs</a:t>
            </a:r>
          </a:p>
          <a:p>
            <a:r>
              <a:rPr lang="en-US" sz="3200" baseline="30000">
                <a:solidFill>
                  <a:schemeClr val="accent2"/>
                </a:solidFill>
                <a:latin typeface="Arial Black" panose="020B0A04020102020204" pitchFamily="34" charset="0"/>
              </a:rPr>
              <a:t>pay for themselves after 2-3 LOTO Procedures</a:t>
            </a:r>
            <a:endParaRPr lang="en-US" sz="3200" b="0" i="0" u="none" strike="noStrike" baseline="30000">
              <a:solidFill>
                <a:schemeClr val="accent2"/>
              </a:solidFill>
              <a:latin typeface="Arial" panose="020B0604020202020204" pitchFamily="34" charset="0"/>
            </a:endParaRPr>
          </a:p>
          <a:p>
            <a:endParaRPr lang="en-US" sz="2800"/>
          </a:p>
        </p:txBody>
      </p:sp>
      <p:sp>
        <p:nvSpPr>
          <p:cNvPr id="24" name="Connector: Elbow 23">
            <a:extLst>
              <a:ext uri="{FF2B5EF4-FFF2-40B4-BE49-F238E27FC236}">
                <a16:creationId xmlns:a16="http://schemas.microsoft.com/office/drawing/2014/main" id="{52214CC8-DF31-4747-839B-71228F4ADBC9}"/>
              </a:ext>
            </a:extLst>
          </p:cNvPr>
          <p:cNvSpPr/>
          <p:nvPr/>
        </p:nvSpPr>
        <p:spPr>
          <a:xfrm rot="10800000" flipV="1">
            <a:off x="6790868" y="1306687"/>
            <a:ext cx="624832" cy="765148"/>
          </a:xfrm>
          <a:prstGeom prst="bentConnector2">
            <a:avLst/>
          </a:prstGeom>
          <a:solidFill>
            <a:srgbClr val="000000">
              <a:alpha val="5000"/>
            </a:srgbClr>
          </a:solidFill>
          <a:ln w="18000">
            <a:solidFill>
              <a:srgbClr val="000000"/>
            </a:solidFill>
          </a:ln>
        </p:spPr>
        <p:style>
          <a:lnRef idx="1">
            <a:schemeClr val="accent1"/>
          </a:lnRef>
          <a:fillRef idx="0">
            <a:schemeClr val="accent1"/>
          </a:fillRef>
          <a:effectRef idx="0">
            <a:schemeClr val="accent1"/>
          </a:effectRef>
          <a:fontRef idx="minor">
            <a:schemeClr val="tx1"/>
          </a:fontRef>
        </p:style>
        <p:txBody>
          <a:bodyPr wrap="none" rtlCol="0" anchor="ctr" anchorCtr="1"/>
          <a:lstStyle/>
          <a:p>
            <a:endParaRPr lang="en-US">
              <a:solidFill>
                <a:srgbClr val="000000"/>
              </a:solidFill>
            </a:endParaRPr>
          </a:p>
        </p:txBody>
      </p:sp>
      <p:pic>
        <p:nvPicPr>
          <p:cNvPr id="12" name="Picture 11">
            <a:extLst>
              <a:ext uri="{FF2B5EF4-FFF2-40B4-BE49-F238E27FC236}">
                <a16:creationId xmlns:a16="http://schemas.microsoft.com/office/drawing/2014/main" id="{BCAC2D1A-8019-2659-9E0B-D8B87D24CEE9}"/>
              </a:ext>
            </a:extLst>
          </p:cNvPr>
          <p:cNvPicPr>
            <a:picLocks noChangeAspect="1"/>
          </p:cNvPicPr>
          <p:nvPr/>
        </p:nvPicPr>
        <p:blipFill>
          <a:blip r:embed="rId5">
            <a:extLst>
              <a:ext uri="{28A0092B-C50C-407E-A947-70E740481C1C}">
                <a14:useLocalDpi xmlns:a14="http://schemas.microsoft.com/office/drawing/2010/main" val="0"/>
              </a:ext>
            </a:extLst>
          </a:blip>
          <a:srcRect t="12412" b="12412"/>
          <a:stretch/>
        </p:blipFill>
        <p:spPr>
          <a:xfrm>
            <a:off x="5945134" y="1698680"/>
            <a:ext cx="1509632" cy="1702305"/>
          </a:xfrm>
          <a:prstGeom prst="rect">
            <a:avLst/>
          </a:prstGeom>
        </p:spPr>
      </p:pic>
      <p:pic>
        <p:nvPicPr>
          <p:cNvPr id="17" name="Picture 16">
            <a:extLst>
              <a:ext uri="{FF2B5EF4-FFF2-40B4-BE49-F238E27FC236}">
                <a16:creationId xmlns:a16="http://schemas.microsoft.com/office/drawing/2014/main" id="{6FC11404-914D-616B-CA57-2A3942446B7A}"/>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flipH="1">
            <a:off x="7452176" y="3802450"/>
            <a:ext cx="652995" cy="1097737"/>
          </a:xfrm>
          <a:prstGeom prst="rect">
            <a:avLst/>
          </a:prstGeom>
        </p:spPr>
      </p:pic>
      <p:cxnSp>
        <p:nvCxnSpPr>
          <p:cNvPr id="20" name="Straight Connector 19">
            <a:extLst>
              <a:ext uri="{FF2B5EF4-FFF2-40B4-BE49-F238E27FC236}">
                <a16:creationId xmlns:a16="http://schemas.microsoft.com/office/drawing/2014/main" id="{D00BBC2F-0A3E-BCAB-7F64-04C3C7603432}"/>
              </a:ext>
            </a:extLst>
          </p:cNvPr>
          <p:cNvCxnSpPr>
            <a:cxnSpLocks/>
          </p:cNvCxnSpPr>
          <p:nvPr/>
        </p:nvCxnSpPr>
        <p:spPr>
          <a:xfrm flipH="1">
            <a:off x="7163916" y="3107540"/>
            <a:ext cx="1128152" cy="1616"/>
          </a:xfrm>
          <a:prstGeom prst="line">
            <a:avLst/>
          </a:prstGeom>
          <a:ln w="18034">
            <a:solidFill>
              <a:schemeClr val="tx1"/>
            </a:solidFill>
          </a:ln>
        </p:spPr>
        <p:style>
          <a:lnRef idx="1">
            <a:schemeClr val="dk1"/>
          </a:lnRef>
          <a:fillRef idx="0">
            <a:schemeClr val="dk1"/>
          </a:fillRef>
          <a:effectRef idx="0">
            <a:schemeClr val="dk1"/>
          </a:effectRef>
          <a:fontRef idx="minor">
            <a:schemeClr val="tx1"/>
          </a:fontRef>
        </p:style>
      </p:cxnSp>
      <p:cxnSp>
        <p:nvCxnSpPr>
          <p:cNvPr id="22" name="Straight Connector 21">
            <a:extLst>
              <a:ext uri="{FF2B5EF4-FFF2-40B4-BE49-F238E27FC236}">
                <a16:creationId xmlns:a16="http://schemas.microsoft.com/office/drawing/2014/main" id="{2A2EEAE9-5A15-CC76-92F1-12CF275DFC0F}"/>
              </a:ext>
            </a:extLst>
          </p:cNvPr>
          <p:cNvCxnSpPr>
            <a:cxnSpLocks/>
          </p:cNvCxnSpPr>
          <p:nvPr/>
        </p:nvCxnSpPr>
        <p:spPr>
          <a:xfrm>
            <a:off x="7163916" y="3107540"/>
            <a:ext cx="0" cy="991534"/>
          </a:xfrm>
          <a:prstGeom prst="line">
            <a:avLst/>
          </a:prstGeom>
          <a:ln w="18034">
            <a:solidFill>
              <a:schemeClr val="tx1"/>
            </a:solidFill>
          </a:ln>
        </p:spPr>
        <p:style>
          <a:lnRef idx="1">
            <a:schemeClr val="dk1"/>
          </a:lnRef>
          <a:fillRef idx="0">
            <a:schemeClr val="dk1"/>
          </a:fillRef>
          <a:effectRef idx="0">
            <a:schemeClr val="dk1"/>
          </a:effectRef>
          <a:fontRef idx="minor">
            <a:schemeClr val="tx1"/>
          </a:fontRef>
        </p:style>
      </p:cxnSp>
      <p:cxnSp>
        <p:nvCxnSpPr>
          <p:cNvPr id="23" name="Straight Connector 22">
            <a:extLst>
              <a:ext uri="{FF2B5EF4-FFF2-40B4-BE49-F238E27FC236}">
                <a16:creationId xmlns:a16="http://schemas.microsoft.com/office/drawing/2014/main" id="{6E932AAE-3C52-B767-1115-6522327DE07F}"/>
              </a:ext>
            </a:extLst>
          </p:cNvPr>
          <p:cNvCxnSpPr>
            <a:cxnSpLocks/>
          </p:cNvCxnSpPr>
          <p:nvPr/>
        </p:nvCxnSpPr>
        <p:spPr>
          <a:xfrm flipH="1" flipV="1">
            <a:off x="7907236" y="4725014"/>
            <a:ext cx="1052402" cy="7573"/>
          </a:xfrm>
          <a:prstGeom prst="line">
            <a:avLst/>
          </a:prstGeom>
          <a:ln w="18034">
            <a:solidFill>
              <a:schemeClr val="tx1"/>
            </a:solidFill>
          </a:ln>
        </p:spPr>
        <p:style>
          <a:lnRef idx="1">
            <a:schemeClr val="dk1"/>
          </a:lnRef>
          <a:fillRef idx="0">
            <a:schemeClr val="dk1"/>
          </a:fillRef>
          <a:effectRef idx="0">
            <a:schemeClr val="dk1"/>
          </a:effectRef>
          <a:fontRef idx="minor">
            <a:schemeClr val="tx1"/>
          </a:fontRef>
        </p:style>
      </p:cxnSp>
      <p:sp>
        <p:nvSpPr>
          <p:cNvPr id="46" name="Connector: Elbow 45">
            <a:extLst>
              <a:ext uri="{FF2B5EF4-FFF2-40B4-BE49-F238E27FC236}">
                <a16:creationId xmlns:a16="http://schemas.microsoft.com/office/drawing/2014/main" id="{BD190306-D108-43B1-AE08-F1E27EEEC82A}"/>
              </a:ext>
            </a:extLst>
          </p:cNvPr>
          <p:cNvSpPr/>
          <p:nvPr/>
        </p:nvSpPr>
        <p:spPr>
          <a:xfrm rot="10800000" flipV="1">
            <a:off x="7110718" y="2025617"/>
            <a:ext cx="624833" cy="75922"/>
          </a:xfrm>
          <a:prstGeom prst="bentConnector2">
            <a:avLst/>
          </a:prstGeom>
          <a:solidFill>
            <a:srgbClr val="000000">
              <a:alpha val="5000"/>
            </a:srgbClr>
          </a:solidFill>
          <a:ln w="18000">
            <a:solidFill>
              <a:srgbClr val="000000"/>
            </a:solidFill>
          </a:ln>
        </p:spPr>
        <p:style>
          <a:lnRef idx="1">
            <a:schemeClr val="accent1"/>
          </a:lnRef>
          <a:fillRef idx="0">
            <a:schemeClr val="accent1"/>
          </a:fillRef>
          <a:effectRef idx="0">
            <a:schemeClr val="accent1"/>
          </a:effectRef>
          <a:fontRef idx="minor">
            <a:schemeClr val="tx1"/>
          </a:fontRef>
        </p:style>
        <p:txBody>
          <a:bodyPr wrap="none" rtlCol="0" anchor="ctr" anchorCtr="1"/>
          <a:lstStyle/>
          <a:p>
            <a:endParaRPr lang="en-US">
              <a:solidFill>
                <a:srgbClr val="000000"/>
              </a:solidFill>
            </a:endParaRPr>
          </a:p>
        </p:txBody>
      </p:sp>
      <p:pic>
        <p:nvPicPr>
          <p:cNvPr id="16" name="Picture 15">
            <a:extLst>
              <a:ext uri="{FF2B5EF4-FFF2-40B4-BE49-F238E27FC236}">
                <a16:creationId xmlns:a16="http://schemas.microsoft.com/office/drawing/2014/main" id="{7720DC10-D6D6-3B2F-13BB-E3CCA9687603}"/>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065350" y="4107307"/>
            <a:ext cx="883178" cy="882395"/>
          </a:xfrm>
          <a:prstGeom prst="flowChartConnector">
            <a:avLst/>
          </a:prstGeom>
        </p:spPr>
      </p:pic>
      <p:sp>
        <p:nvSpPr>
          <p:cNvPr id="4" name="TextBox 3">
            <a:extLst>
              <a:ext uri="{FF2B5EF4-FFF2-40B4-BE49-F238E27FC236}">
                <a16:creationId xmlns:a16="http://schemas.microsoft.com/office/drawing/2014/main" id="{7002314A-49EC-DCDA-3EA3-3075307E0D65}"/>
              </a:ext>
            </a:extLst>
          </p:cNvPr>
          <p:cNvSpPr txBox="1"/>
          <p:nvPr/>
        </p:nvSpPr>
        <p:spPr>
          <a:xfrm>
            <a:off x="7526854" y="4929720"/>
            <a:ext cx="518091" cy="230832"/>
          </a:xfrm>
          <a:prstGeom prst="rect">
            <a:avLst/>
          </a:prstGeom>
          <a:noFill/>
        </p:spPr>
        <p:txBody>
          <a:bodyPr wrap="none" rtlCol="0">
            <a:spAutoFit/>
          </a:bodyPr>
          <a:lstStyle/>
          <a:p>
            <a:r>
              <a:rPr lang="en-US" sz="900">
                <a:solidFill>
                  <a:schemeClr val="bg1">
                    <a:lumMod val="50000"/>
                  </a:schemeClr>
                </a:solidFill>
                <a:latin typeface="Arial" panose="020B0604020202020204" pitchFamily="34" charset="0"/>
                <a:cs typeface="Arial" panose="020B0604020202020204" pitchFamily="34" charset="0"/>
              </a:rPr>
              <a:t>R-3D2</a:t>
            </a:r>
          </a:p>
        </p:txBody>
      </p:sp>
      <p:sp>
        <p:nvSpPr>
          <p:cNvPr id="13" name="TextBox 12">
            <a:extLst>
              <a:ext uri="{FF2B5EF4-FFF2-40B4-BE49-F238E27FC236}">
                <a16:creationId xmlns:a16="http://schemas.microsoft.com/office/drawing/2014/main" id="{982FB17C-9E9B-D496-9A5C-3BA88A341759}"/>
              </a:ext>
            </a:extLst>
          </p:cNvPr>
          <p:cNvSpPr txBox="1"/>
          <p:nvPr/>
        </p:nvSpPr>
        <p:spPr>
          <a:xfrm>
            <a:off x="6353452" y="3345290"/>
            <a:ext cx="684803" cy="230832"/>
          </a:xfrm>
          <a:prstGeom prst="rect">
            <a:avLst/>
          </a:prstGeom>
          <a:noFill/>
        </p:spPr>
        <p:txBody>
          <a:bodyPr wrap="none" rtlCol="0">
            <a:spAutoFit/>
          </a:bodyPr>
          <a:lstStyle/>
          <a:p>
            <a:r>
              <a:rPr lang="en-US" sz="900">
                <a:solidFill>
                  <a:schemeClr val="bg1">
                    <a:lumMod val="50000"/>
                  </a:schemeClr>
                </a:solidFill>
                <a:latin typeface="Arial" panose="020B0604020202020204" pitchFamily="34" charset="0"/>
                <a:cs typeface="Arial" panose="020B0604020202020204" pitchFamily="34" charset="0"/>
              </a:rPr>
              <a:t>R-3MT-VI</a:t>
            </a:r>
          </a:p>
        </p:txBody>
      </p:sp>
      <p:sp>
        <p:nvSpPr>
          <p:cNvPr id="15" name="TextBox 14">
            <a:extLst>
              <a:ext uri="{FF2B5EF4-FFF2-40B4-BE49-F238E27FC236}">
                <a16:creationId xmlns:a16="http://schemas.microsoft.com/office/drawing/2014/main" id="{369C3858-0993-C72B-E64F-C4F6DE787D49}"/>
              </a:ext>
            </a:extLst>
          </p:cNvPr>
          <p:cNvSpPr txBox="1"/>
          <p:nvPr/>
        </p:nvSpPr>
        <p:spPr>
          <a:xfrm>
            <a:off x="6065350" y="5227968"/>
            <a:ext cx="800219" cy="230832"/>
          </a:xfrm>
          <a:prstGeom prst="rect">
            <a:avLst/>
          </a:prstGeom>
          <a:noFill/>
        </p:spPr>
        <p:txBody>
          <a:bodyPr wrap="none" rtlCol="0">
            <a:spAutoFit/>
          </a:bodyPr>
          <a:lstStyle/>
          <a:p>
            <a:r>
              <a:rPr lang="en-US" sz="900">
                <a:solidFill>
                  <a:schemeClr val="bg1">
                    <a:lumMod val="50000"/>
                  </a:schemeClr>
                </a:solidFill>
                <a:latin typeface="Arial" panose="020B0604020202020204" pitchFamily="34" charset="0"/>
                <a:cs typeface="Arial" panose="020B0604020202020204" pitchFamily="34" charset="0"/>
              </a:rPr>
              <a:t>R-3W-L-KIT</a:t>
            </a:r>
          </a:p>
        </p:txBody>
      </p:sp>
      <p:pic>
        <p:nvPicPr>
          <p:cNvPr id="29" name="Picture 28" descr="A yellow square with black text&#10;&#10;Description automatically generated">
            <a:extLst>
              <a:ext uri="{FF2B5EF4-FFF2-40B4-BE49-F238E27FC236}">
                <a16:creationId xmlns:a16="http://schemas.microsoft.com/office/drawing/2014/main" id="{811B7873-1BCA-12C9-36EF-B04D4DE8B277}"/>
              </a:ext>
            </a:extLst>
          </p:cNvPr>
          <p:cNvPicPr>
            <a:picLocks noChangeAspect="1"/>
          </p:cNvPicPr>
          <p:nvPr/>
        </p:nvPicPr>
        <p:blipFill rotWithShape="1">
          <a:blip r:embed="rId8">
            <a:extLst>
              <a:ext uri="{28A0092B-C50C-407E-A947-70E740481C1C}">
                <a14:useLocalDpi xmlns:a14="http://schemas.microsoft.com/office/drawing/2010/main" val="0"/>
              </a:ext>
            </a:extLst>
          </a:blip>
          <a:srcRect l="38975" t="36645" r="39087" b="36382"/>
          <a:stretch/>
        </p:blipFill>
        <p:spPr>
          <a:xfrm>
            <a:off x="5505344" y="3694712"/>
            <a:ext cx="1920230" cy="1527654"/>
          </a:xfrm>
          <a:prstGeom prst="rect">
            <a:avLst/>
          </a:prstGeom>
        </p:spPr>
      </p:pic>
    </p:spTree>
    <p:extLst>
      <p:ext uri="{BB962C8B-B14F-4D97-AF65-F5344CB8AC3E}">
        <p14:creationId xmlns:p14="http://schemas.microsoft.com/office/powerpoint/2010/main" val="207663344"/>
      </p:ext>
    </p:extLst>
  </p:cSld>
  <p:clrMapOvr>
    <a:masterClrMapping/>
  </p:clrMapOvr>
  <p:extLst>
    <p:ext uri="{6950BFC3-D8DA-4A85-94F7-54DA5524770B}">
      <p188:commentRel xmlns:p188="http://schemas.microsoft.com/office/powerpoint/2018/8/main" r:id="rId3"/>
    </p:ext>
  </p:extLs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C498C3E7-E8B9-3950-095B-053BF317EC67}"/>
              </a:ext>
            </a:extLst>
          </p:cNvPr>
          <p:cNvSpPr txBox="1"/>
          <p:nvPr/>
        </p:nvSpPr>
        <p:spPr>
          <a:xfrm>
            <a:off x="2353086" y="2662919"/>
            <a:ext cx="8945217" cy="3180358"/>
          </a:xfrm>
          <a:prstGeom prst="rect">
            <a:avLst/>
          </a:prstGeom>
          <a:noFill/>
        </p:spPr>
        <p:txBody>
          <a:bodyPr wrap="square" rtlCol="0">
            <a:spAutoFit/>
          </a:bodyPr>
          <a:lstStyle/>
          <a:p>
            <a:r>
              <a:rPr lang="en-US" b="0" i="0" u="none" strike="noStrike" baseline="0">
                <a:solidFill>
                  <a:schemeClr val="accent2"/>
                </a:solidFill>
                <a:latin typeface="Arial Black" panose="020B0A04020102020204" pitchFamily="34" charset="0"/>
                <a:cs typeface="Arial" panose="020B0604020202020204" pitchFamily="34" charset="0"/>
              </a:rPr>
              <a:t>Safer: </a:t>
            </a:r>
            <a:r>
              <a:rPr lang="en-US">
                <a:latin typeface="Arial" panose="020B0604020202020204" pitchFamily="34" charset="0"/>
                <a:cs typeface="Arial" panose="020B0604020202020204" pitchFamily="34" charset="0"/>
              </a:rPr>
              <a:t>PESDs eliminate exposure to energy during mechanical and electrical LOTO by providing external voltage presence indication and absence of voltage testing capabilities.</a:t>
            </a:r>
          </a:p>
          <a:p>
            <a:endParaRPr lang="en-US" b="0" i="0" u="none" strike="noStrike" baseline="30000">
              <a:latin typeface="Arial" panose="020B0604020202020204" pitchFamily="34" charset="0"/>
              <a:cs typeface="Arial" panose="020B0604020202020204" pitchFamily="34" charset="0"/>
            </a:endParaRPr>
          </a:p>
          <a:p>
            <a:endParaRPr lang="en-US" b="0" i="0" u="none" strike="noStrike" baseline="30000">
              <a:latin typeface="Arial" panose="020B0604020202020204" pitchFamily="34" charset="0"/>
              <a:cs typeface="Arial" panose="020B0604020202020204" pitchFamily="34" charset="0"/>
            </a:endParaRPr>
          </a:p>
          <a:p>
            <a:r>
              <a:rPr lang="en-US" b="0" i="0" u="none" strike="noStrike" baseline="0">
                <a:solidFill>
                  <a:schemeClr val="accent2"/>
                </a:solidFill>
                <a:latin typeface="Arial Black" panose="020B0A04020102020204" pitchFamily="34" charset="0"/>
              </a:rPr>
              <a:t>Smarter:</a:t>
            </a:r>
            <a:r>
              <a:rPr lang="en-US">
                <a:solidFill>
                  <a:schemeClr val="accent2"/>
                </a:solidFill>
                <a:latin typeface="Arial" panose="020B0604020202020204" pitchFamily="34" charset="0"/>
                <a:cs typeface="Arial" panose="020B0604020202020204" pitchFamily="34" charset="0"/>
              </a:rPr>
              <a:t> </a:t>
            </a:r>
            <a:r>
              <a:rPr lang="en-US" err="1">
                <a:latin typeface="Arial" panose="020B0604020202020204" pitchFamily="34" charset="0"/>
                <a:cs typeface="Arial" panose="020B0604020202020204" pitchFamily="34" charset="0"/>
              </a:rPr>
              <a:t>GracePESDs</a:t>
            </a:r>
            <a:r>
              <a:rPr lang="en-US">
                <a:latin typeface="Arial" panose="020B0604020202020204" pitchFamily="34" charset="0"/>
                <a:cs typeface="Arial" panose="020B0604020202020204" pitchFamily="34" charset="0"/>
              </a:rPr>
              <a:t> eliminate energy exposure with intelligent design leading to smarter maintenance procedures.</a:t>
            </a:r>
          </a:p>
          <a:p>
            <a:pPr marR="0" rtl="0"/>
            <a:endParaRPr lang="en-US" baseline="30000">
              <a:latin typeface="Arial" panose="020B0604020202020204" pitchFamily="34" charset="0"/>
              <a:cs typeface="Arial" panose="020B0604020202020204" pitchFamily="34" charset="0"/>
            </a:endParaRPr>
          </a:p>
          <a:p>
            <a:pPr marR="0" rtl="0"/>
            <a:endParaRPr lang="en-US" baseline="30000">
              <a:latin typeface="Arial" panose="020B0604020202020204" pitchFamily="34" charset="0"/>
              <a:cs typeface="Arial" panose="020B0604020202020204" pitchFamily="34" charset="0"/>
            </a:endParaRPr>
          </a:p>
          <a:p>
            <a:r>
              <a:rPr lang="en-US" b="0" i="0" u="none" strike="noStrike" baseline="0">
                <a:solidFill>
                  <a:schemeClr val="accent2"/>
                </a:solidFill>
                <a:latin typeface="Arial Black" panose="020B0A04020102020204" pitchFamily="34" charset="0"/>
              </a:rPr>
              <a:t>More Productive: </a:t>
            </a:r>
            <a:r>
              <a:rPr lang="en-US">
                <a:latin typeface="Arial" panose="020B0604020202020204" pitchFamily="34" charset="0"/>
                <a:cs typeface="Arial" panose="020B0604020202020204" pitchFamily="34" charset="0"/>
              </a:rPr>
              <a:t>PESDs have decreased their LOTO procedures from </a:t>
            </a:r>
          </a:p>
          <a:p>
            <a:r>
              <a:rPr lang="en-US">
                <a:latin typeface="Arial" panose="020B0604020202020204" pitchFamily="34" charset="0"/>
                <a:cs typeface="Arial" panose="020B0604020202020204" pitchFamily="34" charset="0"/>
              </a:rPr>
              <a:t>45-minute, 2-man job operations down to as low as 5-minute, 1-man job tasks</a:t>
            </a:r>
            <a:r>
              <a:rPr lang="en-US" b="0" i="0" u="none" strike="noStrike" baseline="0">
                <a:latin typeface="ArialMT"/>
              </a:rPr>
              <a:t>.</a:t>
            </a:r>
            <a:endParaRPr lang="en-US" b="0" i="0" u="none" strike="noStrike" baseline="30000">
              <a:latin typeface="Arial" panose="020B0604020202020204" pitchFamily="34" charset="0"/>
            </a:endParaRPr>
          </a:p>
          <a:p>
            <a:pPr marR="0" algn="ctr" rtl="0"/>
            <a:endParaRPr lang="en-US" b="0" i="0" u="none" strike="noStrike" baseline="30000">
              <a:latin typeface="Arial" panose="020B0604020202020204" pitchFamily="34" charset="0"/>
            </a:endParaRPr>
          </a:p>
          <a:p>
            <a:endParaRPr lang="en-US" b="0" i="0" u="none" strike="noStrike" baseline="30000">
              <a:latin typeface="Arial" panose="020B0604020202020204" pitchFamily="34" charset="0"/>
              <a:cs typeface="Arial" panose="020B0604020202020204" pitchFamily="34" charset="0"/>
            </a:endParaRPr>
          </a:p>
        </p:txBody>
      </p:sp>
      <p:sp>
        <p:nvSpPr>
          <p:cNvPr id="2" name="Title 1">
            <a:extLst>
              <a:ext uri="{FF2B5EF4-FFF2-40B4-BE49-F238E27FC236}">
                <a16:creationId xmlns:a16="http://schemas.microsoft.com/office/drawing/2014/main" id="{26BA9C10-D302-4CBF-3C52-F7DD99A99D10}"/>
              </a:ext>
            </a:extLst>
          </p:cNvPr>
          <p:cNvSpPr>
            <a:spLocks noGrp="1"/>
          </p:cNvSpPr>
          <p:nvPr>
            <p:ph type="title"/>
          </p:nvPr>
        </p:nvSpPr>
        <p:spPr>
          <a:xfrm>
            <a:off x="685800" y="801327"/>
            <a:ext cx="10515600" cy="1009651"/>
          </a:xfrm>
        </p:spPr>
        <p:txBody>
          <a:bodyPr>
            <a:normAutofit fontScale="90000"/>
          </a:bodyPr>
          <a:lstStyle/>
          <a:p>
            <a:r>
              <a:rPr lang="en-US" sz="4000"/>
              <a:t>Making Maintenance </a:t>
            </a:r>
            <a:r>
              <a:rPr lang="en-US" sz="4000">
                <a:latin typeface="Arial Black" panose="020B0A04020102020204" pitchFamily="34" charset="0"/>
              </a:rPr>
              <a:t>Safer, Smarter, </a:t>
            </a:r>
            <a:br>
              <a:rPr lang="en-US" sz="4000">
                <a:latin typeface="Arial Black" panose="020B0A04020102020204" pitchFamily="34" charset="0"/>
              </a:rPr>
            </a:br>
            <a:r>
              <a:rPr lang="en-US" sz="4000">
                <a:latin typeface="Arial" panose="020B0604020202020204" pitchFamily="34" charset="0"/>
                <a:cs typeface="Arial" panose="020B0604020202020204" pitchFamily="34" charset="0"/>
              </a:rPr>
              <a:t>and</a:t>
            </a:r>
            <a:r>
              <a:rPr lang="en-US" sz="4000">
                <a:latin typeface="Arial Black" panose="020B0A04020102020204" pitchFamily="34" charset="0"/>
              </a:rPr>
              <a:t> More Productive</a:t>
            </a:r>
          </a:p>
        </p:txBody>
      </p:sp>
      <p:grpSp>
        <p:nvGrpSpPr>
          <p:cNvPr id="20" name="Group 19">
            <a:extLst>
              <a:ext uri="{FF2B5EF4-FFF2-40B4-BE49-F238E27FC236}">
                <a16:creationId xmlns:a16="http://schemas.microsoft.com/office/drawing/2014/main" id="{4053D42C-7D5A-ADA3-7A7F-CD4E1BA766FF}"/>
              </a:ext>
            </a:extLst>
          </p:cNvPr>
          <p:cNvGrpSpPr/>
          <p:nvPr/>
        </p:nvGrpSpPr>
        <p:grpSpPr>
          <a:xfrm>
            <a:off x="892519" y="2172108"/>
            <a:ext cx="1184889" cy="3884565"/>
            <a:chOff x="892519" y="2172108"/>
            <a:chExt cx="1184889" cy="3884565"/>
          </a:xfrm>
        </p:grpSpPr>
        <p:sp>
          <p:nvSpPr>
            <p:cNvPr id="16" name="Rectangle 15">
              <a:extLst>
                <a:ext uri="{FF2B5EF4-FFF2-40B4-BE49-F238E27FC236}">
                  <a16:creationId xmlns:a16="http://schemas.microsoft.com/office/drawing/2014/main" id="{E450DD2B-3284-639E-BFE5-00DDCBA275F5}"/>
                </a:ext>
              </a:extLst>
            </p:cNvPr>
            <p:cNvSpPr/>
            <p:nvPr/>
          </p:nvSpPr>
          <p:spPr>
            <a:xfrm>
              <a:off x="1442475" y="2862043"/>
              <a:ext cx="115300" cy="2782111"/>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2"/>
                </a:solidFill>
              </a:endParaRPr>
            </a:p>
          </p:txBody>
        </p:sp>
        <p:pic>
          <p:nvPicPr>
            <p:cNvPr id="17" name="Picture 16" descr="A black and white circular object with gears in it&#10;&#10;Description automatically generated">
              <a:extLst>
                <a:ext uri="{FF2B5EF4-FFF2-40B4-BE49-F238E27FC236}">
                  <a16:creationId xmlns:a16="http://schemas.microsoft.com/office/drawing/2014/main" id="{F11BCDA6-D545-0069-2B0B-A5AF226E1405}"/>
                </a:ext>
              </a:extLst>
            </p:cNvPr>
            <p:cNvPicPr>
              <a:picLocks noChangeAspect="1"/>
            </p:cNvPicPr>
            <p:nvPr/>
          </p:nvPicPr>
          <p:blipFill rotWithShape="1">
            <a:blip r:embed="rId3">
              <a:extLst>
                <a:ext uri="{28A0092B-C50C-407E-A947-70E740481C1C}">
                  <a14:useLocalDpi xmlns:a14="http://schemas.microsoft.com/office/drawing/2010/main" val="0"/>
                </a:ext>
              </a:extLst>
            </a:blip>
            <a:srcRect r="70131"/>
            <a:stretch/>
          </p:blipFill>
          <p:spPr>
            <a:xfrm>
              <a:off x="892519" y="2172108"/>
              <a:ext cx="1174870" cy="1151955"/>
            </a:xfrm>
            <a:prstGeom prst="rect">
              <a:avLst/>
            </a:prstGeom>
          </p:spPr>
        </p:pic>
        <p:pic>
          <p:nvPicPr>
            <p:cNvPr id="18" name="Picture 17" descr="A black and white circular object with gears in it&#10;&#10;Description automatically generated">
              <a:extLst>
                <a:ext uri="{FF2B5EF4-FFF2-40B4-BE49-F238E27FC236}">
                  <a16:creationId xmlns:a16="http://schemas.microsoft.com/office/drawing/2014/main" id="{5EBE78AE-C731-D8F3-92AF-231296A1AB84}"/>
                </a:ext>
              </a:extLst>
            </p:cNvPr>
            <p:cNvPicPr>
              <a:picLocks noChangeAspect="1"/>
            </p:cNvPicPr>
            <p:nvPr/>
          </p:nvPicPr>
          <p:blipFill rotWithShape="1">
            <a:blip r:embed="rId3">
              <a:extLst>
                <a:ext uri="{28A0092B-C50C-407E-A947-70E740481C1C}">
                  <a14:useLocalDpi xmlns:a14="http://schemas.microsoft.com/office/drawing/2010/main" val="0"/>
                </a:ext>
              </a:extLst>
            </a:blip>
            <a:srcRect l="35547" r="34359"/>
            <a:stretch/>
          </p:blipFill>
          <p:spPr>
            <a:xfrm>
              <a:off x="893697" y="3556622"/>
              <a:ext cx="1183710" cy="1151954"/>
            </a:xfrm>
            <a:prstGeom prst="rect">
              <a:avLst/>
            </a:prstGeom>
          </p:spPr>
        </p:pic>
        <p:pic>
          <p:nvPicPr>
            <p:cNvPr id="19" name="Picture 18" descr="A black and white circular object with gears in it&#10;&#10;Description automatically generated">
              <a:extLst>
                <a:ext uri="{FF2B5EF4-FFF2-40B4-BE49-F238E27FC236}">
                  <a16:creationId xmlns:a16="http://schemas.microsoft.com/office/drawing/2014/main" id="{F161298F-68B3-7E04-6C30-9AD4EB943C01}"/>
                </a:ext>
              </a:extLst>
            </p:cNvPr>
            <p:cNvPicPr>
              <a:picLocks noChangeAspect="1"/>
            </p:cNvPicPr>
            <p:nvPr/>
          </p:nvPicPr>
          <p:blipFill rotWithShape="1">
            <a:blip r:embed="rId3">
              <a:extLst>
                <a:ext uri="{28A0092B-C50C-407E-A947-70E740481C1C}">
                  <a14:useLocalDpi xmlns:a14="http://schemas.microsoft.com/office/drawing/2010/main" val="0"/>
                </a:ext>
              </a:extLst>
            </a:blip>
            <a:srcRect l="69876"/>
            <a:stretch/>
          </p:blipFill>
          <p:spPr>
            <a:xfrm>
              <a:off x="892519" y="4904719"/>
              <a:ext cx="1184889" cy="1151954"/>
            </a:xfrm>
            <a:prstGeom prst="rect">
              <a:avLst/>
            </a:prstGeom>
          </p:spPr>
        </p:pic>
      </p:grpSp>
    </p:spTree>
    <p:extLst>
      <p:ext uri="{BB962C8B-B14F-4D97-AF65-F5344CB8AC3E}">
        <p14:creationId xmlns:p14="http://schemas.microsoft.com/office/powerpoint/2010/main" val="347094091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D942EFDF-0794-91BB-FF82-96E670806D42}"/>
              </a:ext>
            </a:extLst>
          </p:cNvPr>
          <p:cNvGrpSpPr/>
          <p:nvPr/>
        </p:nvGrpSpPr>
        <p:grpSpPr>
          <a:xfrm>
            <a:off x="483960" y="2487925"/>
            <a:ext cx="4344309" cy="3080987"/>
            <a:chOff x="926486" y="2389168"/>
            <a:chExt cx="3349036" cy="2375139"/>
          </a:xfrm>
        </p:grpSpPr>
        <p:pic>
          <p:nvPicPr>
            <p:cNvPr id="14" name="Picture 13" descr="A picture containing indoor, black, metalware, dark&#10;&#10;Description automatically generated">
              <a:extLst>
                <a:ext uri="{FF2B5EF4-FFF2-40B4-BE49-F238E27FC236}">
                  <a16:creationId xmlns:a16="http://schemas.microsoft.com/office/drawing/2014/main" id="{CC866C90-EE70-A937-F0B9-203620AD97E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26486" y="2389168"/>
              <a:ext cx="1096915" cy="2337352"/>
            </a:xfrm>
            <a:prstGeom prst="rect">
              <a:avLst/>
            </a:prstGeom>
          </p:spPr>
        </p:pic>
        <p:pic>
          <p:nvPicPr>
            <p:cNvPr id="18" name="Picture 17">
              <a:extLst>
                <a:ext uri="{FF2B5EF4-FFF2-40B4-BE49-F238E27FC236}">
                  <a16:creationId xmlns:a16="http://schemas.microsoft.com/office/drawing/2014/main" id="{78A43B8A-7D5A-EEF4-D283-DBD5B96E882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490157" y="2907397"/>
              <a:ext cx="2785365" cy="1856910"/>
            </a:xfrm>
            <a:prstGeom prst="rect">
              <a:avLst/>
            </a:prstGeom>
          </p:spPr>
        </p:pic>
      </p:grpSp>
      <p:sp>
        <p:nvSpPr>
          <p:cNvPr id="2" name="Title 1">
            <a:extLst>
              <a:ext uri="{FF2B5EF4-FFF2-40B4-BE49-F238E27FC236}">
                <a16:creationId xmlns:a16="http://schemas.microsoft.com/office/drawing/2014/main" id="{09008AF5-3250-E74E-73BB-4C3EF59B64CD}"/>
              </a:ext>
            </a:extLst>
          </p:cNvPr>
          <p:cNvSpPr>
            <a:spLocks noGrp="1"/>
          </p:cNvSpPr>
          <p:nvPr>
            <p:ph type="title"/>
          </p:nvPr>
        </p:nvSpPr>
        <p:spPr/>
        <p:txBody>
          <a:bodyPr>
            <a:normAutofit/>
          </a:bodyPr>
          <a:lstStyle/>
          <a:p>
            <a:r>
              <a:rPr lang="en-US">
                <a:latin typeface="Arial" panose="020B0604020202020204" pitchFamily="34" charset="0"/>
                <a:cs typeface="Arial" panose="020B0604020202020204" pitchFamily="34" charset="0"/>
              </a:rPr>
              <a:t>A</a:t>
            </a:r>
            <a:r>
              <a:rPr lang="en-US">
                <a:latin typeface="Arial Black" panose="020B0A04020102020204" pitchFamily="34" charset="0"/>
              </a:rPr>
              <a:t> PESD </a:t>
            </a:r>
            <a:r>
              <a:rPr lang="en-US">
                <a:latin typeface="Arial" panose="020B0604020202020204" pitchFamily="34" charset="0"/>
                <a:cs typeface="Arial" panose="020B0604020202020204" pitchFamily="34" charset="0"/>
              </a:rPr>
              <a:t>for</a:t>
            </a:r>
            <a:r>
              <a:rPr lang="en-US">
                <a:latin typeface="Arial Black" panose="020B0A04020102020204" pitchFamily="34" charset="0"/>
              </a:rPr>
              <a:t> Every Application</a:t>
            </a:r>
          </a:p>
        </p:txBody>
      </p:sp>
      <p:sp>
        <p:nvSpPr>
          <p:cNvPr id="15" name="TextBox 14">
            <a:extLst>
              <a:ext uri="{FF2B5EF4-FFF2-40B4-BE49-F238E27FC236}">
                <a16:creationId xmlns:a16="http://schemas.microsoft.com/office/drawing/2014/main" id="{1A21E259-CEC9-359A-4449-543BBAD19ADA}"/>
              </a:ext>
            </a:extLst>
          </p:cNvPr>
          <p:cNvSpPr txBox="1"/>
          <p:nvPr/>
        </p:nvSpPr>
        <p:spPr>
          <a:xfrm>
            <a:off x="483960" y="5595964"/>
            <a:ext cx="3436749" cy="338554"/>
          </a:xfrm>
          <a:prstGeom prst="rect">
            <a:avLst/>
          </a:prstGeom>
          <a:noFill/>
        </p:spPr>
        <p:txBody>
          <a:bodyPr wrap="square" rtlCol="0">
            <a:spAutoFit/>
          </a:bodyPr>
          <a:lstStyle/>
          <a:p>
            <a:pPr algn="ctr"/>
            <a:r>
              <a:rPr lang="en-US" sz="1600" b="1">
                <a:latin typeface="Arial" panose="020B0604020202020204" pitchFamily="34" charset="0"/>
                <a:cs typeface="Arial" panose="020B0604020202020204" pitchFamily="34" charset="0"/>
              </a:rPr>
              <a:t>Safe-Test Point</a:t>
            </a:r>
          </a:p>
        </p:txBody>
      </p:sp>
      <p:sp>
        <p:nvSpPr>
          <p:cNvPr id="16" name="TextBox 15">
            <a:extLst>
              <a:ext uri="{FF2B5EF4-FFF2-40B4-BE49-F238E27FC236}">
                <a16:creationId xmlns:a16="http://schemas.microsoft.com/office/drawing/2014/main" id="{357340FD-7A45-D072-260E-AC76D8986FB5}"/>
              </a:ext>
            </a:extLst>
          </p:cNvPr>
          <p:cNvSpPr txBox="1"/>
          <p:nvPr/>
        </p:nvSpPr>
        <p:spPr>
          <a:xfrm>
            <a:off x="5891637" y="5379309"/>
            <a:ext cx="1201067" cy="584775"/>
          </a:xfrm>
          <a:prstGeom prst="rect">
            <a:avLst/>
          </a:prstGeom>
          <a:noFill/>
        </p:spPr>
        <p:txBody>
          <a:bodyPr wrap="square" rtlCol="0">
            <a:spAutoFit/>
          </a:bodyPr>
          <a:lstStyle/>
          <a:p>
            <a:pPr algn="ctr"/>
            <a:r>
              <a:rPr lang="en-US" sz="1600" b="1">
                <a:latin typeface="Arial" panose="020B0604020202020204" pitchFamily="34" charset="0"/>
                <a:cs typeface="Arial" panose="020B0604020202020204" pitchFamily="34" charset="0"/>
              </a:rPr>
              <a:t>Voltage Portals</a:t>
            </a:r>
            <a:endParaRPr lang="en-US" sz="1600">
              <a:latin typeface="Arial" panose="020B0604020202020204" pitchFamily="34" charset="0"/>
              <a:cs typeface="Arial" panose="020B0604020202020204" pitchFamily="34" charset="0"/>
            </a:endParaRPr>
          </a:p>
        </p:txBody>
      </p:sp>
      <p:sp>
        <p:nvSpPr>
          <p:cNvPr id="17" name="TextBox 16">
            <a:extLst>
              <a:ext uri="{FF2B5EF4-FFF2-40B4-BE49-F238E27FC236}">
                <a16:creationId xmlns:a16="http://schemas.microsoft.com/office/drawing/2014/main" id="{FD7EDFB0-EED0-4038-2492-0269E00B708F}"/>
              </a:ext>
            </a:extLst>
          </p:cNvPr>
          <p:cNvSpPr txBox="1"/>
          <p:nvPr/>
        </p:nvSpPr>
        <p:spPr>
          <a:xfrm>
            <a:off x="8323247" y="5394442"/>
            <a:ext cx="1343843" cy="584775"/>
          </a:xfrm>
          <a:prstGeom prst="rect">
            <a:avLst/>
          </a:prstGeom>
          <a:noFill/>
        </p:spPr>
        <p:txBody>
          <a:bodyPr wrap="square" rtlCol="0">
            <a:spAutoFit/>
          </a:bodyPr>
          <a:lstStyle/>
          <a:p>
            <a:pPr algn="ctr"/>
            <a:r>
              <a:rPr lang="en-US" sz="1600" b="1">
                <a:latin typeface="Arial" panose="020B0604020202020204" pitchFamily="34" charset="0"/>
                <a:cs typeface="Arial" panose="020B0604020202020204" pitchFamily="34" charset="0"/>
              </a:rPr>
              <a:t>Voltage Test Station</a:t>
            </a:r>
          </a:p>
        </p:txBody>
      </p:sp>
      <p:sp>
        <p:nvSpPr>
          <p:cNvPr id="3" name="TextBox 2">
            <a:extLst>
              <a:ext uri="{FF2B5EF4-FFF2-40B4-BE49-F238E27FC236}">
                <a16:creationId xmlns:a16="http://schemas.microsoft.com/office/drawing/2014/main" id="{4B54C14C-9AFC-2245-225A-B06131E03067}"/>
              </a:ext>
            </a:extLst>
          </p:cNvPr>
          <p:cNvSpPr txBox="1"/>
          <p:nvPr/>
        </p:nvSpPr>
        <p:spPr>
          <a:xfrm>
            <a:off x="4473945" y="5412194"/>
            <a:ext cx="1201067" cy="584775"/>
          </a:xfrm>
          <a:prstGeom prst="rect">
            <a:avLst/>
          </a:prstGeom>
          <a:noFill/>
        </p:spPr>
        <p:txBody>
          <a:bodyPr wrap="square" rtlCol="0">
            <a:spAutoFit/>
          </a:bodyPr>
          <a:lstStyle/>
          <a:p>
            <a:pPr algn="ctr"/>
            <a:r>
              <a:rPr lang="en-US" sz="1600" b="1">
                <a:latin typeface="Arial" panose="020B0604020202020204" pitchFamily="34" charset="0"/>
                <a:cs typeface="Arial" panose="020B0604020202020204" pitchFamily="34" charset="0"/>
              </a:rPr>
              <a:t>Voltage Indicators</a:t>
            </a:r>
            <a:endParaRPr lang="en-US" sz="1600">
              <a:latin typeface="Arial" panose="020B0604020202020204" pitchFamily="34" charset="0"/>
              <a:cs typeface="Arial" panose="020B0604020202020204" pitchFamily="34" charset="0"/>
            </a:endParaRPr>
          </a:p>
        </p:txBody>
      </p:sp>
      <p:sp>
        <p:nvSpPr>
          <p:cNvPr id="5" name="TextBox 4">
            <a:extLst>
              <a:ext uri="{FF2B5EF4-FFF2-40B4-BE49-F238E27FC236}">
                <a16:creationId xmlns:a16="http://schemas.microsoft.com/office/drawing/2014/main" id="{72368A54-6CEF-8C65-DDC6-B298E6BCEF5F}"/>
              </a:ext>
            </a:extLst>
          </p:cNvPr>
          <p:cNvSpPr txBox="1"/>
          <p:nvPr/>
        </p:nvSpPr>
        <p:spPr>
          <a:xfrm>
            <a:off x="10314072" y="5480548"/>
            <a:ext cx="1343843" cy="338554"/>
          </a:xfrm>
          <a:prstGeom prst="rect">
            <a:avLst/>
          </a:prstGeom>
          <a:noFill/>
        </p:spPr>
        <p:txBody>
          <a:bodyPr wrap="square" rtlCol="0">
            <a:spAutoFit/>
          </a:bodyPr>
          <a:lstStyle/>
          <a:p>
            <a:pPr algn="ctr"/>
            <a:r>
              <a:rPr lang="en-US" sz="1600" b="1" err="1">
                <a:latin typeface="Arial" panose="020B0604020202020204" pitchFamily="34" charset="0"/>
                <a:cs typeface="Arial" panose="020B0604020202020204" pitchFamily="34" charset="0"/>
              </a:rPr>
              <a:t>ChekVolt</a:t>
            </a:r>
            <a:endParaRPr lang="en-US" sz="1600" b="1">
              <a:latin typeface="Arial" panose="020B0604020202020204" pitchFamily="34" charset="0"/>
              <a:cs typeface="Arial" panose="020B0604020202020204" pitchFamily="34" charset="0"/>
            </a:endParaRPr>
          </a:p>
        </p:txBody>
      </p:sp>
      <p:pic>
        <p:nvPicPr>
          <p:cNvPr id="12" name="Picture 11">
            <a:extLst>
              <a:ext uri="{FF2B5EF4-FFF2-40B4-BE49-F238E27FC236}">
                <a16:creationId xmlns:a16="http://schemas.microsoft.com/office/drawing/2014/main" id="{73B27DBF-6FDF-20FA-8BB9-A2998292B4E0}"/>
              </a:ext>
            </a:extLst>
          </p:cNvPr>
          <p:cNvPicPr>
            <a:picLocks noChangeAspect="1"/>
          </p:cNvPicPr>
          <p:nvPr/>
        </p:nvPicPr>
        <p:blipFill rotWithShape="1">
          <a:blip r:embed="rId5">
            <a:extLst>
              <a:ext uri="{28A0092B-C50C-407E-A947-70E740481C1C}">
                <a14:useLocalDpi xmlns:a14="http://schemas.microsoft.com/office/drawing/2010/main" val="0"/>
              </a:ext>
            </a:extLst>
          </a:blip>
          <a:srcRect b="19994"/>
          <a:stretch/>
        </p:blipFill>
        <p:spPr>
          <a:xfrm>
            <a:off x="253818" y="1695234"/>
            <a:ext cx="11740812" cy="792691"/>
          </a:xfrm>
          <a:prstGeom prst="rect">
            <a:avLst/>
          </a:prstGeom>
        </p:spPr>
      </p:pic>
      <p:pic>
        <p:nvPicPr>
          <p:cNvPr id="21" name="Picture 20">
            <a:extLst>
              <a:ext uri="{FF2B5EF4-FFF2-40B4-BE49-F238E27FC236}">
                <a16:creationId xmlns:a16="http://schemas.microsoft.com/office/drawing/2014/main" id="{900ACF77-6761-DC92-FDB2-D0D51E81EFEA}"/>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484385" y="3521502"/>
            <a:ext cx="1131771" cy="1112589"/>
          </a:xfrm>
          <a:prstGeom prst="rect">
            <a:avLst/>
          </a:prstGeom>
        </p:spPr>
      </p:pic>
      <p:pic>
        <p:nvPicPr>
          <p:cNvPr id="24" name="Picture 23">
            <a:extLst>
              <a:ext uri="{FF2B5EF4-FFF2-40B4-BE49-F238E27FC236}">
                <a16:creationId xmlns:a16="http://schemas.microsoft.com/office/drawing/2014/main" id="{ED15053E-6555-7A0F-B978-1891EC6C88A2}"/>
              </a:ext>
            </a:extLst>
          </p:cNvPr>
          <p:cNvPicPr>
            <a:picLocks noChangeAspect="1"/>
          </p:cNvPicPr>
          <p:nvPr/>
        </p:nvPicPr>
        <p:blipFill rotWithShape="1">
          <a:blip r:embed="rId7">
            <a:extLst>
              <a:ext uri="{28A0092B-C50C-407E-A947-70E740481C1C}">
                <a14:useLocalDpi xmlns:a14="http://schemas.microsoft.com/office/drawing/2010/main" val="0"/>
              </a:ext>
            </a:extLst>
          </a:blip>
          <a:srcRect l="20162" t="16599" r="23695" b="12427"/>
          <a:stretch/>
        </p:blipFill>
        <p:spPr>
          <a:xfrm>
            <a:off x="5823973" y="3521502"/>
            <a:ext cx="1246753" cy="1182070"/>
          </a:xfrm>
          <a:prstGeom prst="rect">
            <a:avLst/>
          </a:prstGeom>
        </p:spPr>
      </p:pic>
      <p:pic>
        <p:nvPicPr>
          <p:cNvPr id="26" name="Picture 25">
            <a:extLst>
              <a:ext uri="{FF2B5EF4-FFF2-40B4-BE49-F238E27FC236}">
                <a16:creationId xmlns:a16="http://schemas.microsoft.com/office/drawing/2014/main" id="{350A6618-AE23-4ABC-0B7D-95828998B922}"/>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l="2451" t="2852" r="3219"/>
          <a:stretch/>
        </p:blipFill>
        <p:spPr>
          <a:xfrm>
            <a:off x="7987835" y="3089922"/>
            <a:ext cx="2202004" cy="1817775"/>
          </a:xfrm>
          <a:prstGeom prst="rect">
            <a:avLst/>
          </a:prstGeom>
        </p:spPr>
      </p:pic>
      <p:pic>
        <p:nvPicPr>
          <p:cNvPr id="28" name="Picture 27">
            <a:extLst>
              <a:ext uri="{FF2B5EF4-FFF2-40B4-BE49-F238E27FC236}">
                <a16:creationId xmlns:a16="http://schemas.microsoft.com/office/drawing/2014/main" id="{22EAD379-81B3-711D-42B3-0C9C3691630C}"/>
              </a:ext>
            </a:extLst>
          </p:cNvPr>
          <p:cNvPicPr>
            <a:picLocks noChangeAspect="1"/>
          </p:cNvPicPr>
          <p:nvPr/>
        </p:nvPicPr>
        <p:blipFill>
          <a:blip r:embed="rId9">
            <a:extLst>
              <a:ext uri="{28A0092B-C50C-407E-A947-70E740481C1C}">
                <a14:useLocalDpi xmlns:a14="http://schemas.microsoft.com/office/drawing/2010/main" val="0"/>
              </a:ext>
            </a:extLst>
          </a:blip>
          <a:srcRect t="13896" b="13896"/>
          <a:stretch/>
        </p:blipFill>
        <p:spPr>
          <a:xfrm>
            <a:off x="10230292" y="3041721"/>
            <a:ext cx="1629196" cy="1764636"/>
          </a:xfrm>
          <a:prstGeom prst="rect">
            <a:avLst/>
          </a:prstGeom>
        </p:spPr>
      </p:pic>
      <p:sp>
        <p:nvSpPr>
          <p:cNvPr id="6" name="TextBox 5">
            <a:extLst>
              <a:ext uri="{FF2B5EF4-FFF2-40B4-BE49-F238E27FC236}">
                <a16:creationId xmlns:a16="http://schemas.microsoft.com/office/drawing/2014/main" id="{4285F44C-B9A3-9D45-8F60-DC55645FDA46}"/>
              </a:ext>
            </a:extLst>
          </p:cNvPr>
          <p:cNvSpPr txBox="1"/>
          <p:nvPr/>
        </p:nvSpPr>
        <p:spPr>
          <a:xfrm>
            <a:off x="856712" y="5365132"/>
            <a:ext cx="716863" cy="230832"/>
          </a:xfrm>
          <a:prstGeom prst="rect">
            <a:avLst/>
          </a:prstGeom>
          <a:noFill/>
        </p:spPr>
        <p:txBody>
          <a:bodyPr wrap="none" rtlCol="0">
            <a:spAutoFit/>
          </a:bodyPr>
          <a:lstStyle/>
          <a:p>
            <a:r>
              <a:rPr lang="en-US" sz="900">
                <a:solidFill>
                  <a:schemeClr val="bg1">
                    <a:lumMod val="50000"/>
                  </a:schemeClr>
                </a:solidFill>
                <a:latin typeface="Arial" panose="020B0604020202020204" pitchFamily="34" charset="0"/>
                <a:cs typeface="Arial" panose="020B0604020202020204" pitchFamily="34" charset="0"/>
              </a:rPr>
              <a:t>R-3MT-1K</a:t>
            </a:r>
          </a:p>
        </p:txBody>
      </p:sp>
      <p:sp>
        <p:nvSpPr>
          <p:cNvPr id="7" name="TextBox 6">
            <a:extLst>
              <a:ext uri="{FF2B5EF4-FFF2-40B4-BE49-F238E27FC236}">
                <a16:creationId xmlns:a16="http://schemas.microsoft.com/office/drawing/2014/main" id="{6A07A3AE-EFB7-7D73-11DD-5F7ED4410A17}"/>
              </a:ext>
            </a:extLst>
          </p:cNvPr>
          <p:cNvSpPr txBox="1"/>
          <p:nvPr/>
        </p:nvSpPr>
        <p:spPr>
          <a:xfrm>
            <a:off x="2575524" y="5117698"/>
            <a:ext cx="537327" cy="230832"/>
          </a:xfrm>
          <a:prstGeom prst="rect">
            <a:avLst/>
          </a:prstGeom>
          <a:noFill/>
        </p:spPr>
        <p:txBody>
          <a:bodyPr wrap="none" rtlCol="0">
            <a:spAutoFit/>
          </a:bodyPr>
          <a:lstStyle/>
          <a:p>
            <a:r>
              <a:rPr lang="en-US" sz="900">
                <a:solidFill>
                  <a:schemeClr val="bg1">
                    <a:lumMod val="50000"/>
                  </a:schemeClr>
                </a:solidFill>
                <a:latin typeface="Arial" panose="020B0604020202020204" pitchFamily="34" charset="0"/>
                <a:cs typeface="Arial" panose="020B0604020202020204" pitchFamily="34" charset="0"/>
              </a:rPr>
              <a:t>R-5MT</a:t>
            </a:r>
          </a:p>
        </p:txBody>
      </p:sp>
      <p:sp>
        <p:nvSpPr>
          <p:cNvPr id="8" name="TextBox 7">
            <a:extLst>
              <a:ext uri="{FF2B5EF4-FFF2-40B4-BE49-F238E27FC236}">
                <a16:creationId xmlns:a16="http://schemas.microsoft.com/office/drawing/2014/main" id="{BDBA17A7-463F-2FA9-A7BA-0B47086D4150}"/>
              </a:ext>
            </a:extLst>
          </p:cNvPr>
          <p:cNvSpPr txBox="1"/>
          <p:nvPr/>
        </p:nvSpPr>
        <p:spPr>
          <a:xfrm>
            <a:off x="4828269" y="4812680"/>
            <a:ext cx="543739" cy="230832"/>
          </a:xfrm>
          <a:prstGeom prst="rect">
            <a:avLst/>
          </a:prstGeom>
          <a:noFill/>
        </p:spPr>
        <p:txBody>
          <a:bodyPr wrap="none" rtlCol="0">
            <a:spAutoFit/>
          </a:bodyPr>
          <a:lstStyle/>
          <a:p>
            <a:r>
              <a:rPr lang="en-US" sz="900">
                <a:solidFill>
                  <a:schemeClr val="bg1">
                    <a:lumMod val="50000"/>
                  </a:schemeClr>
                </a:solidFill>
                <a:latin typeface="Arial" panose="020B0604020202020204" pitchFamily="34" charset="0"/>
                <a:cs typeface="Arial" panose="020B0604020202020204" pitchFamily="34" charset="0"/>
              </a:rPr>
              <a:t>R-3W2</a:t>
            </a:r>
          </a:p>
        </p:txBody>
      </p:sp>
      <p:sp>
        <p:nvSpPr>
          <p:cNvPr id="9" name="TextBox 8">
            <a:extLst>
              <a:ext uri="{FF2B5EF4-FFF2-40B4-BE49-F238E27FC236}">
                <a16:creationId xmlns:a16="http://schemas.microsoft.com/office/drawing/2014/main" id="{1CAE4E41-005B-5B43-F193-01412FA80B12}"/>
              </a:ext>
            </a:extLst>
          </p:cNvPr>
          <p:cNvSpPr txBox="1"/>
          <p:nvPr/>
        </p:nvSpPr>
        <p:spPr>
          <a:xfrm>
            <a:off x="6268391" y="4806357"/>
            <a:ext cx="447558" cy="230832"/>
          </a:xfrm>
          <a:prstGeom prst="rect">
            <a:avLst/>
          </a:prstGeom>
          <a:noFill/>
        </p:spPr>
        <p:txBody>
          <a:bodyPr wrap="none" rtlCol="0">
            <a:spAutoFit/>
          </a:bodyPr>
          <a:lstStyle/>
          <a:p>
            <a:r>
              <a:rPr lang="en-US" sz="900">
                <a:solidFill>
                  <a:schemeClr val="bg1">
                    <a:lumMod val="50000"/>
                  </a:schemeClr>
                </a:solidFill>
                <a:latin typeface="Arial" panose="020B0604020202020204" pitchFamily="34" charset="0"/>
                <a:cs typeface="Arial" panose="020B0604020202020204" pitchFamily="34" charset="0"/>
              </a:rPr>
              <a:t>R-3K</a:t>
            </a:r>
          </a:p>
        </p:txBody>
      </p:sp>
      <p:sp>
        <p:nvSpPr>
          <p:cNvPr id="10" name="TextBox 9">
            <a:extLst>
              <a:ext uri="{FF2B5EF4-FFF2-40B4-BE49-F238E27FC236}">
                <a16:creationId xmlns:a16="http://schemas.microsoft.com/office/drawing/2014/main" id="{FE003304-6D16-1D3D-274A-936465CECCB1}"/>
              </a:ext>
            </a:extLst>
          </p:cNvPr>
          <p:cNvSpPr txBox="1"/>
          <p:nvPr/>
        </p:nvSpPr>
        <p:spPr>
          <a:xfrm>
            <a:off x="8554075" y="4973898"/>
            <a:ext cx="1069524" cy="230832"/>
          </a:xfrm>
          <a:prstGeom prst="rect">
            <a:avLst/>
          </a:prstGeom>
          <a:noFill/>
        </p:spPr>
        <p:txBody>
          <a:bodyPr wrap="none" rtlCol="0">
            <a:spAutoFit/>
          </a:bodyPr>
          <a:lstStyle/>
          <a:p>
            <a:r>
              <a:rPr lang="en-US" sz="900">
                <a:solidFill>
                  <a:schemeClr val="bg1">
                    <a:lumMod val="50000"/>
                  </a:schemeClr>
                </a:solidFill>
                <a:latin typeface="Arial" panose="020B0604020202020204" pitchFamily="34" charset="0"/>
                <a:cs typeface="Arial" panose="020B0604020202020204" pitchFamily="34" charset="0"/>
              </a:rPr>
              <a:t>P-S10S21-M3RX</a:t>
            </a:r>
          </a:p>
        </p:txBody>
      </p:sp>
      <p:sp>
        <p:nvSpPr>
          <p:cNvPr id="11" name="TextBox 10">
            <a:extLst>
              <a:ext uri="{FF2B5EF4-FFF2-40B4-BE49-F238E27FC236}">
                <a16:creationId xmlns:a16="http://schemas.microsoft.com/office/drawing/2014/main" id="{4065B8AB-7F11-87E9-2049-08DA48EF45C9}"/>
              </a:ext>
            </a:extLst>
          </p:cNvPr>
          <p:cNvSpPr txBox="1"/>
          <p:nvPr/>
        </p:nvSpPr>
        <p:spPr>
          <a:xfrm>
            <a:off x="10672403" y="4973898"/>
            <a:ext cx="684803" cy="230832"/>
          </a:xfrm>
          <a:prstGeom prst="rect">
            <a:avLst/>
          </a:prstGeom>
          <a:noFill/>
        </p:spPr>
        <p:txBody>
          <a:bodyPr wrap="none" rtlCol="0">
            <a:spAutoFit/>
          </a:bodyPr>
          <a:lstStyle/>
          <a:p>
            <a:r>
              <a:rPr lang="en-US" sz="900">
                <a:solidFill>
                  <a:schemeClr val="bg1">
                    <a:lumMod val="50000"/>
                  </a:schemeClr>
                </a:solidFill>
                <a:latin typeface="Arial" panose="020B0604020202020204" pitchFamily="34" charset="0"/>
                <a:cs typeface="Arial" panose="020B0604020202020204" pitchFamily="34" charset="0"/>
              </a:rPr>
              <a:t>R-3MT-VI</a:t>
            </a:r>
          </a:p>
        </p:txBody>
      </p:sp>
    </p:spTree>
    <p:extLst>
      <p:ext uri="{BB962C8B-B14F-4D97-AF65-F5344CB8AC3E}">
        <p14:creationId xmlns:p14="http://schemas.microsoft.com/office/powerpoint/2010/main" val="111626980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B7CDF1-7C95-104A-E4BC-DD1EF8FBFF5F}"/>
              </a:ext>
            </a:extLst>
          </p:cNvPr>
          <p:cNvSpPr>
            <a:spLocks noGrp="1"/>
          </p:cNvSpPr>
          <p:nvPr>
            <p:ph type="title"/>
          </p:nvPr>
        </p:nvSpPr>
        <p:spPr>
          <a:xfrm>
            <a:off x="838200" y="681037"/>
            <a:ext cx="10797540" cy="1009651"/>
          </a:xfrm>
        </p:spPr>
        <p:txBody>
          <a:bodyPr>
            <a:normAutofit fontScale="90000"/>
          </a:bodyPr>
          <a:lstStyle/>
          <a:p>
            <a:r>
              <a:rPr lang="en-US">
                <a:latin typeface="Arial Black" panose="020B0A04020102020204" pitchFamily="34" charset="0"/>
              </a:rPr>
              <a:t>Mechanical LOTO </a:t>
            </a:r>
            <a:r>
              <a:rPr lang="en-US">
                <a:latin typeface="Arial" panose="020B0604020202020204" pitchFamily="34" charset="0"/>
                <a:cs typeface="Arial" panose="020B0604020202020204" pitchFamily="34" charset="0"/>
              </a:rPr>
              <a:t>Made</a:t>
            </a:r>
            <a:r>
              <a:rPr lang="en-US">
                <a:latin typeface="Arial Black" panose="020B0A04020102020204" pitchFamily="34" charset="0"/>
              </a:rPr>
              <a:t> Easier </a:t>
            </a:r>
            <a:r>
              <a:rPr lang="en-US">
                <a:latin typeface="Arial" panose="020B0604020202020204" pitchFamily="34" charset="0"/>
                <a:cs typeface="Arial" panose="020B0604020202020204" pitchFamily="34" charset="0"/>
              </a:rPr>
              <a:t>&amp;</a:t>
            </a:r>
            <a:r>
              <a:rPr lang="en-US">
                <a:latin typeface="Arial Black" panose="020B0A04020102020204" pitchFamily="34" charset="0"/>
              </a:rPr>
              <a:t> Safer</a:t>
            </a:r>
          </a:p>
        </p:txBody>
      </p:sp>
      <p:pic>
        <p:nvPicPr>
          <p:cNvPr id="71" name="Picture 70">
            <a:extLst>
              <a:ext uri="{FF2B5EF4-FFF2-40B4-BE49-F238E27FC236}">
                <a16:creationId xmlns:a16="http://schemas.microsoft.com/office/drawing/2014/main" id="{9709DA4C-0E6C-7119-0743-92BA7BD08BE8}"/>
              </a:ext>
            </a:extLst>
          </p:cNvPr>
          <p:cNvPicPr>
            <a:picLocks noChangeAspect="1"/>
          </p:cNvPicPr>
          <p:nvPr/>
        </p:nvPicPr>
        <p:blipFill>
          <a:blip r:embed="rId3"/>
          <a:stretch>
            <a:fillRect/>
          </a:stretch>
        </p:blipFill>
        <p:spPr>
          <a:xfrm>
            <a:off x="8783399" y="3624068"/>
            <a:ext cx="3076107" cy="2142367"/>
          </a:xfrm>
          <a:prstGeom prst="rect">
            <a:avLst/>
          </a:prstGeom>
        </p:spPr>
      </p:pic>
      <p:sp>
        <p:nvSpPr>
          <p:cNvPr id="72" name="Rectangle 71">
            <a:extLst>
              <a:ext uri="{FF2B5EF4-FFF2-40B4-BE49-F238E27FC236}">
                <a16:creationId xmlns:a16="http://schemas.microsoft.com/office/drawing/2014/main" id="{044E4205-B7AE-BC16-0967-C0958C022EF8}"/>
              </a:ext>
            </a:extLst>
          </p:cNvPr>
          <p:cNvSpPr/>
          <p:nvPr/>
        </p:nvSpPr>
        <p:spPr>
          <a:xfrm>
            <a:off x="9278608" y="5775338"/>
            <a:ext cx="2199000" cy="319446"/>
          </a:xfrm>
          <a:prstGeom prst="rect">
            <a:avLst/>
          </a:prstGeom>
        </p:spPr>
        <p:txBody>
          <a:bodyPr wrap="none">
            <a:spAutoFit/>
          </a:bodyPr>
          <a:lstStyle/>
          <a:p>
            <a:pPr>
              <a:lnSpc>
                <a:spcPct val="80000"/>
              </a:lnSpc>
              <a:spcBef>
                <a:spcPts val="1000"/>
              </a:spcBef>
            </a:pPr>
            <a:r>
              <a:rPr lang="en-US">
                <a:latin typeface="Arial Black" panose="020B0A04020102020204" pitchFamily="34" charset="0"/>
              </a:rPr>
              <a:t>Ex: MCC Bucket</a:t>
            </a:r>
            <a:endParaRPr lang="en-US" sz="3100"/>
          </a:p>
        </p:txBody>
      </p:sp>
      <p:sp>
        <p:nvSpPr>
          <p:cNvPr id="4" name="Rectangle 3">
            <a:extLst>
              <a:ext uri="{FF2B5EF4-FFF2-40B4-BE49-F238E27FC236}">
                <a16:creationId xmlns:a16="http://schemas.microsoft.com/office/drawing/2014/main" id="{DD092360-FF1F-854F-DA7F-4288C6117249}"/>
              </a:ext>
            </a:extLst>
          </p:cNvPr>
          <p:cNvSpPr/>
          <p:nvPr/>
        </p:nvSpPr>
        <p:spPr>
          <a:xfrm>
            <a:off x="7337198" y="3080708"/>
            <a:ext cx="1150697" cy="1124256"/>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17">
            <a:extLst>
              <a:ext uri="{FF2B5EF4-FFF2-40B4-BE49-F238E27FC236}">
                <a16:creationId xmlns:a16="http://schemas.microsoft.com/office/drawing/2014/main" id="{4A0125CC-9BAE-100E-6F5A-E73E04329475}"/>
              </a:ext>
            </a:extLst>
          </p:cNvPr>
          <p:cNvSpPr>
            <a:spLocks noChangeArrowheads="1"/>
          </p:cNvSpPr>
          <p:nvPr/>
        </p:nvSpPr>
        <p:spPr bwMode="auto">
          <a:xfrm>
            <a:off x="5619384" y="2462516"/>
            <a:ext cx="2895600" cy="2667000"/>
          </a:xfrm>
          <a:prstGeom prst="rect">
            <a:avLst/>
          </a:prstGeom>
          <a:solidFill>
            <a:srgbClr val="808080">
              <a:alpha val="53999"/>
            </a:srgbClr>
          </a:solidFill>
          <a:ln w="9525" algn="ctr">
            <a:solidFill>
              <a:srgbClr val="FFFFFF"/>
            </a:solidFill>
            <a:miter lim="800000"/>
            <a:headEnd/>
            <a:tailEnd/>
          </a:ln>
          <a:effectLst/>
        </p:spPr>
        <p:txBody>
          <a:bodyPr wrap="none" anchor="ctr"/>
          <a:lstStyle/>
          <a:p>
            <a:endParaRPr lang="en-US"/>
          </a:p>
        </p:txBody>
      </p:sp>
      <p:grpSp>
        <p:nvGrpSpPr>
          <p:cNvPr id="6" name="Group 5">
            <a:extLst>
              <a:ext uri="{FF2B5EF4-FFF2-40B4-BE49-F238E27FC236}">
                <a16:creationId xmlns:a16="http://schemas.microsoft.com/office/drawing/2014/main" id="{E841AD8C-E818-8F8F-8719-C4EC34161678}"/>
              </a:ext>
            </a:extLst>
          </p:cNvPr>
          <p:cNvGrpSpPr/>
          <p:nvPr/>
        </p:nvGrpSpPr>
        <p:grpSpPr>
          <a:xfrm>
            <a:off x="5940008" y="2689841"/>
            <a:ext cx="2547887" cy="2418711"/>
            <a:chOff x="3352800" y="2362200"/>
            <a:chExt cx="3017235" cy="2927915"/>
          </a:xfrm>
        </p:grpSpPr>
        <p:cxnSp>
          <p:nvCxnSpPr>
            <p:cNvPr id="7" name="Straight Connector 6">
              <a:extLst>
                <a:ext uri="{FF2B5EF4-FFF2-40B4-BE49-F238E27FC236}">
                  <a16:creationId xmlns:a16="http://schemas.microsoft.com/office/drawing/2014/main" id="{A2005780-FAD4-66EF-4070-F5B65FA713B8}"/>
                </a:ext>
              </a:extLst>
            </p:cNvPr>
            <p:cNvCxnSpPr/>
            <p:nvPr/>
          </p:nvCxnSpPr>
          <p:spPr>
            <a:xfrm>
              <a:off x="5070123" y="3048000"/>
              <a:ext cx="0" cy="2133600"/>
            </a:xfrm>
            <a:prstGeom prst="line">
              <a:avLst/>
            </a:prstGeom>
            <a:ln w="57150" cmpd="sng">
              <a:solidFill>
                <a:srgbClr val="FFFFFF"/>
              </a:solidFill>
            </a:ln>
          </p:spPr>
          <p:style>
            <a:lnRef idx="2">
              <a:schemeClr val="accent1"/>
            </a:lnRef>
            <a:fillRef idx="0">
              <a:schemeClr val="accent1"/>
            </a:fillRef>
            <a:effectRef idx="1">
              <a:schemeClr val="accent1"/>
            </a:effectRef>
            <a:fontRef idx="minor">
              <a:schemeClr val="tx1"/>
            </a:fontRef>
          </p:style>
        </p:cxnSp>
        <p:cxnSp>
          <p:nvCxnSpPr>
            <p:cNvPr id="8" name="Straight Connector 7">
              <a:extLst>
                <a:ext uri="{FF2B5EF4-FFF2-40B4-BE49-F238E27FC236}">
                  <a16:creationId xmlns:a16="http://schemas.microsoft.com/office/drawing/2014/main" id="{BD59A16E-032A-2273-98F2-5DDDB0BB6D1E}"/>
                </a:ext>
              </a:extLst>
            </p:cNvPr>
            <p:cNvCxnSpPr/>
            <p:nvPr/>
          </p:nvCxnSpPr>
          <p:spPr>
            <a:xfrm>
              <a:off x="5066986" y="2393951"/>
              <a:ext cx="0" cy="304800"/>
            </a:xfrm>
            <a:prstGeom prst="line">
              <a:avLst/>
            </a:prstGeom>
            <a:ln w="57150" cmpd="sng">
              <a:solidFill>
                <a:srgbClr val="FFFFFF"/>
              </a:solidFill>
            </a:ln>
          </p:spPr>
          <p:style>
            <a:lnRef idx="2">
              <a:schemeClr val="accent1"/>
            </a:lnRef>
            <a:fillRef idx="0">
              <a:schemeClr val="accent1"/>
            </a:fillRef>
            <a:effectRef idx="1">
              <a:schemeClr val="accent1"/>
            </a:effectRef>
            <a:fontRef idx="minor">
              <a:schemeClr val="tx1"/>
            </a:fontRef>
          </p:style>
        </p:cxnSp>
        <p:cxnSp>
          <p:nvCxnSpPr>
            <p:cNvPr id="9" name="Straight Connector 8">
              <a:extLst>
                <a:ext uri="{FF2B5EF4-FFF2-40B4-BE49-F238E27FC236}">
                  <a16:creationId xmlns:a16="http://schemas.microsoft.com/office/drawing/2014/main" id="{BE7E7A0D-153D-62D7-8B07-46F482C905BB}"/>
                </a:ext>
              </a:extLst>
            </p:cNvPr>
            <p:cNvCxnSpPr/>
            <p:nvPr/>
          </p:nvCxnSpPr>
          <p:spPr>
            <a:xfrm>
              <a:off x="5450576" y="3042066"/>
              <a:ext cx="0" cy="2133600"/>
            </a:xfrm>
            <a:prstGeom prst="line">
              <a:avLst/>
            </a:prstGeom>
            <a:ln w="57150" cmpd="sng">
              <a:solidFill>
                <a:srgbClr val="FFFFFF"/>
              </a:solidFill>
            </a:ln>
          </p:spPr>
          <p:style>
            <a:lnRef idx="2">
              <a:schemeClr val="accent1"/>
            </a:lnRef>
            <a:fillRef idx="0">
              <a:schemeClr val="accent1"/>
            </a:fillRef>
            <a:effectRef idx="1">
              <a:schemeClr val="accent1"/>
            </a:effectRef>
            <a:fontRef idx="minor">
              <a:schemeClr val="tx1"/>
            </a:fontRef>
          </p:style>
        </p:cxnSp>
        <p:cxnSp>
          <p:nvCxnSpPr>
            <p:cNvPr id="10" name="Straight Connector 9">
              <a:extLst>
                <a:ext uri="{FF2B5EF4-FFF2-40B4-BE49-F238E27FC236}">
                  <a16:creationId xmlns:a16="http://schemas.microsoft.com/office/drawing/2014/main" id="{ADC03BA0-4F39-ED41-9F1D-07BC7BA9ECDD}"/>
                </a:ext>
              </a:extLst>
            </p:cNvPr>
            <p:cNvCxnSpPr/>
            <p:nvPr/>
          </p:nvCxnSpPr>
          <p:spPr>
            <a:xfrm>
              <a:off x="5450576" y="2407311"/>
              <a:ext cx="0" cy="304800"/>
            </a:xfrm>
            <a:prstGeom prst="line">
              <a:avLst/>
            </a:prstGeom>
            <a:ln w="57150" cmpd="sng">
              <a:solidFill>
                <a:srgbClr val="FFFFFF"/>
              </a:solidFill>
            </a:ln>
          </p:spPr>
          <p:style>
            <a:lnRef idx="2">
              <a:schemeClr val="accent1"/>
            </a:lnRef>
            <a:fillRef idx="0">
              <a:schemeClr val="accent1"/>
            </a:fillRef>
            <a:effectRef idx="1">
              <a:schemeClr val="accent1"/>
            </a:effectRef>
            <a:fontRef idx="minor">
              <a:schemeClr val="tx1"/>
            </a:fontRef>
          </p:style>
        </p:cxnSp>
        <p:cxnSp>
          <p:nvCxnSpPr>
            <p:cNvPr id="11" name="Straight Connector 10">
              <a:extLst>
                <a:ext uri="{FF2B5EF4-FFF2-40B4-BE49-F238E27FC236}">
                  <a16:creationId xmlns:a16="http://schemas.microsoft.com/office/drawing/2014/main" id="{A3BC0488-E763-FB26-87AA-49AFFE5877F8}"/>
                </a:ext>
              </a:extLst>
            </p:cNvPr>
            <p:cNvCxnSpPr/>
            <p:nvPr/>
          </p:nvCxnSpPr>
          <p:spPr>
            <a:xfrm>
              <a:off x="5862341" y="3042066"/>
              <a:ext cx="0" cy="2133600"/>
            </a:xfrm>
            <a:prstGeom prst="line">
              <a:avLst/>
            </a:prstGeom>
            <a:ln w="57150" cmpd="sng">
              <a:solidFill>
                <a:srgbClr val="FFFFFF"/>
              </a:solidFill>
            </a:ln>
          </p:spPr>
          <p:style>
            <a:lnRef idx="2">
              <a:schemeClr val="accent1"/>
            </a:lnRef>
            <a:fillRef idx="0">
              <a:schemeClr val="accent1"/>
            </a:fillRef>
            <a:effectRef idx="1">
              <a:schemeClr val="accent1"/>
            </a:effectRef>
            <a:fontRef idx="minor">
              <a:schemeClr val="tx1"/>
            </a:fontRef>
          </p:style>
        </p:cxnSp>
        <p:cxnSp>
          <p:nvCxnSpPr>
            <p:cNvPr id="12" name="Straight Connector 11">
              <a:extLst>
                <a:ext uri="{FF2B5EF4-FFF2-40B4-BE49-F238E27FC236}">
                  <a16:creationId xmlns:a16="http://schemas.microsoft.com/office/drawing/2014/main" id="{A8058D45-0A67-75FC-C7A3-18E89A1F63DE}"/>
                </a:ext>
              </a:extLst>
            </p:cNvPr>
            <p:cNvCxnSpPr/>
            <p:nvPr/>
          </p:nvCxnSpPr>
          <p:spPr>
            <a:xfrm>
              <a:off x="5851093" y="2362200"/>
              <a:ext cx="0" cy="304800"/>
            </a:xfrm>
            <a:prstGeom prst="line">
              <a:avLst/>
            </a:prstGeom>
            <a:ln w="57150" cmpd="sng">
              <a:solidFill>
                <a:srgbClr val="FFFFFF"/>
              </a:solidFill>
            </a:ln>
          </p:spPr>
          <p:style>
            <a:lnRef idx="2">
              <a:schemeClr val="accent1"/>
            </a:lnRef>
            <a:fillRef idx="0">
              <a:schemeClr val="accent1"/>
            </a:fillRef>
            <a:effectRef idx="1">
              <a:schemeClr val="accent1"/>
            </a:effectRef>
            <a:fontRef idx="minor">
              <a:schemeClr val="tx1"/>
            </a:fontRef>
          </p:style>
        </p:cxnSp>
        <p:cxnSp>
          <p:nvCxnSpPr>
            <p:cNvPr id="13" name="Straight Connector 12">
              <a:extLst>
                <a:ext uri="{FF2B5EF4-FFF2-40B4-BE49-F238E27FC236}">
                  <a16:creationId xmlns:a16="http://schemas.microsoft.com/office/drawing/2014/main" id="{6326C198-8165-58FB-C149-D66716546BC7}"/>
                </a:ext>
              </a:extLst>
            </p:cNvPr>
            <p:cNvCxnSpPr/>
            <p:nvPr/>
          </p:nvCxnSpPr>
          <p:spPr>
            <a:xfrm>
              <a:off x="6248400" y="2362200"/>
              <a:ext cx="5072" cy="2788029"/>
            </a:xfrm>
            <a:prstGeom prst="line">
              <a:avLst/>
            </a:prstGeom>
            <a:ln w="57150" cmpd="sng">
              <a:solidFill>
                <a:srgbClr val="FFFFFF"/>
              </a:solidFill>
            </a:ln>
          </p:spPr>
          <p:style>
            <a:lnRef idx="2">
              <a:schemeClr val="accent1"/>
            </a:lnRef>
            <a:fillRef idx="0">
              <a:schemeClr val="accent1"/>
            </a:fillRef>
            <a:effectRef idx="1">
              <a:schemeClr val="accent1"/>
            </a:effectRef>
            <a:fontRef idx="minor">
              <a:schemeClr val="tx1"/>
            </a:fontRef>
          </p:style>
        </p:cxnSp>
        <p:cxnSp>
          <p:nvCxnSpPr>
            <p:cNvPr id="14" name="Straight Connector 13">
              <a:extLst>
                <a:ext uri="{FF2B5EF4-FFF2-40B4-BE49-F238E27FC236}">
                  <a16:creationId xmlns:a16="http://schemas.microsoft.com/office/drawing/2014/main" id="{4DB5066A-2150-FA50-A9B2-BA531B67882E}"/>
                </a:ext>
              </a:extLst>
            </p:cNvPr>
            <p:cNvCxnSpPr/>
            <p:nvPr/>
          </p:nvCxnSpPr>
          <p:spPr>
            <a:xfrm>
              <a:off x="6141435" y="5155236"/>
              <a:ext cx="228600" cy="0"/>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15" name="Straight Connector 14">
              <a:extLst>
                <a:ext uri="{FF2B5EF4-FFF2-40B4-BE49-F238E27FC236}">
                  <a16:creationId xmlns:a16="http://schemas.microsoft.com/office/drawing/2014/main" id="{3C8165ED-29AB-B499-1671-2DAF1C44325A}"/>
                </a:ext>
              </a:extLst>
            </p:cNvPr>
            <p:cNvCxnSpPr/>
            <p:nvPr/>
          </p:nvCxnSpPr>
          <p:spPr>
            <a:xfrm>
              <a:off x="6172200" y="5225520"/>
              <a:ext cx="176393" cy="229"/>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16" name="Straight Connector 15">
              <a:extLst>
                <a:ext uri="{FF2B5EF4-FFF2-40B4-BE49-F238E27FC236}">
                  <a16:creationId xmlns:a16="http://schemas.microsoft.com/office/drawing/2014/main" id="{42937EA1-A8B9-1C23-A3CB-5BB2BF912F7C}"/>
                </a:ext>
              </a:extLst>
            </p:cNvPr>
            <p:cNvCxnSpPr/>
            <p:nvPr/>
          </p:nvCxnSpPr>
          <p:spPr>
            <a:xfrm>
              <a:off x="6205248" y="5290018"/>
              <a:ext cx="112032" cy="97"/>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sp>
          <p:nvSpPr>
            <p:cNvPr id="17" name="Oval 16">
              <a:extLst>
                <a:ext uri="{FF2B5EF4-FFF2-40B4-BE49-F238E27FC236}">
                  <a16:creationId xmlns:a16="http://schemas.microsoft.com/office/drawing/2014/main" id="{4277D57A-4B69-2E20-0896-D2508449ED02}"/>
                </a:ext>
              </a:extLst>
            </p:cNvPr>
            <p:cNvSpPr/>
            <p:nvPr/>
          </p:nvSpPr>
          <p:spPr>
            <a:xfrm>
              <a:off x="5821418" y="2972216"/>
              <a:ext cx="76200" cy="76200"/>
            </a:xfrm>
            <a:prstGeom prst="ellipse">
              <a:avLst/>
            </a:prstGeom>
            <a:solidFill>
              <a:srgbClr val="FFFFFF"/>
            </a:solidFill>
            <a:ln>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8" name="Oval 17">
              <a:extLst>
                <a:ext uri="{FF2B5EF4-FFF2-40B4-BE49-F238E27FC236}">
                  <a16:creationId xmlns:a16="http://schemas.microsoft.com/office/drawing/2014/main" id="{E7A0F32A-1FA9-A8A5-FE78-B8A5A4657F76}"/>
                </a:ext>
              </a:extLst>
            </p:cNvPr>
            <p:cNvSpPr/>
            <p:nvPr/>
          </p:nvSpPr>
          <p:spPr>
            <a:xfrm>
              <a:off x="5409653" y="2972216"/>
              <a:ext cx="76200" cy="76200"/>
            </a:xfrm>
            <a:prstGeom prst="ellipse">
              <a:avLst/>
            </a:prstGeom>
            <a:solidFill>
              <a:srgbClr val="FFFFFF"/>
            </a:solidFill>
            <a:ln>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9" name="Oval 18">
              <a:extLst>
                <a:ext uri="{FF2B5EF4-FFF2-40B4-BE49-F238E27FC236}">
                  <a16:creationId xmlns:a16="http://schemas.microsoft.com/office/drawing/2014/main" id="{8881B62E-4F7A-CCD3-58C9-CD442E485455}"/>
                </a:ext>
              </a:extLst>
            </p:cNvPr>
            <p:cNvSpPr/>
            <p:nvPr/>
          </p:nvSpPr>
          <p:spPr>
            <a:xfrm>
              <a:off x="5029200" y="2981325"/>
              <a:ext cx="76200" cy="76200"/>
            </a:xfrm>
            <a:prstGeom prst="ellipse">
              <a:avLst/>
            </a:prstGeom>
            <a:solidFill>
              <a:srgbClr val="FFFFFF"/>
            </a:solidFill>
            <a:ln>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0" name="Oval 19">
              <a:extLst>
                <a:ext uri="{FF2B5EF4-FFF2-40B4-BE49-F238E27FC236}">
                  <a16:creationId xmlns:a16="http://schemas.microsoft.com/office/drawing/2014/main" id="{60D20D29-86B1-D0EB-3A5F-E7323FBD76DE}"/>
                </a:ext>
              </a:extLst>
            </p:cNvPr>
            <p:cNvSpPr/>
            <p:nvPr/>
          </p:nvSpPr>
          <p:spPr>
            <a:xfrm>
              <a:off x="5022850" y="2660650"/>
              <a:ext cx="76200" cy="76200"/>
            </a:xfrm>
            <a:prstGeom prst="ellipse">
              <a:avLst/>
            </a:prstGeom>
            <a:solidFill>
              <a:srgbClr val="FFFFFF"/>
            </a:solidFill>
            <a:ln>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21" name="Straight Connector 20">
              <a:extLst>
                <a:ext uri="{FF2B5EF4-FFF2-40B4-BE49-F238E27FC236}">
                  <a16:creationId xmlns:a16="http://schemas.microsoft.com/office/drawing/2014/main" id="{CFB99FAF-4FD2-3671-E325-0BD331F38BF4}"/>
                </a:ext>
              </a:extLst>
            </p:cNvPr>
            <p:cNvCxnSpPr/>
            <p:nvPr/>
          </p:nvCxnSpPr>
          <p:spPr>
            <a:xfrm>
              <a:off x="3657600" y="3759200"/>
              <a:ext cx="3175" cy="793750"/>
            </a:xfrm>
            <a:prstGeom prst="line">
              <a:avLst/>
            </a:prstGeom>
            <a:ln w="38100" cmpd="sng">
              <a:solidFill>
                <a:srgbClr val="FF0000"/>
              </a:solidFill>
            </a:ln>
          </p:spPr>
          <p:style>
            <a:lnRef idx="2">
              <a:schemeClr val="accent1"/>
            </a:lnRef>
            <a:fillRef idx="0">
              <a:schemeClr val="accent1"/>
            </a:fillRef>
            <a:effectRef idx="1">
              <a:schemeClr val="accent1"/>
            </a:effectRef>
            <a:fontRef idx="minor">
              <a:schemeClr val="tx1"/>
            </a:fontRef>
          </p:style>
        </p:cxnSp>
        <p:sp>
          <p:nvSpPr>
            <p:cNvPr id="22" name="Oval 21">
              <a:extLst>
                <a:ext uri="{FF2B5EF4-FFF2-40B4-BE49-F238E27FC236}">
                  <a16:creationId xmlns:a16="http://schemas.microsoft.com/office/drawing/2014/main" id="{E66A74D0-0057-16D3-5285-0DFD669EB0F1}"/>
                </a:ext>
              </a:extLst>
            </p:cNvPr>
            <p:cNvSpPr/>
            <p:nvPr/>
          </p:nvSpPr>
          <p:spPr>
            <a:xfrm>
              <a:off x="5404620" y="2654379"/>
              <a:ext cx="76200" cy="76200"/>
            </a:xfrm>
            <a:prstGeom prst="ellipse">
              <a:avLst/>
            </a:prstGeom>
            <a:solidFill>
              <a:srgbClr val="FFFFFF"/>
            </a:solidFill>
            <a:ln>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3" name="Oval 22">
              <a:extLst>
                <a:ext uri="{FF2B5EF4-FFF2-40B4-BE49-F238E27FC236}">
                  <a16:creationId xmlns:a16="http://schemas.microsoft.com/office/drawing/2014/main" id="{FB90F7C1-3E73-9310-6779-004369F3217F}"/>
                </a:ext>
              </a:extLst>
            </p:cNvPr>
            <p:cNvSpPr/>
            <p:nvPr/>
          </p:nvSpPr>
          <p:spPr>
            <a:xfrm>
              <a:off x="5815068" y="2654716"/>
              <a:ext cx="76200" cy="76200"/>
            </a:xfrm>
            <a:prstGeom prst="ellipse">
              <a:avLst/>
            </a:prstGeom>
            <a:solidFill>
              <a:srgbClr val="FFFFFF"/>
            </a:solidFill>
            <a:ln>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24" name="Straight Connector 23">
              <a:extLst>
                <a:ext uri="{FF2B5EF4-FFF2-40B4-BE49-F238E27FC236}">
                  <a16:creationId xmlns:a16="http://schemas.microsoft.com/office/drawing/2014/main" id="{D4992AE2-73DF-807C-F61C-1B18515BF541}"/>
                </a:ext>
              </a:extLst>
            </p:cNvPr>
            <p:cNvCxnSpPr/>
            <p:nvPr/>
          </p:nvCxnSpPr>
          <p:spPr>
            <a:xfrm>
              <a:off x="3778250" y="3810000"/>
              <a:ext cx="0" cy="838200"/>
            </a:xfrm>
            <a:prstGeom prst="line">
              <a:avLst/>
            </a:prstGeom>
            <a:ln w="38100" cmpd="sng">
              <a:solidFill>
                <a:srgbClr val="FFFF00"/>
              </a:solidFill>
            </a:ln>
          </p:spPr>
          <p:style>
            <a:lnRef idx="2">
              <a:schemeClr val="accent1"/>
            </a:lnRef>
            <a:fillRef idx="0">
              <a:schemeClr val="accent1"/>
            </a:fillRef>
            <a:effectRef idx="1">
              <a:schemeClr val="accent1"/>
            </a:effectRef>
            <a:fontRef idx="minor">
              <a:schemeClr val="tx1"/>
            </a:fontRef>
          </p:style>
        </p:cxnSp>
        <p:cxnSp>
          <p:nvCxnSpPr>
            <p:cNvPr id="25" name="Straight Connector 24">
              <a:extLst>
                <a:ext uri="{FF2B5EF4-FFF2-40B4-BE49-F238E27FC236}">
                  <a16:creationId xmlns:a16="http://schemas.microsoft.com/office/drawing/2014/main" id="{E88CF6E4-5385-4D49-7C80-5C982CBDC1CF}"/>
                </a:ext>
              </a:extLst>
            </p:cNvPr>
            <p:cNvCxnSpPr/>
            <p:nvPr/>
          </p:nvCxnSpPr>
          <p:spPr>
            <a:xfrm>
              <a:off x="3886200" y="3810000"/>
              <a:ext cx="0" cy="990600"/>
            </a:xfrm>
            <a:prstGeom prst="line">
              <a:avLst/>
            </a:prstGeom>
            <a:ln w="38100" cmpd="sng">
              <a:solidFill>
                <a:srgbClr val="0000FF"/>
              </a:solidFill>
            </a:ln>
          </p:spPr>
          <p:style>
            <a:lnRef idx="2">
              <a:schemeClr val="accent1"/>
            </a:lnRef>
            <a:fillRef idx="0">
              <a:schemeClr val="accent1"/>
            </a:fillRef>
            <a:effectRef idx="1">
              <a:schemeClr val="accent1"/>
            </a:effectRef>
            <a:fontRef idx="minor">
              <a:schemeClr val="tx1"/>
            </a:fontRef>
          </p:style>
        </p:cxnSp>
        <p:cxnSp>
          <p:nvCxnSpPr>
            <p:cNvPr id="26" name="Straight Connector 25">
              <a:extLst>
                <a:ext uri="{FF2B5EF4-FFF2-40B4-BE49-F238E27FC236}">
                  <a16:creationId xmlns:a16="http://schemas.microsoft.com/office/drawing/2014/main" id="{BB2FDB34-60DE-AF58-2E7A-7EBC6D639468}"/>
                </a:ext>
              </a:extLst>
            </p:cNvPr>
            <p:cNvCxnSpPr/>
            <p:nvPr/>
          </p:nvCxnSpPr>
          <p:spPr>
            <a:xfrm>
              <a:off x="3997325" y="3789218"/>
              <a:ext cx="0" cy="1108364"/>
            </a:xfrm>
            <a:prstGeom prst="line">
              <a:avLst/>
            </a:prstGeom>
            <a:ln w="38100" cmpd="sng">
              <a:solidFill>
                <a:srgbClr val="008000"/>
              </a:solidFill>
            </a:ln>
          </p:spPr>
          <p:style>
            <a:lnRef idx="2">
              <a:schemeClr val="accent1"/>
            </a:lnRef>
            <a:fillRef idx="0">
              <a:schemeClr val="accent1"/>
            </a:fillRef>
            <a:effectRef idx="1">
              <a:schemeClr val="accent1"/>
            </a:effectRef>
            <a:fontRef idx="minor">
              <a:schemeClr val="tx1"/>
            </a:fontRef>
          </p:style>
        </p:cxnSp>
        <p:cxnSp>
          <p:nvCxnSpPr>
            <p:cNvPr id="27" name="Straight Connector 26">
              <a:extLst>
                <a:ext uri="{FF2B5EF4-FFF2-40B4-BE49-F238E27FC236}">
                  <a16:creationId xmlns:a16="http://schemas.microsoft.com/office/drawing/2014/main" id="{4F76889A-4ED0-AC52-1F48-65E275C73BEC}"/>
                </a:ext>
              </a:extLst>
            </p:cNvPr>
            <p:cNvCxnSpPr/>
            <p:nvPr/>
          </p:nvCxnSpPr>
          <p:spPr>
            <a:xfrm flipV="1">
              <a:off x="3644900" y="4540123"/>
              <a:ext cx="1346998" cy="3302"/>
            </a:xfrm>
            <a:prstGeom prst="line">
              <a:avLst/>
            </a:prstGeom>
            <a:ln w="38100" cmpd="sng">
              <a:solidFill>
                <a:srgbClr val="FF0000"/>
              </a:solidFill>
            </a:ln>
          </p:spPr>
          <p:style>
            <a:lnRef idx="2">
              <a:schemeClr val="accent1"/>
            </a:lnRef>
            <a:fillRef idx="0">
              <a:schemeClr val="accent1"/>
            </a:fillRef>
            <a:effectRef idx="1">
              <a:schemeClr val="accent1"/>
            </a:effectRef>
            <a:fontRef idx="minor">
              <a:schemeClr val="tx1"/>
            </a:fontRef>
          </p:style>
        </p:cxnSp>
        <p:cxnSp>
          <p:nvCxnSpPr>
            <p:cNvPr id="28" name="Straight Connector 27">
              <a:extLst>
                <a:ext uri="{FF2B5EF4-FFF2-40B4-BE49-F238E27FC236}">
                  <a16:creationId xmlns:a16="http://schemas.microsoft.com/office/drawing/2014/main" id="{DAE24F0A-47A4-29CB-FCDF-EAB392C79388}"/>
                </a:ext>
              </a:extLst>
            </p:cNvPr>
            <p:cNvCxnSpPr/>
            <p:nvPr/>
          </p:nvCxnSpPr>
          <p:spPr>
            <a:xfrm>
              <a:off x="3759200" y="4651502"/>
              <a:ext cx="1645420" cy="827"/>
            </a:xfrm>
            <a:prstGeom prst="line">
              <a:avLst/>
            </a:prstGeom>
            <a:ln w="38100" cmpd="sng">
              <a:solidFill>
                <a:srgbClr val="FFFF00"/>
              </a:solidFill>
            </a:ln>
          </p:spPr>
          <p:style>
            <a:lnRef idx="2">
              <a:schemeClr val="accent1"/>
            </a:lnRef>
            <a:fillRef idx="0">
              <a:schemeClr val="accent1"/>
            </a:fillRef>
            <a:effectRef idx="1">
              <a:schemeClr val="accent1"/>
            </a:effectRef>
            <a:fontRef idx="minor">
              <a:schemeClr val="tx1"/>
            </a:fontRef>
          </p:style>
        </p:cxnSp>
        <p:cxnSp>
          <p:nvCxnSpPr>
            <p:cNvPr id="29" name="Straight Connector 28">
              <a:extLst>
                <a:ext uri="{FF2B5EF4-FFF2-40B4-BE49-F238E27FC236}">
                  <a16:creationId xmlns:a16="http://schemas.microsoft.com/office/drawing/2014/main" id="{62B137EC-233F-116B-2837-5C3ABF4FEFA7}"/>
                </a:ext>
              </a:extLst>
            </p:cNvPr>
            <p:cNvCxnSpPr/>
            <p:nvPr/>
          </p:nvCxnSpPr>
          <p:spPr>
            <a:xfrm>
              <a:off x="3870325" y="4781550"/>
              <a:ext cx="1981200" cy="0"/>
            </a:xfrm>
            <a:prstGeom prst="line">
              <a:avLst/>
            </a:prstGeom>
            <a:ln w="38100" cmpd="sng">
              <a:solidFill>
                <a:srgbClr val="0000FF"/>
              </a:solidFill>
            </a:ln>
          </p:spPr>
          <p:style>
            <a:lnRef idx="2">
              <a:schemeClr val="accent1"/>
            </a:lnRef>
            <a:fillRef idx="0">
              <a:schemeClr val="accent1"/>
            </a:fillRef>
            <a:effectRef idx="1">
              <a:schemeClr val="accent1"/>
            </a:effectRef>
            <a:fontRef idx="minor">
              <a:schemeClr val="tx1"/>
            </a:fontRef>
          </p:style>
        </p:cxnSp>
        <p:cxnSp>
          <p:nvCxnSpPr>
            <p:cNvPr id="30" name="Straight Connector 29">
              <a:extLst>
                <a:ext uri="{FF2B5EF4-FFF2-40B4-BE49-F238E27FC236}">
                  <a16:creationId xmlns:a16="http://schemas.microsoft.com/office/drawing/2014/main" id="{0A1A5AA6-4D83-B1FC-7983-30FA2476F574}"/>
                </a:ext>
              </a:extLst>
            </p:cNvPr>
            <p:cNvCxnSpPr/>
            <p:nvPr/>
          </p:nvCxnSpPr>
          <p:spPr>
            <a:xfrm>
              <a:off x="3981450" y="4886325"/>
              <a:ext cx="2225797" cy="7385"/>
            </a:xfrm>
            <a:prstGeom prst="line">
              <a:avLst/>
            </a:prstGeom>
            <a:ln w="38100" cmpd="sng">
              <a:solidFill>
                <a:srgbClr val="008000"/>
              </a:solidFill>
            </a:ln>
          </p:spPr>
          <p:style>
            <a:lnRef idx="2">
              <a:schemeClr val="accent1"/>
            </a:lnRef>
            <a:fillRef idx="0">
              <a:schemeClr val="accent1"/>
            </a:fillRef>
            <a:effectRef idx="1">
              <a:schemeClr val="accent1"/>
            </a:effectRef>
            <a:fontRef idx="minor">
              <a:schemeClr val="tx1"/>
            </a:fontRef>
          </p:style>
        </p:cxnSp>
        <p:pic>
          <p:nvPicPr>
            <p:cNvPr id="31" name="Picture 30" descr="Screen Shot 2014-02-18 at 4.43.06 PM.png">
              <a:extLst>
                <a:ext uri="{FF2B5EF4-FFF2-40B4-BE49-F238E27FC236}">
                  <a16:creationId xmlns:a16="http://schemas.microsoft.com/office/drawing/2014/main" id="{0E672F00-70DF-0993-CC87-B60E457E960E}"/>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3352800" y="2895600"/>
              <a:ext cx="944385" cy="941796"/>
            </a:xfrm>
            <a:prstGeom prst="ellipse">
              <a:avLst/>
            </a:prstGeom>
          </p:spPr>
        </p:pic>
        <p:sp>
          <p:nvSpPr>
            <p:cNvPr id="32" name="Oval 31">
              <a:extLst>
                <a:ext uri="{FF2B5EF4-FFF2-40B4-BE49-F238E27FC236}">
                  <a16:creationId xmlns:a16="http://schemas.microsoft.com/office/drawing/2014/main" id="{C1AB1A37-997A-329B-951C-E8C8C73AC902}"/>
                </a:ext>
              </a:extLst>
            </p:cNvPr>
            <p:cNvSpPr/>
            <p:nvPr/>
          </p:nvSpPr>
          <p:spPr>
            <a:xfrm>
              <a:off x="3533775" y="3057525"/>
              <a:ext cx="114300" cy="117475"/>
            </a:xfrm>
            <a:prstGeom prst="ellipse">
              <a:avLst/>
            </a:prstGeom>
            <a:solidFill>
              <a:srgbClr val="FF0000"/>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3" name="Oval 32">
              <a:extLst>
                <a:ext uri="{FF2B5EF4-FFF2-40B4-BE49-F238E27FC236}">
                  <a16:creationId xmlns:a16="http://schemas.microsoft.com/office/drawing/2014/main" id="{7DE5749C-6016-2837-FF92-8862FF9EDE29}"/>
                </a:ext>
              </a:extLst>
            </p:cNvPr>
            <p:cNvSpPr/>
            <p:nvPr/>
          </p:nvSpPr>
          <p:spPr>
            <a:xfrm>
              <a:off x="3635375" y="3162300"/>
              <a:ext cx="114300" cy="117475"/>
            </a:xfrm>
            <a:prstGeom prst="ellipse">
              <a:avLst/>
            </a:prstGeom>
            <a:solidFill>
              <a:srgbClr val="FF0000"/>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4" name="Oval 33">
              <a:extLst>
                <a:ext uri="{FF2B5EF4-FFF2-40B4-BE49-F238E27FC236}">
                  <a16:creationId xmlns:a16="http://schemas.microsoft.com/office/drawing/2014/main" id="{26A0E393-B588-63C8-7D47-D0E4F8E7F5A1}"/>
                </a:ext>
              </a:extLst>
            </p:cNvPr>
            <p:cNvSpPr/>
            <p:nvPr/>
          </p:nvSpPr>
          <p:spPr>
            <a:xfrm>
              <a:off x="3911600" y="3162300"/>
              <a:ext cx="114300" cy="117475"/>
            </a:xfrm>
            <a:prstGeom prst="ellipse">
              <a:avLst/>
            </a:prstGeom>
            <a:solidFill>
              <a:srgbClr val="FF0000"/>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5" name="Oval 34">
              <a:extLst>
                <a:ext uri="{FF2B5EF4-FFF2-40B4-BE49-F238E27FC236}">
                  <a16:creationId xmlns:a16="http://schemas.microsoft.com/office/drawing/2014/main" id="{E1D28D58-DBBC-18DE-A4A9-5BAD7ABCBC52}"/>
                </a:ext>
              </a:extLst>
            </p:cNvPr>
            <p:cNvSpPr/>
            <p:nvPr/>
          </p:nvSpPr>
          <p:spPr>
            <a:xfrm>
              <a:off x="4013200" y="3057525"/>
              <a:ext cx="114300" cy="117475"/>
            </a:xfrm>
            <a:prstGeom prst="ellipse">
              <a:avLst/>
            </a:prstGeom>
            <a:solidFill>
              <a:srgbClr val="FF0000"/>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6" name="Oval 35">
              <a:extLst>
                <a:ext uri="{FF2B5EF4-FFF2-40B4-BE49-F238E27FC236}">
                  <a16:creationId xmlns:a16="http://schemas.microsoft.com/office/drawing/2014/main" id="{6B773E3A-177D-27C9-E4C1-35A8D97B7427}"/>
                </a:ext>
              </a:extLst>
            </p:cNvPr>
            <p:cNvSpPr/>
            <p:nvPr/>
          </p:nvSpPr>
          <p:spPr>
            <a:xfrm>
              <a:off x="3911600" y="3441700"/>
              <a:ext cx="114300" cy="117475"/>
            </a:xfrm>
            <a:prstGeom prst="ellipse">
              <a:avLst/>
            </a:prstGeom>
            <a:solidFill>
              <a:srgbClr val="FF0000"/>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7" name="Oval 36">
              <a:extLst>
                <a:ext uri="{FF2B5EF4-FFF2-40B4-BE49-F238E27FC236}">
                  <a16:creationId xmlns:a16="http://schemas.microsoft.com/office/drawing/2014/main" id="{EE8FB821-7D1A-3FCE-873C-213506B8E755}"/>
                </a:ext>
              </a:extLst>
            </p:cNvPr>
            <p:cNvSpPr/>
            <p:nvPr/>
          </p:nvSpPr>
          <p:spPr>
            <a:xfrm>
              <a:off x="4013200" y="3549650"/>
              <a:ext cx="114300" cy="117475"/>
            </a:xfrm>
            <a:prstGeom prst="ellipse">
              <a:avLst/>
            </a:prstGeom>
            <a:solidFill>
              <a:srgbClr val="FF0000"/>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8" name="Oval 37">
              <a:extLst>
                <a:ext uri="{FF2B5EF4-FFF2-40B4-BE49-F238E27FC236}">
                  <a16:creationId xmlns:a16="http://schemas.microsoft.com/office/drawing/2014/main" id="{676E0932-5273-810D-21B1-B2B60F064519}"/>
                </a:ext>
              </a:extLst>
            </p:cNvPr>
            <p:cNvSpPr/>
            <p:nvPr/>
          </p:nvSpPr>
          <p:spPr>
            <a:xfrm>
              <a:off x="3635375" y="3444875"/>
              <a:ext cx="114300" cy="117475"/>
            </a:xfrm>
            <a:prstGeom prst="ellipse">
              <a:avLst/>
            </a:prstGeom>
            <a:solidFill>
              <a:srgbClr val="FF0000"/>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9" name="Oval 38">
              <a:extLst>
                <a:ext uri="{FF2B5EF4-FFF2-40B4-BE49-F238E27FC236}">
                  <a16:creationId xmlns:a16="http://schemas.microsoft.com/office/drawing/2014/main" id="{E93F5210-AF49-92CB-544C-9A3D18045439}"/>
                </a:ext>
              </a:extLst>
            </p:cNvPr>
            <p:cNvSpPr/>
            <p:nvPr/>
          </p:nvSpPr>
          <p:spPr>
            <a:xfrm>
              <a:off x="3533775" y="3546475"/>
              <a:ext cx="114300" cy="117475"/>
            </a:xfrm>
            <a:prstGeom prst="ellipse">
              <a:avLst/>
            </a:prstGeom>
            <a:solidFill>
              <a:srgbClr val="FF0000"/>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40" name="Group 39">
              <a:extLst>
                <a:ext uri="{FF2B5EF4-FFF2-40B4-BE49-F238E27FC236}">
                  <a16:creationId xmlns:a16="http://schemas.microsoft.com/office/drawing/2014/main" id="{5E684A6C-EB8A-DA49-AE77-EBF7F448493A}"/>
                </a:ext>
              </a:extLst>
            </p:cNvPr>
            <p:cNvGrpSpPr/>
            <p:nvPr/>
          </p:nvGrpSpPr>
          <p:grpSpPr>
            <a:xfrm>
              <a:off x="4982280" y="4470180"/>
              <a:ext cx="152400" cy="152400"/>
              <a:chOff x="6858000" y="4800600"/>
              <a:chExt cx="152400" cy="152400"/>
            </a:xfrm>
            <a:solidFill>
              <a:schemeClr val="bg1"/>
            </a:solidFill>
          </p:grpSpPr>
          <p:sp>
            <p:nvSpPr>
              <p:cNvPr id="53" name="Oval 52">
                <a:extLst>
                  <a:ext uri="{FF2B5EF4-FFF2-40B4-BE49-F238E27FC236}">
                    <a16:creationId xmlns:a16="http://schemas.microsoft.com/office/drawing/2014/main" id="{D42EC891-2C8C-4DBD-AB38-89DD6BF27DFE}"/>
                  </a:ext>
                </a:extLst>
              </p:cNvPr>
              <p:cNvSpPr/>
              <p:nvPr/>
            </p:nvSpPr>
            <p:spPr>
              <a:xfrm>
                <a:off x="6858000" y="4800600"/>
                <a:ext cx="152400" cy="152400"/>
              </a:xfrm>
              <a:prstGeom prst="ellipse">
                <a:avLst/>
              </a:prstGeom>
              <a:grpFill/>
              <a:ln w="19050" cmpd="sng">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54" name="Straight Connector 53">
                <a:extLst>
                  <a:ext uri="{FF2B5EF4-FFF2-40B4-BE49-F238E27FC236}">
                    <a16:creationId xmlns:a16="http://schemas.microsoft.com/office/drawing/2014/main" id="{4AC7D79A-6404-CA77-05B3-186F5711ED0E}"/>
                  </a:ext>
                </a:extLst>
              </p:cNvPr>
              <p:cNvCxnSpPr/>
              <p:nvPr/>
            </p:nvCxnSpPr>
            <p:spPr>
              <a:xfrm flipH="1">
                <a:off x="6925410" y="4822918"/>
                <a:ext cx="53882" cy="130082"/>
              </a:xfrm>
              <a:prstGeom prst="line">
                <a:avLst/>
              </a:prstGeom>
              <a:grpFill/>
              <a:ln>
                <a:solidFill>
                  <a:srgbClr val="000000"/>
                </a:solidFill>
              </a:ln>
            </p:spPr>
            <p:style>
              <a:lnRef idx="2">
                <a:schemeClr val="accent1"/>
              </a:lnRef>
              <a:fillRef idx="0">
                <a:schemeClr val="accent1"/>
              </a:fillRef>
              <a:effectRef idx="1">
                <a:schemeClr val="accent1"/>
              </a:effectRef>
              <a:fontRef idx="minor">
                <a:schemeClr val="tx1"/>
              </a:fontRef>
            </p:style>
          </p:cxnSp>
          <p:cxnSp>
            <p:nvCxnSpPr>
              <p:cNvPr id="55" name="Straight Connector 54">
                <a:extLst>
                  <a:ext uri="{FF2B5EF4-FFF2-40B4-BE49-F238E27FC236}">
                    <a16:creationId xmlns:a16="http://schemas.microsoft.com/office/drawing/2014/main" id="{8E8607BD-F0C3-3C67-A429-C02995AF5B8C}"/>
                  </a:ext>
                </a:extLst>
              </p:cNvPr>
              <p:cNvCxnSpPr/>
              <p:nvPr/>
            </p:nvCxnSpPr>
            <p:spPr>
              <a:xfrm flipH="1">
                <a:off x="6888825" y="4803952"/>
                <a:ext cx="53882" cy="130082"/>
              </a:xfrm>
              <a:prstGeom prst="line">
                <a:avLst/>
              </a:prstGeom>
              <a:grpFill/>
              <a:ln>
                <a:solidFill>
                  <a:srgbClr val="000000"/>
                </a:solidFill>
              </a:ln>
            </p:spPr>
            <p:style>
              <a:lnRef idx="2">
                <a:schemeClr val="accent1"/>
              </a:lnRef>
              <a:fillRef idx="0">
                <a:schemeClr val="accent1"/>
              </a:fillRef>
              <a:effectRef idx="1">
                <a:schemeClr val="accent1"/>
              </a:effectRef>
              <a:fontRef idx="minor">
                <a:schemeClr val="tx1"/>
              </a:fontRef>
            </p:style>
          </p:cxnSp>
        </p:grpSp>
        <p:grpSp>
          <p:nvGrpSpPr>
            <p:cNvPr id="41" name="Group 40">
              <a:extLst>
                <a:ext uri="{FF2B5EF4-FFF2-40B4-BE49-F238E27FC236}">
                  <a16:creationId xmlns:a16="http://schemas.microsoft.com/office/drawing/2014/main" id="{C183D0A2-3DC2-D628-B9C6-53DAEA8CAFEC}"/>
                </a:ext>
              </a:extLst>
            </p:cNvPr>
            <p:cNvGrpSpPr/>
            <p:nvPr/>
          </p:nvGrpSpPr>
          <p:grpSpPr>
            <a:xfrm rot="6181398">
              <a:off x="5377260" y="4593300"/>
              <a:ext cx="152400" cy="152400"/>
              <a:chOff x="6858000" y="4800600"/>
              <a:chExt cx="152400" cy="152400"/>
            </a:xfrm>
            <a:solidFill>
              <a:srgbClr val="FFFFFF"/>
            </a:solidFill>
          </p:grpSpPr>
          <p:sp>
            <p:nvSpPr>
              <p:cNvPr id="50" name="Oval 49">
                <a:extLst>
                  <a:ext uri="{FF2B5EF4-FFF2-40B4-BE49-F238E27FC236}">
                    <a16:creationId xmlns:a16="http://schemas.microsoft.com/office/drawing/2014/main" id="{2781F60C-16AE-DA0A-F864-83AC3B93E0FD}"/>
                  </a:ext>
                </a:extLst>
              </p:cNvPr>
              <p:cNvSpPr/>
              <p:nvPr/>
            </p:nvSpPr>
            <p:spPr>
              <a:xfrm>
                <a:off x="6858000" y="4800600"/>
                <a:ext cx="152400" cy="152400"/>
              </a:xfrm>
              <a:prstGeom prst="ellipse">
                <a:avLst/>
              </a:prstGeom>
              <a:grpFill/>
              <a:ln w="19050" cmpd="sng">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51" name="Straight Connector 50">
                <a:extLst>
                  <a:ext uri="{FF2B5EF4-FFF2-40B4-BE49-F238E27FC236}">
                    <a16:creationId xmlns:a16="http://schemas.microsoft.com/office/drawing/2014/main" id="{4FA40018-8096-C951-BB59-6DAF9FE1FE80}"/>
                  </a:ext>
                </a:extLst>
              </p:cNvPr>
              <p:cNvCxnSpPr/>
              <p:nvPr/>
            </p:nvCxnSpPr>
            <p:spPr>
              <a:xfrm flipH="1">
                <a:off x="6925410" y="4822918"/>
                <a:ext cx="53882" cy="130082"/>
              </a:xfrm>
              <a:prstGeom prst="line">
                <a:avLst/>
              </a:prstGeom>
              <a:grpFill/>
              <a:ln>
                <a:solidFill>
                  <a:srgbClr val="000000"/>
                </a:solidFill>
              </a:ln>
            </p:spPr>
            <p:style>
              <a:lnRef idx="2">
                <a:schemeClr val="accent1"/>
              </a:lnRef>
              <a:fillRef idx="0">
                <a:schemeClr val="accent1"/>
              </a:fillRef>
              <a:effectRef idx="1">
                <a:schemeClr val="accent1"/>
              </a:effectRef>
              <a:fontRef idx="minor">
                <a:schemeClr val="tx1"/>
              </a:fontRef>
            </p:style>
          </p:cxnSp>
          <p:cxnSp>
            <p:nvCxnSpPr>
              <p:cNvPr id="52" name="Straight Connector 51">
                <a:extLst>
                  <a:ext uri="{FF2B5EF4-FFF2-40B4-BE49-F238E27FC236}">
                    <a16:creationId xmlns:a16="http://schemas.microsoft.com/office/drawing/2014/main" id="{57E10C28-CE66-A266-6135-D874D2471BEC}"/>
                  </a:ext>
                </a:extLst>
              </p:cNvPr>
              <p:cNvCxnSpPr/>
              <p:nvPr/>
            </p:nvCxnSpPr>
            <p:spPr>
              <a:xfrm flipH="1">
                <a:off x="6888825" y="4803952"/>
                <a:ext cx="53882" cy="130082"/>
              </a:xfrm>
              <a:prstGeom prst="line">
                <a:avLst/>
              </a:prstGeom>
              <a:grpFill/>
              <a:ln>
                <a:solidFill>
                  <a:srgbClr val="000000"/>
                </a:solidFill>
              </a:ln>
            </p:spPr>
            <p:style>
              <a:lnRef idx="2">
                <a:schemeClr val="accent1"/>
              </a:lnRef>
              <a:fillRef idx="0">
                <a:schemeClr val="accent1"/>
              </a:fillRef>
              <a:effectRef idx="1">
                <a:schemeClr val="accent1"/>
              </a:effectRef>
              <a:fontRef idx="minor">
                <a:schemeClr val="tx1"/>
              </a:fontRef>
            </p:style>
          </p:cxnSp>
        </p:grpSp>
        <p:grpSp>
          <p:nvGrpSpPr>
            <p:cNvPr id="42" name="Group 41">
              <a:extLst>
                <a:ext uri="{FF2B5EF4-FFF2-40B4-BE49-F238E27FC236}">
                  <a16:creationId xmlns:a16="http://schemas.microsoft.com/office/drawing/2014/main" id="{F3DF3A53-6685-F2BE-C5E6-F3276C2D65A3}"/>
                </a:ext>
              </a:extLst>
            </p:cNvPr>
            <p:cNvGrpSpPr/>
            <p:nvPr/>
          </p:nvGrpSpPr>
          <p:grpSpPr>
            <a:xfrm rot="4071558">
              <a:off x="5765580" y="4713420"/>
              <a:ext cx="152400" cy="152400"/>
              <a:chOff x="6858000" y="4800600"/>
              <a:chExt cx="152400" cy="152400"/>
            </a:xfrm>
            <a:solidFill>
              <a:srgbClr val="FFFFFF"/>
            </a:solidFill>
          </p:grpSpPr>
          <p:sp>
            <p:nvSpPr>
              <p:cNvPr id="47" name="Oval 46">
                <a:extLst>
                  <a:ext uri="{FF2B5EF4-FFF2-40B4-BE49-F238E27FC236}">
                    <a16:creationId xmlns:a16="http://schemas.microsoft.com/office/drawing/2014/main" id="{5D2A0DBD-F335-EA15-D003-CEFFD53F44F4}"/>
                  </a:ext>
                </a:extLst>
              </p:cNvPr>
              <p:cNvSpPr/>
              <p:nvPr/>
            </p:nvSpPr>
            <p:spPr>
              <a:xfrm>
                <a:off x="6858000" y="4800600"/>
                <a:ext cx="152400" cy="152400"/>
              </a:xfrm>
              <a:prstGeom prst="ellipse">
                <a:avLst/>
              </a:prstGeom>
              <a:grpFill/>
              <a:ln w="19050" cmpd="sng">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48" name="Straight Connector 47">
                <a:extLst>
                  <a:ext uri="{FF2B5EF4-FFF2-40B4-BE49-F238E27FC236}">
                    <a16:creationId xmlns:a16="http://schemas.microsoft.com/office/drawing/2014/main" id="{03EAA777-776E-D068-A2E8-8BDE7A3FC8EF}"/>
                  </a:ext>
                </a:extLst>
              </p:cNvPr>
              <p:cNvCxnSpPr/>
              <p:nvPr/>
            </p:nvCxnSpPr>
            <p:spPr>
              <a:xfrm flipH="1">
                <a:off x="6925410" y="4822918"/>
                <a:ext cx="53882" cy="130082"/>
              </a:xfrm>
              <a:prstGeom prst="line">
                <a:avLst/>
              </a:prstGeom>
              <a:grpFill/>
              <a:ln>
                <a:solidFill>
                  <a:srgbClr val="000000"/>
                </a:solidFill>
              </a:ln>
            </p:spPr>
            <p:style>
              <a:lnRef idx="2">
                <a:schemeClr val="accent1"/>
              </a:lnRef>
              <a:fillRef idx="0">
                <a:schemeClr val="accent1"/>
              </a:fillRef>
              <a:effectRef idx="1">
                <a:schemeClr val="accent1"/>
              </a:effectRef>
              <a:fontRef idx="minor">
                <a:schemeClr val="tx1"/>
              </a:fontRef>
            </p:style>
          </p:cxnSp>
          <p:cxnSp>
            <p:nvCxnSpPr>
              <p:cNvPr id="49" name="Straight Connector 48">
                <a:extLst>
                  <a:ext uri="{FF2B5EF4-FFF2-40B4-BE49-F238E27FC236}">
                    <a16:creationId xmlns:a16="http://schemas.microsoft.com/office/drawing/2014/main" id="{48F3E35D-CE4B-C832-3AD5-3ECC72EE22AC}"/>
                  </a:ext>
                </a:extLst>
              </p:cNvPr>
              <p:cNvCxnSpPr/>
              <p:nvPr/>
            </p:nvCxnSpPr>
            <p:spPr>
              <a:xfrm flipH="1">
                <a:off x="6888825" y="4803952"/>
                <a:ext cx="53882" cy="130082"/>
              </a:xfrm>
              <a:prstGeom prst="line">
                <a:avLst/>
              </a:prstGeom>
              <a:grpFill/>
              <a:ln>
                <a:solidFill>
                  <a:srgbClr val="000000"/>
                </a:solidFill>
              </a:ln>
            </p:spPr>
            <p:style>
              <a:lnRef idx="2">
                <a:schemeClr val="accent1"/>
              </a:lnRef>
              <a:fillRef idx="0">
                <a:schemeClr val="accent1"/>
              </a:fillRef>
              <a:effectRef idx="1">
                <a:schemeClr val="accent1"/>
              </a:effectRef>
              <a:fontRef idx="minor">
                <a:schemeClr val="tx1"/>
              </a:fontRef>
            </p:style>
          </p:cxnSp>
        </p:grpSp>
        <p:grpSp>
          <p:nvGrpSpPr>
            <p:cNvPr id="43" name="Group 42">
              <a:extLst>
                <a:ext uri="{FF2B5EF4-FFF2-40B4-BE49-F238E27FC236}">
                  <a16:creationId xmlns:a16="http://schemas.microsoft.com/office/drawing/2014/main" id="{C415AEA2-8E45-40E6-4ABF-3E3C6D7FDD01}"/>
                </a:ext>
              </a:extLst>
            </p:cNvPr>
            <p:cNvGrpSpPr/>
            <p:nvPr/>
          </p:nvGrpSpPr>
          <p:grpSpPr>
            <a:xfrm rot="1961295">
              <a:off x="6172200" y="4832880"/>
              <a:ext cx="152400" cy="152400"/>
              <a:chOff x="6858000" y="4800600"/>
              <a:chExt cx="152400" cy="152400"/>
            </a:xfrm>
            <a:solidFill>
              <a:srgbClr val="FFFFFF"/>
            </a:solidFill>
          </p:grpSpPr>
          <p:sp>
            <p:nvSpPr>
              <p:cNvPr id="44" name="Oval 43">
                <a:extLst>
                  <a:ext uri="{FF2B5EF4-FFF2-40B4-BE49-F238E27FC236}">
                    <a16:creationId xmlns:a16="http://schemas.microsoft.com/office/drawing/2014/main" id="{689AE605-17F1-8722-FD5D-A31709004B97}"/>
                  </a:ext>
                </a:extLst>
              </p:cNvPr>
              <p:cNvSpPr/>
              <p:nvPr/>
            </p:nvSpPr>
            <p:spPr>
              <a:xfrm>
                <a:off x="6858000" y="4800600"/>
                <a:ext cx="152400" cy="152400"/>
              </a:xfrm>
              <a:prstGeom prst="ellipse">
                <a:avLst/>
              </a:prstGeom>
              <a:grpFill/>
              <a:ln w="19050" cmpd="sng">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45" name="Straight Connector 44">
                <a:extLst>
                  <a:ext uri="{FF2B5EF4-FFF2-40B4-BE49-F238E27FC236}">
                    <a16:creationId xmlns:a16="http://schemas.microsoft.com/office/drawing/2014/main" id="{61AD3097-7C85-A2EE-A71A-97F37478596C}"/>
                  </a:ext>
                </a:extLst>
              </p:cNvPr>
              <p:cNvCxnSpPr/>
              <p:nvPr/>
            </p:nvCxnSpPr>
            <p:spPr>
              <a:xfrm flipH="1">
                <a:off x="6925410" y="4822918"/>
                <a:ext cx="53882" cy="130082"/>
              </a:xfrm>
              <a:prstGeom prst="line">
                <a:avLst/>
              </a:prstGeom>
              <a:grpFill/>
              <a:ln>
                <a:solidFill>
                  <a:srgbClr val="000000"/>
                </a:solidFill>
              </a:ln>
            </p:spPr>
            <p:style>
              <a:lnRef idx="2">
                <a:schemeClr val="accent1"/>
              </a:lnRef>
              <a:fillRef idx="0">
                <a:schemeClr val="accent1"/>
              </a:fillRef>
              <a:effectRef idx="1">
                <a:schemeClr val="accent1"/>
              </a:effectRef>
              <a:fontRef idx="minor">
                <a:schemeClr val="tx1"/>
              </a:fontRef>
            </p:style>
          </p:cxnSp>
          <p:cxnSp>
            <p:nvCxnSpPr>
              <p:cNvPr id="46" name="Straight Connector 45">
                <a:extLst>
                  <a:ext uri="{FF2B5EF4-FFF2-40B4-BE49-F238E27FC236}">
                    <a16:creationId xmlns:a16="http://schemas.microsoft.com/office/drawing/2014/main" id="{7D2B775F-ED06-544E-6499-369B45F0E93E}"/>
                  </a:ext>
                </a:extLst>
              </p:cNvPr>
              <p:cNvCxnSpPr/>
              <p:nvPr/>
            </p:nvCxnSpPr>
            <p:spPr>
              <a:xfrm flipH="1">
                <a:off x="6888825" y="4803952"/>
                <a:ext cx="53882" cy="130082"/>
              </a:xfrm>
              <a:prstGeom prst="line">
                <a:avLst/>
              </a:prstGeom>
              <a:grpFill/>
              <a:ln>
                <a:solidFill>
                  <a:srgbClr val="000000"/>
                </a:solidFill>
              </a:ln>
            </p:spPr>
            <p:style>
              <a:lnRef idx="2">
                <a:schemeClr val="accent1"/>
              </a:lnRef>
              <a:fillRef idx="0">
                <a:schemeClr val="accent1"/>
              </a:fillRef>
              <a:effectRef idx="1">
                <a:schemeClr val="accent1"/>
              </a:effectRef>
              <a:fontRef idx="minor">
                <a:schemeClr val="tx1"/>
              </a:fontRef>
            </p:style>
          </p:cxnSp>
        </p:grpSp>
      </p:grpSp>
      <p:sp>
        <p:nvSpPr>
          <p:cNvPr id="57" name="Oval 56">
            <a:extLst>
              <a:ext uri="{FF2B5EF4-FFF2-40B4-BE49-F238E27FC236}">
                <a16:creationId xmlns:a16="http://schemas.microsoft.com/office/drawing/2014/main" id="{6063E1CC-B735-020F-8699-95574D26AF98}"/>
              </a:ext>
            </a:extLst>
          </p:cNvPr>
          <p:cNvSpPr/>
          <p:nvPr/>
        </p:nvSpPr>
        <p:spPr>
          <a:xfrm>
            <a:off x="5914399" y="3188887"/>
            <a:ext cx="144065" cy="144066"/>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350">
              <a:solidFill>
                <a:srgbClr val="FFFFFF"/>
              </a:solidFill>
            </a:endParaRPr>
          </a:p>
        </p:txBody>
      </p:sp>
      <p:sp>
        <p:nvSpPr>
          <p:cNvPr id="58" name="Oval 57">
            <a:extLst>
              <a:ext uri="{FF2B5EF4-FFF2-40B4-BE49-F238E27FC236}">
                <a16:creationId xmlns:a16="http://schemas.microsoft.com/office/drawing/2014/main" id="{72B29007-4877-75F1-D2D5-230C925374DF}"/>
              </a:ext>
            </a:extLst>
          </p:cNvPr>
          <p:cNvSpPr/>
          <p:nvPr/>
        </p:nvSpPr>
        <p:spPr>
          <a:xfrm>
            <a:off x="6464383" y="3168648"/>
            <a:ext cx="144066" cy="144065"/>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350">
              <a:solidFill>
                <a:srgbClr val="FFFFFF"/>
              </a:solidFill>
            </a:endParaRPr>
          </a:p>
        </p:txBody>
      </p:sp>
      <p:sp>
        <p:nvSpPr>
          <p:cNvPr id="59" name="Oval 58">
            <a:extLst>
              <a:ext uri="{FF2B5EF4-FFF2-40B4-BE49-F238E27FC236}">
                <a16:creationId xmlns:a16="http://schemas.microsoft.com/office/drawing/2014/main" id="{D1DDA01B-C632-D6EF-E7BF-2207B82DC9FC}"/>
              </a:ext>
            </a:extLst>
          </p:cNvPr>
          <p:cNvSpPr/>
          <p:nvPr/>
        </p:nvSpPr>
        <p:spPr>
          <a:xfrm>
            <a:off x="5940008" y="3733037"/>
            <a:ext cx="144065" cy="144066"/>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350">
              <a:solidFill>
                <a:srgbClr val="FFFFFF"/>
              </a:solidFill>
            </a:endParaRPr>
          </a:p>
        </p:txBody>
      </p:sp>
      <p:sp>
        <p:nvSpPr>
          <p:cNvPr id="60" name="Oval 59">
            <a:extLst>
              <a:ext uri="{FF2B5EF4-FFF2-40B4-BE49-F238E27FC236}">
                <a16:creationId xmlns:a16="http://schemas.microsoft.com/office/drawing/2014/main" id="{D5F9AE25-778B-25CC-C26C-4C3BEEAE51E6}"/>
              </a:ext>
            </a:extLst>
          </p:cNvPr>
          <p:cNvSpPr/>
          <p:nvPr/>
        </p:nvSpPr>
        <p:spPr>
          <a:xfrm>
            <a:off x="6054308" y="3608023"/>
            <a:ext cx="144065" cy="144065"/>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350">
              <a:solidFill>
                <a:srgbClr val="FFFFFF"/>
              </a:solidFill>
            </a:endParaRPr>
          </a:p>
        </p:txBody>
      </p:sp>
      <p:sp>
        <p:nvSpPr>
          <p:cNvPr id="61" name="Oval 60">
            <a:extLst>
              <a:ext uri="{FF2B5EF4-FFF2-40B4-BE49-F238E27FC236}">
                <a16:creationId xmlns:a16="http://schemas.microsoft.com/office/drawing/2014/main" id="{155079C7-5A6B-E6F3-5B79-8BB5BE7F9499}"/>
              </a:ext>
            </a:extLst>
          </p:cNvPr>
          <p:cNvSpPr/>
          <p:nvPr/>
        </p:nvSpPr>
        <p:spPr>
          <a:xfrm>
            <a:off x="6044094" y="3300806"/>
            <a:ext cx="144065" cy="142875"/>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350">
              <a:solidFill>
                <a:srgbClr val="FFFFFF"/>
              </a:solidFill>
            </a:endParaRPr>
          </a:p>
        </p:txBody>
      </p:sp>
      <p:sp>
        <p:nvSpPr>
          <p:cNvPr id="62" name="Oval 61">
            <a:extLst>
              <a:ext uri="{FF2B5EF4-FFF2-40B4-BE49-F238E27FC236}">
                <a16:creationId xmlns:a16="http://schemas.microsoft.com/office/drawing/2014/main" id="{32D51141-4EBE-5854-318E-557B57A37952}"/>
              </a:ext>
            </a:extLst>
          </p:cNvPr>
          <p:cNvSpPr/>
          <p:nvPr/>
        </p:nvSpPr>
        <p:spPr>
          <a:xfrm>
            <a:off x="6344849" y="3296277"/>
            <a:ext cx="154781" cy="142875"/>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350">
              <a:solidFill>
                <a:srgbClr val="FFFFFF"/>
              </a:solidFill>
            </a:endParaRPr>
          </a:p>
        </p:txBody>
      </p:sp>
      <p:sp>
        <p:nvSpPr>
          <p:cNvPr id="63" name="Oval 62">
            <a:extLst>
              <a:ext uri="{FF2B5EF4-FFF2-40B4-BE49-F238E27FC236}">
                <a16:creationId xmlns:a16="http://schemas.microsoft.com/office/drawing/2014/main" id="{49D72177-6F34-39FE-C3A0-4B761F658A7D}"/>
              </a:ext>
            </a:extLst>
          </p:cNvPr>
          <p:cNvSpPr/>
          <p:nvPr/>
        </p:nvSpPr>
        <p:spPr>
          <a:xfrm>
            <a:off x="6365059" y="3608023"/>
            <a:ext cx="144066" cy="144065"/>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350">
              <a:solidFill>
                <a:srgbClr val="FFFFFF"/>
              </a:solidFill>
            </a:endParaRPr>
          </a:p>
        </p:txBody>
      </p:sp>
      <p:sp>
        <p:nvSpPr>
          <p:cNvPr id="64" name="Oval 63">
            <a:extLst>
              <a:ext uri="{FF2B5EF4-FFF2-40B4-BE49-F238E27FC236}">
                <a16:creationId xmlns:a16="http://schemas.microsoft.com/office/drawing/2014/main" id="{94785F71-ED77-DF61-5A3E-349493C72FCE}"/>
              </a:ext>
            </a:extLst>
          </p:cNvPr>
          <p:cNvSpPr/>
          <p:nvPr/>
        </p:nvSpPr>
        <p:spPr>
          <a:xfrm>
            <a:off x="6485314" y="3727085"/>
            <a:ext cx="144065" cy="144065"/>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350">
              <a:solidFill>
                <a:srgbClr val="FFFFFF"/>
              </a:solidFill>
            </a:endParaRPr>
          </a:p>
        </p:txBody>
      </p:sp>
      <p:sp>
        <p:nvSpPr>
          <p:cNvPr id="65" name="Oval 64">
            <a:extLst>
              <a:ext uri="{FF2B5EF4-FFF2-40B4-BE49-F238E27FC236}">
                <a16:creationId xmlns:a16="http://schemas.microsoft.com/office/drawing/2014/main" id="{5CB7AAAD-3206-86A6-8235-E6C25A43AF09}"/>
              </a:ext>
            </a:extLst>
          </p:cNvPr>
          <p:cNvSpPr/>
          <p:nvPr/>
        </p:nvSpPr>
        <p:spPr>
          <a:xfrm>
            <a:off x="6054308" y="3608023"/>
            <a:ext cx="144065" cy="144065"/>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350">
              <a:solidFill>
                <a:srgbClr val="FFFFFF"/>
              </a:solidFill>
            </a:endParaRPr>
          </a:p>
        </p:txBody>
      </p:sp>
      <p:sp>
        <p:nvSpPr>
          <p:cNvPr id="66" name="Oval 65">
            <a:extLst>
              <a:ext uri="{FF2B5EF4-FFF2-40B4-BE49-F238E27FC236}">
                <a16:creationId xmlns:a16="http://schemas.microsoft.com/office/drawing/2014/main" id="{1DFB28C7-0F0D-E059-3488-1141089CAA74}"/>
              </a:ext>
            </a:extLst>
          </p:cNvPr>
          <p:cNvSpPr/>
          <p:nvPr/>
        </p:nvSpPr>
        <p:spPr>
          <a:xfrm>
            <a:off x="5940008" y="3733037"/>
            <a:ext cx="144065" cy="144066"/>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350">
              <a:solidFill>
                <a:srgbClr val="FFFFFF"/>
              </a:solidFill>
            </a:endParaRPr>
          </a:p>
        </p:txBody>
      </p:sp>
      <p:sp>
        <p:nvSpPr>
          <p:cNvPr id="67" name="Oval 66">
            <a:extLst>
              <a:ext uri="{FF2B5EF4-FFF2-40B4-BE49-F238E27FC236}">
                <a16:creationId xmlns:a16="http://schemas.microsoft.com/office/drawing/2014/main" id="{E3278B9D-56D8-753F-B484-1264569B05EE}"/>
              </a:ext>
            </a:extLst>
          </p:cNvPr>
          <p:cNvSpPr/>
          <p:nvPr/>
        </p:nvSpPr>
        <p:spPr>
          <a:xfrm>
            <a:off x="6365059" y="3602068"/>
            <a:ext cx="144066" cy="144066"/>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350">
              <a:solidFill>
                <a:srgbClr val="FFFFFF"/>
              </a:solidFill>
            </a:endParaRPr>
          </a:p>
        </p:txBody>
      </p:sp>
      <p:sp>
        <p:nvSpPr>
          <p:cNvPr id="68" name="Oval 67">
            <a:extLst>
              <a:ext uri="{FF2B5EF4-FFF2-40B4-BE49-F238E27FC236}">
                <a16:creationId xmlns:a16="http://schemas.microsoft.com/office/drawing/2014/main" id="{A5ACFEF1-F2D1-E1CE-9DFE-67DFF275C955}"/>
              </a:ext>
            </a:extLst>
          </p:cNvPr>
          <p:cNvSpPr/>
          <p:nvPr/>
        </p:nvSpPr>
        <p:spPr>
          <a:xfrm>
            <a:off x="6485314" y="3722323"/>
            <a:ext cx="144065" cy="144065"/>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350">
              <a:solidFill>
                <a:srgbClr val="FFFFFF"/>
              </a:solidFill>
            </a:endParaRPr>
          </a:p>
        </p:txBody>
      </p:sp>
      <p:sp>
        <p:nvSpPr>
          <p:cNvPr id="69" name="Oval 68">
            <a:extLst>
              <a:ext uri="{FF2B5EF4-FFF2-40B4-BE49-F238E27FC236}">
                <a16:creationId xmlns:a16="http://schemas.microsoft.com/office/drawing/2014/main" id="{B6B41F5A-C838-5782-B12C-F874784295B8}"/>
              </a:ext>
            </a:extLst>
          </p:cNvPr>
          <p:cNvSpPr/>
          <p:nvPr/>
        </p:nvSpPr>
        <p:spPr>
          <a:xfrm>
            <a:off x="6481740" y="3721131"/>
            <a:ext cx="147638" cy="155972"/>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350">
              <a:solidFill>
                <a:srgbClr val="FFFFFF"/>
              </a:solidFill>
            </a:endParaRPr>
          </a:p>
        </p:txBody>
      </p:sp>
      <p:sp>
        <p:nvSpPr>
          <p:cNvPr id="70" name="Oval 69">
            <a:extLst>
              <a:ext uri="{FF2B5EF4-FFF2-40B4-BE49-F238E27FC236}">
                <a16:creationId xmlns:a16="http://schemas.microsoft.com/office/drawing/2014/main" id="{9C88C5B3-D611-8353-9489-CD4CBA774397}"/>
              </a:ext>
            </a:extLst>
          </p:cNvPr>
          <p:cNvSpPr/>
          <p:nvPr/>
        </p:nvSpPr>
        <p:spPr>
          <a:xfrm>
            <a:off x="6360297" y="3602069"/>
            <a:ext cx="151210" cy="154781"/>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350">
              <a:solidFill>
                <a:srgbClr val="FFFFFF"/>
              </a:solidFill>
            </a:endParaRPr>
          </a:p>
        </p:txBody>
      </p:sp>
      <p:cxnSp>
        <p:nvCxnSpPr>
          <p:cNvPr id="73" name="Straight Arrow Connector 72">
            <a:extLst>
              <a:ext uri="{FF2B5EF4-FFF2-40B4-BE49-F238E27FC236}">
                <a16:creationId xmlns:a16="http://schemas.microsoft.com/office/drawing/2014/main" id="{E1372BCF-13D6-268C-AC02-70E19F18038B}"/>
              </a:ext>
            </a:extLst>
          </p:cNvPr>
          <p:cNvCxnSpPr>
            <a:cxnSpLocks/>
          </p:cNvCxnSpPr>
          <p:nvPr/>
        </p:nvCxnSpPr>
        <p:spPr>
          <a:xfrm flipH="1">
            <a:off x="8101265" y="2137735"/>
            <a:ext cx="355061" cy="1541711"/>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74" name="TextBox 73">
            <a:extLst>
              <a:ext uri="{FF2B5EF4-FFF2-40B4-BE49-F238E27FC236}">
                <a16:creationId xmlns:a16="http://schemas.microsoft.com/office/drawing/2014/main" id="{A3F7E9A3-E5F3-16DF-F375-893E107FBB03}"/>
              </a:ext>
            </a:extLst>
          </p:cNvPr>
          <p:cNvSpPr txBox="1"/>
          <p:nvPr/>
        </p:nvSpPr>
        <p:spPr>
          <a:xfrm>
            <a:off x="7901015" y="1514249"/>
            <a:ext cx="1121913" cy="626127"/>
          </a:xfrm>
          <a:prstGeom prst="rect">
            <a:avLst/>
          </a:prstGeom>
          <a:ln>
            <a:solidFill>
              <a:schemeClr val="tx1"/>
            </a:solidFill>
          </a:ln>
        </p:spPr>
        <p:txBody>
          <a:bodyPr vert="horz" wrap="square" lIns="91440" tIns="45720" rIns="91440" bIns="45720" rtlCol="0" anchor="b">
            <a:noAutofit/>
          </a:bodyPr>
          <a:lstStyle/>
          <a:p>
            <a:r>
              <a:rPr lang="en-US" sz="1600"/>
              <a:t>Fused Disconnect</a:t>
            </a:r>
          </a:p>
        </p:txBody>
      </p:sp>
      <p:sp>
        <p:nvSpPr>
          <p:cNvPr id="75" name="Rectangle 74">
            <a:extLst>
              <a:ext uri="{FF2B5EF4-FFF2-40B4-BE49-F238E27FC236}">
                <a16:creationId xmlns:a16="http://schemas.microsoft.com/office/drawing/2014/main" id="{3DC06F41-F961-7CB0-B0EC-DFDA6A15DC8D}"/>
              </a:ext>
            </a:extLst>
          </p:cNvPr>
          <p:cNvSpPr/>
          <p:nvPr/>
        </p:nvSpPr>
        <p:spPr>
          <a:xfrm>
            <a:off x="7326518" y="3660503"/>
            <a:ext cx="128693" cy="251791"/>
          </a:xfrm>
          <a:prstGeom prst="rect">
            <a:avLst/>
          </a:prstGeom>
          <a:solidFill>
            <a:srgbClr val="FFFF00"/>
          </a:solidFill>
          <a:ln>
            <a:solidFill>
              <a:srgbClr val="FFFF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6" name="Rectangle 75">
            <a:extLst>
              <a:ext uri="{FF2B5EF4-FFF2-40B4-BE49-F238E27FC236}">
                <a16:creationId xmlns:a16="http://schemas.microsoft.com/office/drawing/2014/main" id="{903D580E-1254-0218-64C9-F39E39EE4F7B}"/>
              </a:ext>
            </a:extLst>
          </p:cNvPr>
          <p:cNvSpPr/>
          <p:nvPr/>
        </p:nvSpPr>
        <p:spPr>
          <a:xfrm>
            <a:off x="7629206" y="3660504"/>
            <a:ext cx="128693" cy="251791"/>
          </a:xfrm>
          <a:prstGeom prst="rect">
            <a:avLst/>
          </a:prstGeom>
          <a:solidFill>
            <a:srgbClr val="FFFF00"/>
          </a:solidFill>
          <a:ln>
            <a:solidFill>
              <a:srgbClr val="FFFF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7" name="Rectangle 76">
            <a:extLst>
              <a:ext uri="{FF2B5EF4-FFF2-40B4-BE49-F238E27FC236}">
                <a16:creationId xmlns:a16="http://schemas.microsoft.com/office/drawing/2014/main" id="{D973B9D1-79BC-A0F4-D31E-4AE38C6DA6FE}"/>
              </a:ext>
            </a:extLst>
          </p:cNvPr>
          <p:cNvSpPr/>
          <p:nvPr/>
        </p:nvSpPr>
        <p:spPr>
          <a:xfrm>
            <a:off x="7984688" y="3660749"/>
            <a:ext cx="128693" cy="251791"/>
          </a:xfrm>
          <a:prstGeom prst="rect">
            <a:avLst/>
          </a:prstGeom>
          <a:solidFill>
            <a:srgbClr val="FFFF00"/>
          </a:solidFill>
          <a:ln>
            <a:solidFill>
              <a:srgbClr val="FFFF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78" name="Straight Connector 77">
            <a:extLst>
              <a:ext uri="{FF2B5EF4-FFF2-40B4-BE49-F238E27FC236}">
                <a16:creationId xmlns:a16="http://schemas.microsoft.com/office/drawing/2014/main" id="{0055E5B4-4ADE-193D-3595-8E25792CF1DF}"/>
              </a:ext>
            </a:extLst>
          </p:cNvPr>
          <p:cNvCxnSpPr>
            <a:cxnSpLocks/>
          </p:cNvCxnSpPr>
          <p:nvPr/>
        </p:nvCxnSpPr>
        <p:spPr>
          <a:xfrm>
            <a:off x="8047740" y="2917797"/>
            <a:ext cx="0" cy="378016"/>
          </a:xfrm>
          <a:prstGeom prst="line">
            <a:avLst/>
          </a:prstGeom>
          <a:ln w="57150" cmpd="sng">
            <a:solidFill>
              <a:srgbClr val="FFFFFF"/>
            </a:solidFill>
          </a:ln>
        </p:spPr>
        <p:style>
          <a:lnRef idx="2">
            <a:schemeClr val="accent1"/>
          </a:lnRef>
          <a:fillRef idx="0">
            <a:schemeClr val="accent1"/>
          </a:fillRef>
          <a:effectRef idx="1">
            <a:schemeClr val="accent1"/>
          </a:effectRef>
          <a:fontRef idx="minor">
            <a:schemeClr val="tx1"/>
          </a:fontRef>
        </p:style>
      </p:cxnSp>
      <p:cxnSp>
        <p:nvCxnSpPr>
          <p:cNvPr id="79" name="Straight Connector 78">
            <a:extLst>
              <a:ext uri="{FF2B5EF4-FFF2-40B4-BE49-F238E27FC236}">
                <a16:creationId xmlns:a16="http://schemas.microsoft.com/office/drawing/2014/main" id="{E80BBAA0-F709-593F-68A9-07B14EE76CD9}"/>
              </a:ext>
            </a:extLst>
          </p:cNvPr>
          <p:cNvCxnSpPr>
            <a:cxnSpLocks/>
          </p:cNvCxnSpPr>
          <p:nvPr/>
        </p:nvCxnSpPr>
        <p:spPr>
          <a:xfrm>
            <a:off x="7387543" y="2924501"/>
            <a:ext cx="0" cy="364607"/>
          </a:xfrm>
          <a:prstGeom prst="line">
            <a:avLst/>
          </a:prstGeom>
          <a:ln w="57150" cmpd="sng">
            <a:solidFill>
              <a:srgbClr val="FFFFFF"/>
            </a:solidFill>
          </a:ln>
        </p:spPr>
        <p:style>
          <a:lnRef idx="2">
            <a:schemeClr val="accent1"/>
          </a:lnRef>
          <a:fillRef idx="0">
            <a:schemeClr val="accent1"/>
          </a:fillRef>
          <a:effectRef idx="1">
            <a:schemeClr val="accent1"/>
          </a:effectRef>
          <a:fontRef idx="minor">
            <a:schemeClr val="tx1"/>
          </a:fontRef>
        </p:style>
      </p:cxnSp>
      <p:cxnSp>
        <p:nvCxnSpPr>
          <p:cNvPr id="80" name="Straight Connector 79">
            <a:extLst>
              <a:ext uri="{FF2B5EF4-FFF2-40B4-BE49-F238E27FC236}">
                <a16:creationId xmlns:a16="http://schemas.microsoft.com/office/drawing/2014/main" id="{E09DACFC-2AC6-5E1D-68DE-CFAD8704D7F9}"/>
              </a:ext>
            </a:extLst>
          </p:cNvPr>
          <p:cNvCxnSpPr>
            <a:cxnSpLocks/>
          </p:cNvCxnSpPr>
          <p:nvPr/>
        </p:nvCxnSpPr>
        <p:spPr>
          <a:xfrm flipH="1">
            <a:off x="7394914" y="2990534"/>
            <a:ext cx="167154" cy="245227"/>
          </a:xfrm>
          <a:prstGeom prst="line">
            <a:avLst/>
          </a:prstGeom>
          <a:ln w="57150" cmpd="sng">
            <a:solidFill>
              <a:srgbClr val="FFFFFF"/>
            </a:solidFill>
          </a:ln>
        </p:spPr>
        <p:style>
          <a:lnRef idx="2">
            <a:schemeClr val="accent1"/>
          </a:lnRef>
          <a:fillRef idx="0">
            <a:schemeClr val="accent1"/>
          </a:fillRef>
          <a:effectRef idx="1">
            <a:schemeClr val="accent1"/>
          </a:effectRef>
          <a:fontRef idx="minor">
            <a:schemeClr val="tx1"/>
          </a:fontRef>
        </p:style>
      </p:cxnSp>
      <p:cxnSp>
        <p:nvCxnSpPr>
          <p:cNvPr id="81" name="Straight Connector 80">
            <a:extLst>
              <a:ext uri="{FF2B5EF4-FFF2-40B4-BE49-F238E27FC236}">
                <a16:creationId xmlns:a16="http://schemas.microsoft.com/office/drawing/2014/main" id="{29350DA5-D8C2-31F4-66D3-45D4461467DC}"/>
              </a:ext>
            </a:extLst>
          </p:cNvPr>
          <p:cNvCxnSpPr>
            <a:cxnSpLocks/>
          </p:cNvCxnSpPr>
          <p:nvPr/>
        </p:nvCxnSpPr>
        <p:spPr>
          <a:xfrm>
            <a:off x="7709079" y="2962680"/>
            <a:ext cx="0" cy="364607"/>
          </a:xfrm>
          <a:prstGeom prst="line">
            <a:avLst/>
          </a:prstGeom>
          <a:ln w="57150" cmpd="sng">
            <a:solidFill>
              <a:srgbClr val="FFFFFF"/>
            </a:solidFill>
          </a:ln>
        </p:spPr>
        <p:style>
          <a:lnRef idx="2">
            <a:schemeClr val="accent1"/>
          </a:lnRef>
          <a:fillRef idx="0">
            <a:schemeClr val="accent1"/>
          </a:fillRef>
          <a:effectRef idx="1">
            <a:schemeClr val="accent1"/>
          </a:effectRef>
          <a:fontRef idx="minor">
            <a:schemeClr val="tx1"/>
          </a:fontRef>
        </p:style>
      </p:cxnSp>
      <p:cxnSp>
        <p:nvCxnSpPr>
          <p:cNvPr id="82" name="Straight Connector 81">
            <a:extLst>
              <a:ext uri="{FF2B5EF4-FFF2-40B4-BE49-F238E27FC236}">
                <a16:creationId xmlns:a16="http://schemas.microsoft.com/office/drawing/2014/main" id="{36662F42-7410-ED63-1AF7-2F48BD47668E}"/>
              </a:ext>
            </a:extLst>
          </p:cNvPr>
          <p:cNvCxnSpPr>
            <a:cxnSpLocks/>
          </p:cNvCxnSpPr>
          <p:nvPr/>
        </p:nvCxnSpPr>
        <p:spPr>
          <a:xfrm flipH="1">
            <a:off x="7705651" y="2977725"/>
            <a:ext cx="176137" cy="276806"/>
          </a:xfrm>
          <a:prstGeom prst="line">
            <a:avLst/>
          </a:prstGeom>
          <a:ln w="57150" cmpd="sng">
            <a:solidFill>
              <a:srgbClr val="FFFFFF"/>
            </a:solidFill>
          </a:ln>
        </p:spPr>
        <p:style>
          <a:lnRef idx="2">
            <a:schemeClr val="accent1"/>
          </a:lnRef>
          <a:fillRef idx="0">
            <a:schemeClr val="accent1"/>
          </a:fillRef>
          <a:effectRef idx="1">
            <a:schemeClr val="accent1"/>
          </a:effectRef>
          <a:fontRef idx="minor">
            <a:schemeClr val="tx1"/>
          </a:fontRef>
        </p:style>
      </p:cxnSp>
      <p:sp>
        <p:nvSpPr>
          <p:cNvPr id="85" name="TextBox 84">
            <a:extLst>
              <a:ext uri="{FF2B5EF4-FFF2-40B4-BE49-F238E27FC236}">
                <a16:creationId xmlns:a16="http://schemas.microsoft.com/office/drawing/2014/main" id="{9899DD98-E500-75C9-F299-08AABF386E59}"/>
              </a:ext>
            </a:extLst>
          </p:cNvPr>
          <p:cNvSpPr txBox="1"/>
          <p:nvPr/>
        </p:nvSpPr>
        <p:spPr>
          <a:xfrm>
            <a:off x="566549" y="1827312"/>
            <a:ext cx="4535697" cy="3096360"/>
          </a:xfrm>
          <a:prstGeom prst="rect">
            <a:avLst/>
          </a:prstGeom>
          <a:noFill/>
        </p:spPr>
        <p:txBody>
          <a:bodyPr wrap="square">
            <a:spAutoFit/>
          </a:bodyPr>
          <a:lstStyle/>
          <a:p>
            <a:pPr>
              <a:lnSpc>
                <a:spcPct val="150000"/>
              </a:lnSpc>
              <a:buClr>
                <a:srgbClr val="595959"/>
              </a:buClr>
              <a:buSzPct val="100000"/>
              <a:buFont typeface="Arial" panose="020B0604020202020204" pitchFamily="34" charset="0"/>
              <a:buChar char="•"/>
              <a:defRPr/>
            </a:pPr>
            <a:r>
              <a:rPr lang="nb-NO" sz="1600" b="1" dirty="0"/>
              <a:t>Voltage Range:</a:t>
            </a:r>
            <a:r>
              <a:rPr lang="nb-NO" sz="1600" dirty="0"/>
              <a:t> 	40-750	</a:t>
            </a:r>
            <a:r>
              <a:rPr lang="nb-NO" sz="1600" b="1" dirty="0"/>
              <a:t>VAC</a:t>
            </a:r>
            <a:br>
              <a:rPr lang="nb-NO" sz="1600" b="1" dirty="0"/>
            </a:br>
            <a:r>
              <a:rPr lang="nb-NO" sz="1600" b="1" dirty="0"/>
              <a:t>		</a:t>
            </a:r>
            <a:r>
              <a:rPr lang="nb-NO" sz="1600" dirty="0"/>
              <a:t>30-1000 	</a:t>
            </a:r>
            <a:r>
              <a:rPr lang="nb-NO" sz="1600" b="1" dirty="0"/>
              <a:t>VDC 	</a:t>
            </a:r>
            <a:endParaRPr lang="en-US" sz="1600" dirty="0"/>
          </a:p>
          <a:p>
            <a:pPr>
              <a:lnSpc>
                <a:spcPct val="150000"/>
              </a:lnSpc>
              <a:buClr>
                <a:srgbClr val="595959"/>
              </a:buClr>
              <a:buSzPct val="100000"/>
              <a:buFont typeface="Arial" panose="020B0604020202020204" pitchFamily="34" charset="0"/>
              <a:buChar char="•"/>
              <a:defRPr/>
            </a:pPr>
            <a:r>
              <a:rPr lang="en-US" sz="1600" b="1" dirty="0"/>
              <a:t>Options: </a:t>
            </a:r>
            <a:r>
              <a:rPr lang="en-US" sz="1600" dirty="0"/>
              <a:t>Flashing/Solid on/Class 1 Div 2/Fiber Optic</a:t>
            </a:r>
          </a:p>
          <a:p>
            <a:pPr>
              <a:lnSpc>
                <a:spcPct val="150000"/>
              </a:lnSpc>
              <a:buClr>
                <a:srgbClr val="595959"/>
              </a:buClr>
              <a:buSzPct val="100000"/>
              <a:buFont typeface="Arial" panose="020B0604020202020204" pitchFamily="34" charset="0"/>
              <a:buChar char="•"/>
              <a:defRPr/>
            </a:pPr>
            <a:r>
              <a:rPr lang="da-DK" sz="1600" b="1" dirty="0"/>
              <a:t>No batteries needed - line voltage powered</a:t>
            </a:r>
          </a:p>
          <a:p>
            <a:pPr>
              <a:lnSpc>
                <a:spcPct val="150000"/>
              </a:lnSpc>
              <a:buClr>
                <a:srgbClr val="595959"/>
              </a:buClr>
              <a:buSzPct val="100000"/>
              <a:buFont typeface="Arial" panose="020B0604020202020204" pitchFamily="34" charset="0"/>
              <a:buChar char="•"/>
              <a:defRPr/>
            </a:pPr>
            <a:r>
              <a:rPr lang="nb-NO" sz="1600" b="1" dirty="0"/>
              <a:t>High surge immunity </a:t>
            </a:r>
            <a:r>
              <a:rPr lang="nb-NO" sz="1600" dirty="0"/>
              <a:t>CAT III/CAT IV</a:t>
            </a:r>
            <a:r>
              <a:rPr lang="nb-NO" sz="1600" b="1" dirty="0"/>
              <a:t> </a:t>
            </a:r>
            <a:r>
              <a:rPr lang="nb-NO" sz="1600" dirty="0"/>
              <a:t>(8kV)</a:t>
            </a:r>
          </a:p>
          <a:p>
            <a:pPr>
              <a:lnSpc>
                <a:spcPct val="150000"/>
              </a:lnSpc>
              <a:buClr>
                <a:srgbClr val="595959"/>
              </a:buClr>
              <a:buSzPct val="100000"/>
              <a:buFont typeface="Arial" panose="020B0604020202020204" pitchFamily="34" charset="0"/>
              <a:buChar char="•"/>
              <a:defRPr/>
            </a:pPr>
            <a:r>
              <a:rPr lang="nb-NO" sz="1600" dirty="0"/>
              <a:t>Potted Construction</a:t>
            </a:r>
            <a:endParaRPr lang="en-US" sz="1600" dirty="0"/>
          </a:p>
          <a:p>
            <a:pPr>
              <a:lnSpc>
                <a:spcPct val="150000"/>
              </a:lnSpc>
              <a:buClr>
                <a:srgbClr val="595959"/>
              </a:buClr>
              <a:buSzPct val="100000"/>
              <a:buFont typeface="Arial" panose="020B0604020202020204" pitchFamily="34" charset="0"/>
              <a:buChar char="•"/>
              <a:defRPr/>
            </a:pPr>
            <a:r>
              <a:rPr lang="en-US" sz="1600" dirty="0"/>
              <a:t>Various mounting options – 20-minute install</a:t>
            </a:r>
          </a:p>
          <a:p>
            <a:pPr>
              <a:lnSpc>
                <a:spcPct val="150000"/>
              </a:lnSpc>
              <a:buClr>
                <a:srgbClr val="595959"/>
              </a:buClr>
              <a:buSzPct val="100000"/>
              <a:buFont typeface="Arial" panose="020B0604020202020204" pitchFamily="34" charset="0"/>
              <a:buChar char="•"/>
              <a:defRPr/>
            </a:pPr>
            <a:r>
              <a:rPr lang="da-DK" sz="1600" b="1" dirty="0"/>
              <a:t>CE, UL Listed (61010), Type 4X, 12, 13</a:t>
            </a:r>
          </a:p>
        </p:txBody>
      </p:sp>
      <p:grpSp>
        <p:nvGrpSpPr>
          <p:cNvPr id="91" name="Group 90">
            <a:extLst>
              <a:ext uri="{FF2B5EF4-FFF2-40B4-BE49-F238E27FC236}">
                <a16:creationId xmlns:a16="http://schemas.microsoft.com/office/drawing/2014/main" id="{0FBADFF5-8A3E-3ECF-7534-F8F25766D211}"/>
              </a:ext>
            </a:extLst>
          </p:cNvPr>
          <p:cNvGrpSpPr/>
          <p:nvPr/>
        </p:nvGrpSpPr>
        <p:grpSpPr>
          <a:xfrm>
            <a:off x="5108278" y="2445297"/>
            <a:ext cx="2365559" cy="1881939"/>
            <a:chOff x="2556800" y="3716677"/>
            <a:chExt cx="3004243" cy="2390049"/>
          </a:xfrm>
        </p:grpSpPr>
        <p:pic>
          <p:nvPicPr>
            <p:cNvPr id="89" name="Picture 88" descr="A yellow square with black text&#10;&#10;Description automatically generated">
              <a:extLst>
                <a:ext uri="{FF2B5EF4-FFF2-40B4-BE49-F238E27FC236}">
                  <a16:creationId xmlns:a16="http://schemas.microsoft.com/office/drawing/2014/main" id="{30F59688-D4D9-570C-0B07-97D4EC22BB9A}"/>
                </a:ext>
              </a:extLst>
            </p:cNvPr>
            <p:cNvPicPr>
              <a:picLocks noChangeAspect="1"/>
            </p:cNvPicPr>
            <p:nvPr/>
          </p:nvPicPr>
          <p:blipFill rotWithShape="1">
            <a:blip r:embed="rId5">
              <a:extLst>
                <a:ext uri="{28A0092B-C50C-407E-A947-70E740481C1C}">
                  <a14:useLocalDpi xmlns:a14="http://schemas.microsoft.com/office/drawing/2010/main" val="0"/>
                </a:ext>
              </a:extLst>
            </a:blip>
            <a:srcRect l="38975" t="36645" r="39087" b="36382"/>
            <a:stretch/>
          </p:blipFill>
          <p:spPr>
            <a:xfrm>
              <a:off x="2556800" y="3716677"/>
              <a:ext cx="3004243" cy="2390049"/>
            </a:xfrm>
            <a:prstGeom prst="rect">
              <a:avLst/>
            </a:prstGeom>
          </p:spPr>
        </p:pic>
        <p:pic>
          <p:nvPicPr>
            <p:cNvPr id="88" name="Picture 87">
              <a:extLst>
                <a:ext uri="{FF2B5EF4-FFF2-40B4-BE49-F238E27FC236}">
                  <a16:creationId xmlns:a16="http://schemas.microsoft.com/office/drawing/2014/main" id="{66BA1774-C4C5-9E3A-5A1D-E74B74EB5FF4}"/>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434736" y="4357168"/>
              <a:ext cx="1304626" cy="1303470"/>
            </a:xfrm>
            <a:prstGeom prst="flowChartConnector">
              <a:avLst/>
            </a:prstGeom>
          </p:spPr>
        </p:pic>
      </p:grpSp>
    </p:spTree>
    <p:extLst>
      <p:ext uri="{BB962C8B-B14F-4D97-AF65-F5344CB8AC3E}">
        <p14:creationId xmlns:p14="http://schemas.microsoft.com/office/powerpoint/2010/main" val="233260955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Diagram&#10;&#10;Description automatically generated with medium confidence">
            <a:extLst>
              <a:ext uri="{FF2B5EF4-FFF2-40B4-BE49-F238E27FC236}">
                <a16:creationId xmlns:a16="http://schemas.microsoft.com/office/drawing/2014/main" id="{511EA34D-FFFD-9744-4709-2B42EF04C9A3}"/>
              </a:ext>
            </a:extLst>
          </p:cNvPr>
          <p:cNvPicPr>
            <a:picLocks noGrp="1" noChangeAspect="1"/>
          </p:cNvPicPr>
          <p:nvPr>
            <p:ph idx="4294967295"/>
          </p:nvPr>
        </p:nvPicPr>
        <p:blipFill rotWithShape="1">
          <a:blip r:embed="rId3">
            <a:extLst>
              <a:ext uri="{28A0092B-C50C-407E-A947-70E740481C1C}">
                <a14:useLocalDpi xmlns:a14="http://schemas.microsoft.com/office/drawing/2010/main" val="0"/>
              </a:ext>
            </a:extLst>
          </a:blip>
          <a:srcRect t="7969" r="31248" b="14288"/>
          <a:stretch/>
        </p:blipFill>
        <p:spPr>
          <a:xfrm>
            <a:off x="6054849" y="589547"/>
            <a:ext cx="6137151" cy="6268453"/>
          </a:xfrm>
        </p:spPr>
      </p:pic>
      <p:sp>
        <p:nvSpPr>
          <p:cNvPr id="6" name="Oval 5">
            <a:extLst>
              <a:ext uri="{FF2B5EF4-FFF2-40B4-BE49-F238E27FC236}">
                <a16:creationId xmlns:a16="http://schemas.microsoft.com/office/drawing/2014/main" id="{48E53A63-458F-4872-6DF5-0A37C7F7EF2F}"/>
              </a:ext>
            </a:extLst>
          </p:cNvPr>
          <p:cNvSpPr/>
          <p:nvPr/>
        </p:nvSpPr>
        <p:spPr>
          <a:xfrm>
            <a:off x="9874044" y="2633658"/>
            <a:ext cx="84142" cy="84142"/>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descr="A person with a mustache smiling&#10;&#10;Description automatically generated with low confidence">
            <a:extLst>
              <a:ext uri="{FF2B5EF4-FFF2-40B4-BE49-F238E27FC236}">
                <a16:creationId xmlns:a16="http://schemas.microsoft.com/office/drawing/2014/main" id="{01867BB4-AC9A-522B-CFBE-8B616AB11813}"/>
              </a:ext>
            </a:extLst>
          </p:cNvPr>
          <p:cNvPicPr>
            <a:picLocks noChangeAspect="1"/>
          </p:cNvPicPr>
          <p:nvPr/>
        </p:nvPicPr>
        <p:blipFill rotWithShape="1">
          <a:blip r:embed="rId4">
            <a:extLst>
              <a:ext uri="{28A0092B-C50C-407E-A947-70E740481C1C}">
                <a14:useLocalDpi xmlns:a14="http://schemas.microsoft.com/office/drawing/2010/main" val="0"/>
              </a:ext>
            </a:extLst>
          </a:blip>
          <a:srcRect l="15849" r="4603" b="16210"/>
          <a:stretch/>
        </p:blipFill>
        <p:spPr>
          <a:xfrm>
            <a:off x="-2219" y="4457241"/>
            <a:ext cx="1824545" cy="2400759"/>
          </a:xfrm>
          <a:prstGeom prst="rect">
            <a:avLst/>
          </a:prstGeom>
        </p:spPr>
      </p:pic>
      <p:pic>
        <p:nvPicPr>
          <p:cNvPr id="7" name="Picture 6" descr="Shape&#10;&#10;Description automatically generated with medium confidence">
            <a:extLst>
              <a:ext uri="{FF2B5EF4-FFF2-40B4-BE49-F238E27FC236}">
                <a16:creationId xmlns:a16="http://schemas.microsoft.com/office/drawing/2014/main" id="{33F20F30-AC58-9CEB-91FA-FB6AF4F088C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60835" y="763845"/>
            <a:ext cx="4592737" cy="838048"/>
          </a:xfrm>
          <a:prstGeom prst="rect">
            <a:avLst/>
          </a:prstGeom>
        </p:spPr>
      </p:pic>
      <p:sp>
        <p:nvSpPr>
          <p:cNvPr id="23" name="TextBox 22">
            <a:extLst>
              <a:ext uri="{FF2B5EF4-FFF2-40B4-BE49-F238E27FC236}">
                <a16:creationId xmlns:a16="http://schemas.microsoft.com/office/drawing/2014/main" id="{6A4103D1-BBC4-012A-2560-631F9A21CF58}"/>
              </a:ext>
            </a:extLst>
          </p:cNvPr>
          <p:cNvSpPr txBox="1"/>
          <p:nvPr/>
        </p:nvSpPr>
        <p:spPr>
          <a:xfrm>
            <a:off x="10440093" y="3253119"/>
            <a:ext cx="1767710" cy="646331"/>
          </a:xfrm>
          <a:prstGeom prst="rect">
            <a:avLst/>
          </a:prstGeom>
          <a:noFill/>
        </p:spPr>
        <p:txBody>
          <a:bodyPr wrap="square" rtlCol="0">
            <a:spAutoFit/>
          </a:bodyPr>
          <a:lstStyle/>
          <a:p>
            <a:pPr algn="ctr"/>
            <a:r>
              <a:rPr lang="en-US" sz="1200" b="0" i="0" u="none" strike="noStrike" baseline="0">
                <a:solidFill>
                  <a:srgbClr val="FF0000"/>
                </a:solidFill>
                <a:latin typeface="ArialMT"/>
              </a:rPr>
              <a:t>Sales presence in </a:t>
            </a:r>
          </a:p>
          <a:p>
            <a:pPr algn="ctr"/>
            <a:r>
              <a:rPr lang="en-US" sz="1200" b="0" i="0" u="none" strike="noStrike" baseline="0">
                <a:solidFill>
                  <a:srgbClr val="FF0000"/>
                </a:solidFill>
                <a:latin typeface="Arial Black" panose="020B0A04020102020204" pitchFamily="34" charset="0"/>
              </a:rPr>
              <a:t>60+ countries </a:t>
            </a:r>
            <a:r>
              <a:rPr lang="en-US" sz="1200" b="0" i="0" u="none" strike="noStrike" baseline="0">
                <a:solidFill>
                  <a:srgbClr val="FF0000"/>
                </a:solidFill>
                <a:latin typeface="ArialMT"/>
              </a:rPr>
              <a:t>around the world</a:t>
            </a:r>
            <a:endParaRPr lang="en-US" sz="1200">
              <a:solidFill>
                <a:srgbClr val="FF0000"/>
              </a:solidFill>
            </a:endParaRPr>
          </a:p>
        </p:txBody>
      </p:sp>
      <p:grpSp>
        <p:nvGrpSpPr>
          <p:cNvPr id="33" name="Group 32">
            <a:extLst>
              <a:ext uri="{FF2B5EF4-FFF2-40B4-BE49-F238E27FC236}">
                <a16:creationId xmlns:a16="http://schemas.microsoft.com/office/drawing/2014/main" id="{CE6F8806-EBFE-1371-A8ED-8FA42F82C98A}"/>
              </a:ext>
            </a:extLst>
          </p:cNvPr>
          <p:cNvGrpSpPr/>
          <p:nvPr/>
        </p:nvGrpSpPr>
        <p:grpSpPr>
          <a:xfrm>
            <a:off x="7915655" y="1838408"/>
            <a:ext cx="4887135" cy="446191"/>
            <a:chOff x="8129344" y="1863568"/>
            <a:chExt cx="4887135" cy="446191"/>
          </a:xfrm>
        </p:grpSpPr>
        <p:sp>
          <p:nvSpPr>
            <p:cNvPr id="32" name="Speech Bubble: Rectangle 31">
              <a:extLst>
                <a:ext uri="{FF2B5EF4-FFF2-40B4-BE49-F238E27FC236}">
                  <a16:creationId xmlns:a16="http://schemas.microsoft.com/office/drawing/2014/main" id="{62835EB8-2D84-67D3-A76C-A9AB93BA7729}"/>
                </a:ext>
              </a:extLst>
            </p:cNvPr>
            <p:cNvSpPr/>
            <p:nvPr/>
          </p:nvSpPr>
          <p:spPr>
            <a:xfrm>
              <a:off x="9430323" y="1863568"/>
              <a:ext cx="2285175" cy="446191"/>
            </a:xfrm>
            <a:prstGeom prst="wedgeRectCallout">
              <a:avLst>
                <a:gd name="adj1" fmla="val -20833"/>
                <a:gd name="adj2" fmla="val 98410"/>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Box 18">
              <a:extLst>
                <a:ext uri="{FF2B5EF4-FFF2-40B4-BE49-F238E27FC236}">
                  <a16:creationId xmlns:a16="http://schemas.microsoft.com/office/drawing/2014/main" id="{0D67B84C-8889-3CC4-0DC4-E9BE28535EEF}"/>
                </a:ext>
              </a:extLst>
            </p:cNvPr>
            <p:cNvSpPr txBox="1"/>
            <p:nvPr/>
          </p:nvSpPr>
          <p:spPr>
            <a:xfrm>
              <a:off x="8129344" y="1955585"/>
              <a:ext cx="4887135" cy="276999"/>
            </a:xfrm>
            <a:prstGeom prst="rect">
              <a:avLst/>
            </a:prstGeom>
            <a:noFill/>
          </p:spPr>
          <p:txBody>
            <a:bodyPr wrap="square" rtlCol="0">
              <a:spAutoFit/>
            </a:bodyPr>
            <a:lstStyle/>
            <a:p>
              <a:pPr algn="ctr"/>
              <a:r>
                <a:rPr lang="en-US" sz="1200" spc="300">
                  <a:latin typeface="Arial" panose="020B0604020202020204" pitchFamily="34" charset="0"/>
                  <a:cs typeface="Arial" panose="020B0604020202020204" pitchFamily="34" charset="0"/>
                </a:rPr>
                <a:t>DAVENPORT, IOWA</a:t>
              </a:r>
            </a:p>
          </p:txBody>
        </p:sp>
      </p:grpSp>
      <p:pic>
        <p:nvPicPr>
          <p:cNvPr id="10" name="Picture 9">
            <a:extLst>
              <a:ext uri="{FF2B5EF4-FFF2-40B4-BE49-F238E27FC236}">
                <a16:creationId xmlns:a16="http://schemas.microsoft.com/office/drawing/2014/main" id="{D0D32AFE-53C3-9511-1872-447E9DB199C1}"/>
              </a:ext>
            </a:extLst>
          </p:cNvPr>
          <p:cNvPicPr>
            <a:picLocks noChangeAspect="1"/>
          </p:cNvPicPr>
          <p:nvPr/>
        </p:nvPicPr>
        <p:blipFill>
          <a:blip r:embed="rId6"/>
          <a:stretch>
            <a:fillRect/>
          </a:stretch>
        </p:blipFill>
        <p:spPr>
          <a:xfrm>
            <a:off x="502509" y="2134922"/>
            <a:ext cx="6882713" cy="2165964"/>
          </a:xfrm>
          <a:prstGeom prst="rect">
            <a:avLst/>
          </a:prstGeom>
        </p:spPr>
      </p:pic>
      <p:pic>
        <p:nvPicPr>
          <p:cNvPr id="13" name="Picture 12" descr="A black and white logo&#10;&#10;Description automatically generated">
            <a:extLst>
              <a:ext uri="{FF2B5EF4-FFF2-40B4-BE49-F238E27FC236}">
                <a16:creationId xmlns:a16="http://schemas.microsoft.com/office/drawing/2014/main" id="{3792CF71-AF56-CAC5-86BF-DABFA5291A85}"/>
              </a:ext>
            </a:extLst>
          </p:cNvPr>
          <p:cNvPicPr>
            <a:picLocks noChangeAspect="1"/>
          </p:cNvPicPr>
          <p:nvPr/>
        </p:nvPicPr>
        <p:blipFill>
          <a:blip r:embed="rId7"/>
          <a:stretch>
            <a:fillRect/>
          </a:stretch>
        </p:blipFill>
        <p:spPr>
          <a:xfrm>
            <a:off x="1408670" y="4777113"/>
            <a:ext cx="5245442" cy="1103478"/>
          </a:xfrm>
          <a:prstGeom prst="rect">
            <a:avLst/>
          </a:prstGeom>
        </p:spPr>
      </p:pic>
      <p:pic>
        <p:nvPicPr>
          <p:cNvPr id="14" name="Picture 13">
            <a:extLst>
              <a:ext uri="{FF2B5EF4-FFF2-40B4-BE49-F238E27FC236}">
                <a16:creationId xmlns:a16="http://schemas.microsoft.com/office/drawing/2014/main" id="{D147462C-3C77-D2FA-3010-FBF0DE650117}"/>
              </a:ext>
            </a:extLst>
          </p:cNvPr>
          <p:cNvPicPr>
            <a:picLocks noChangeAspect="1"/>
          </p:cNvPicPr>
          <p:nvPr/>
        </p:nvPicPr>
        <p:blipFill>
          <a:blip r:embed="rId8"/>
          <a:stretch>
            <a:fillRect/>
          </a:stretch>
        </p:blipFill>
        <p:spPr>
          <a:xfrm>
            <a:off x="1902941" y="6162727"/>
            <a:ext cx="2743200" cy="607952"/>
          </a:xfrm>
          <a:prstGeom prst="rect">
            <a:avLst/>
          </a:prstGeom>
        </p:spPr>
      </p:pic>
      <p:pic>
        <p:nvPicPr>
          <p:cNvPr id="16" name="Picture 15" descr="A picture containing graphics, symbol, design&#10;&#10;Description automatically generated">
            <a:extLst>
              <a:ext uri="{FF2B5EF4-FFF2-40B4-BE49-F238E27FC236}">
                <a16:creationId xmlns:a16="http://schemas.microsoft.com/office/drawing/2014/main" id="{C496FF5F-2CB6-6B21-9971-CE4AE6A7D6EB}"/>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9882801" y="5957029"/>
            <a:ext cx="2230641" cy="893750"/>
          </a:xfrm>
          <a:prstGeom prst="rect">
            <a:avLst/>
          </a:prstGeom>
          <a:effectLst>
            <a:glow rad="228600">
              <a:schemeClr val="bg1">
                <a:alpha val="79000"/>
              </a:schemeClr>
            </a:glow>
          </a:effectLst>
        </p:spPr>
      </p:pic>
      <p:pic>
        <p:nvPicPr>
          <p:cNvPr id="15" name="Picture 14">
            <a:extLst>
              <a:ext uri="{FF2B5EF4-FFF2-40B4-BE49-F238E27FC236}">
                <a16:creationId xmlns:a16="http://schemas.microsoft.com/office/drawing/2014/main" id="{E3EECF4B-EEFD-5680-7C54-4BFFE7CCA7A0}"/>
              </a:ext>
            </a:extLst>
          </p:cNvPr>
          <p:cNvPicPr>
            <a:picLocks noChangeAspect="1"/>
          </p:cNvPicPr>
          <p:nvPr/>
        </p:nvPicPr>
        <p:blipFill>
          <a:blip r:embed="rId10">
            <a:extLst>
              <a:ext uri="{28A0092B-C50C-407E-A947-70E740481C1C}">
                <a14:useLocalDpi xmlns:a14="http://schemas.microsoft.com/office/drawing/2010/main" val="0"/>
              </a:ext>
            </a:extLst>
          </a:blip>
          <a:srcRect/>
          <a:stretch/>
        </p:blipFill>
        <p:spPr>
          <a:xfrm>
            <a:off x="8791617" y="5248363"/>
            <a:ext cx="1062935" cy="1602416"/>
          </a:xfrm>
          <a:prstGeom prst="rect">
            <a:avLst/>
          </a:prstGeom>
        </p:spPr>
      </p:pic>
      <p:pic>
        <p:nvPicPr>
          <p:cNvPr id="2050" name="Picture 2" descr="ahtd logo">
            <a:extLst>
              <a:ext uri="{FF2B5EF4-FFF2-40B4-BE49-F238E27FC236}">
                <a16:creationId xmlns:a16="http://schemas.microsoft.com/office/drawing/2014/main" id="{6D71BB13-8700-4332-DF3E-D5FDBC6AB514}"/>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6969717" y="6319619"/>
            <a:ext cx="1610840" cy="340833"/>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descr="A red and white diamond with white text&#10;&#10;Description automatically generated">
            <a:extLst>
              <a:ext uri="{FF2B5EF4-FFF2-40B4-BE49-F238E27FC236}">
                <a16:creationId xmlns:a16="http://schemas.microsoft.com/office/drawing/2014/main" id="{D47E7644-E576-5B94-9974-553F707CC86C}"/>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5651448" y="6070372"/>
            <a:ext cx="1202607" cy="855724"/>
          </a:xfrm>
          <a:prstGeom prst="rect">
            <a:avLst/>
          </a:prstGeom>
        </p:spPr>
      </p:pic>
    </p:spTree>
    <p:extLst>
      <p:ext uri="{BB962C8B-B14F-4D97-AF65-F5344CB8AC3E}">
        <p14:creationId xmlns:p14="http://schemas.microsoft.com/office/powerpoint/2010/main" val="111978484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008AF5-3250-E74E-73BB-4C3EF59B64CD}"/>
              </a:ext>
            </a:extLst>
          </p:cNvPr>
          <p:cNvSpPr>
            <a:spLocks noGrp="1"/>
          </p:cNvSpPr>
          <p:nvPr>
            <p:ph type="title"/>
          </p:nvPr>
        </p:nvSpPr>
        <p:spPr>
          <a:xfrm>
            <a:off x="583848" y="674726"/>
            <a:ext cx="10515600" cy="1009651"/>
          </a:xfrm>
        </p:spPr>
        <p:txBody>
          <a:bodyPr>
            <a:normAutofit/>
          </a:bodyPr>
          <a:lstStyle/>
          <a:p>
            <a:r>
              <a:rPr lang="en-US" sz="4000">
                <a:latin typeface="Arial Black" panose="020B0A04020102020204" pitchFamily="34" charset="0"/>
                <a:cs typeface="Arial" panose="020B0604020202020204" pitchFamily="34" charset="0"/>
              </a:rPr>
              <a:t>Voltage Indicators </a:t>
            </a:r>
            <a:r>
              <a:rPr lang="en-US" sz="4000">
                <a:latin typeface="Arial" panose="020B0604020202020204" pitchFamily="34" charset="0"/>
                <a:cs typeface="Arial" panose="020B0604020202020204" pitchFamily="34" charset="0"/>
              </a:rPr>
              <a:t>&amp; </a:t>
            </a:r>
            <a:r>
              <a:rPr lang="en-US" sz="4000">
                <a:latin typeface="Arial Black" panose="020B0A04020102020204" pitchFamily="34" charset="0"/>
                <a:cs typeface="Arial" panose="020B0604020202020204" pitchFamily="34" charset="0"/>
              </a:rPr>
              <a:t>Portals</a:t>
            </a:r>
            <a:endParaRPr lang="en-US" sz="4000">
              <a:latin typeface="Arial Black" panose="020B0A04020102020204" pitchFamily="34" charset="0"/>
            </a:endParaRPr>
          </a:p>
        </p:txBody>
      </p:sp>
      <p:pic>
        <p:nvPicPr>
          <p:cNvPr id="6" name="Content Placeholder 5">
            <a:extLst>
              <a:ext uri="{FF2B5EF4-FFF2-40B4-BE49-F238E27FC236}">
                <a16:creationId xmlns:a16="http://schemas.microsoft.com/office/drawing/2014/main" id="{ABF4C7CA-E78A-5F9F-2830-969792180211}"/>
              </a:ext>
            </a:extLst>
          </p:cNvPr>
          <p:cNvPicPr>
            <a:picLocks noGrp="1" noChangeAspect="1"/>
          </p:cNvPicPr>
          <p:nvPr>
            <p:ph idx="1"/>
          </p:nvPr>
        </p:nvPicPr>
        <p:blipFill rotWithShape="1">
          <a:blip r:embed="rId2">
            <a:extLst>
              <a:ext uri="{28A0092B-C50C-407E-A947-70E740481C1C}">
                <a14:useLocalDpi xmlns:a14="http://schemas.microsoft.com/office/drawing/2010/main" val="0"/>
              </a:ext>
            </a:extLst>
          </a:blip>
          <a:srcRect l="18531" t="27694" r="20163" b="22924"/>
          <a:stretch/>
        </p:blipFill>
        <p:spPr>
          <a:xfrm>
            <a:off x="8291244" y="3204411"/>
            <a:ext cx="2324100" cy="1404017"/>
          </a:xfrm>
        </p:spPr>
      </p:pic>
      <p:pic>
        <p:nvPicPr>
          <p:cNvPr id="37" name="Picture 36">
            <a:extLst>
              <a:ext uri="{FF2B5EF4-FFF2-40B4-BE49-F238E27FC236}">
                <a16:creationId xmlns:a16="http://schemas.microsoft.com/office/drawing/2014/main" id="{1991D64A-7039-7811-A49D-96790F75FE7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366513" y="1468974"/>
            <a:ext cx="1252596" cy="1302259"/>
          </a:xfrm>
          <a:prstGeom prst="rect">
            <a:avLst/>
          </a:prstGeom>
        </p:spPr>
      </p:pic>
      <p:pic>
        <p:nvPicPr>
          <p:cNvPr id="38" name="Picture 37">
            <a:extLst>
              <a:ext uri="{FF2B5EF4-FFF2-40B4-BE49-F238E27FC236}">
                <a16:creationId xmlns:a16="http://schemas.microsoft.com/office/drawing/2014/main" id="{DBC28519-5AF3-503C-A9CC-EA1A1FA8AB7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242609" y="1468974"/>
            <a:ext cx="1302259" cy="1324330"/>
          </a:xfrm>
          <a:prstGeom prst="rect">
            <a:avLst/>
          </a:prstGeom>
        </p:spPr>
      </p:pic>
      <p:pic>
        <p:nvPicPr>
          <p:cNvPr id="40" name="Picture 39">
            <a:extLst>
              <a:ext uri="{FF2B5EF4-FFF2-40B4-BE49-F238E27FC236}">
                <a16:creationId xmlns:a16="http://schemas.microsoft.com/office/drawing/2014/main" id="{7D07FC73-025E-40CB-9F24-4215E527121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065980" y="2944899"/>
            <a:ext cx="1020839" cy="1716112"/>
          </a:xfrm>
          <a:prstGeom prst="rect">
            <a:avLst/>
          </a:prstGeom>
        </p:spPr>
      </p:pic>
      <p:pic>
        <p:nvPicPr>
          <p:cNvPr id="41" name="Picture 40">
            <a:extLst>
              <a:ext uri="{FF2B5EF4-FFF2-40B4-BE49-F238E27FC236}">
                <a16:creationId xmlns:a16="http://schemas.microsoft.com/office/drawing/2014/main" id="{9BD96189-5D83-3230-6C64-3155E776DE29}"/>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802693" y="1480009"/>
            <a:ext cx="1302259" cy="1280187"/>
          </a:xfrm>
          <a:prstGeom prst="rect">
            <a:avLst/>
          </a:prstGeom>
        </p:spPr>
      </p:pic>
      <p:pic>
        <p:nvPicPr>
          <p:cNvPr id="44" name="Picture 43">
            <a:extLst>
              <a:ext uri="{FF2B5EF4-FFF2-40B4-BE49-F238E27FC236}">
                <a16:creationId xmlns:a16="http://schemas.microsoft.com/office/drawing/2014/main" id="{6FF55988-B658-FB84-9120-3674D0C484B0}"/>
              </a:ext>
            </a:extLst>
          </p:cNvPr>
          <p:cNvPicPr>
            <a:picLocks noChangeAspect="1"/>
          </p:cNvPicPr>
          <p:nvPr/>
        </p:nvPicPr>
        <p:blipFill rotWithShape="1">
          <a:blip r:embed="rId7">
            <a:extLst>
              <a:ext uri="{28A0092B-C50C-407E-A947-70E740481C1C}">
                <a14:useLocalDpi xmlns:a14="http://schemas.microsoft.com/office/drawing/2010/main" val="0"/>
              </a:ext>
            </a:extLst>
          </a:blip>
          <a:srcRect l="20162" t="16599" r="23695" b="12427"/>
          <a:stretch/>
        </p:blipFill>
        <p:spPr>
          <a:xfrm>
            <a:off x="10399371" y="3215448"/>
            <a:ext cx="1480845" cy="1404017"/>
          </a:xfrm>
          <a:prstGeom prst="rect">
            <a:avLst/>
          </a:prstGeom>
        </p:spPr>
      </p:pic>
      <p:sp>
        <p:nvSpPr>
          <p:cNvPr id="7" name="Content Placeholder 5">
            <a:extLst>
              <a:ext uri="{FF2B5EF4-FFF2-40B4-BE49-F238E27FC236}">
                <a16:creationId xmlns:a16="http://schemas.microsoft.com/office/drawing/2014/main" id="{4FF2095F-2DBC-6CFB-F67B-03F0D614E16D}"/>
              </a:ext>
            </a:extLst>
          </p:cNvPr>
          <p:cNvSpPr txBox="1">
            <a:spLocks/>
          </p:cNvSpPr>
          <p:nvPr/>
        </p:nvSpPr>
        <p:spPr>
          <a:xfrm>
            <a:off x="532046" y="1684377"/>
            <a:ext cx="9830732" cy="7063505"/>
          </a:xfrm>
          <a:prstGeom prst="rect">
            <a:avLst/>
          </a:prstGeom>
        </p:spPr>
        <p:txBody>
          <a:bodyPr vert="horz" numCol="2">
            <a:noAutofit/>
          </a:bodyPr>
          <a:lstStyle/>
          <a:p>
            <a:pPr marL="228600" indent="-228600">
              <a:lnSpc>
                <a:spcPct val="150000"/>
              </a:lnSpc>
              <a:spcBef>
                <a:spcPts val="700"/>
              </a:spcBef>
              <a:buClr>
                <a:srgbClr val="595959"/>
              </a:buClr>
              <a:buSzPct val="100000"/>
              <a:buFont typeface="Arial" panose="020B0604020202020204" pitchFamily="34" charset="0"/>
              <a:buChar char="•"/>
              <a:defRPr/>
            </a:pPr>
            <a:r>
              <a:rPr lang="en-US">
                <a:solidFill>
                  <a:srgbClr val="000000"/>
                </a:solidFill>
                <a:latin typeface="Arial" panose="020B0604020202020204" pitchFamily="34" charset="0"/>
                <a:cs typeface="Arial" panose="020B0604020202020204" pitchFamily="34" charset="0"/>
              </a:rPr>
              <a:t>Different options for Voltage Indicators</a:t>
            </a:r>
          </a:p>
          <a:p>
            <a:pPr marL="685800" lvl="1" indent="-228600">
              <a:lnSpc>
                <a:spcPct val="150000"/>
              </a:lnSpc>
              <a:spcBef>
                <a:spcPts val="700"/>
              </a:spcBef>
              <a:buClr>
                <a:srgbClr val="595959"/>
              </a:buClr>
              <a:buSzPct val="100000"/>
              <a:buFont typeface="Arial" panose="020B0604020202020204" pitchFamily="34" charset="0"/>
              <a:buChar char="•"/>
              <a:defRPr/>
            </a:pPr>
            <a:r>
              <a:rPr lang="en-US">
                <a:solidFill>
                  <a:srgbClr val="000000"/>
                </a:solidFill>
                <a:latin typeface="Arial" panose="020B0604020202020204" pitchFamily="34" charset="0"/>
                <a:cs typeface="Arial" panose="020B0604020202020204" pitchFamily="34" charset="0"/>
              </a:rPr>
              <a:t>Fiber Optic, Class I Div II, Medium and DC Voltages, etc.</a:t>
            </a:r>
          </a:p>
          <a:p>
            <a:pPr marL="228600" indent="-228600">
              <a:lnSpc>
                <a:spcPct val="150000"/>
              </a:lnSpc>
              <a:spcBef>
                <a:spcPts val="700"/>
              </a:spcBef>
              <a:buClr>
                <a:srgbClr val="595959"/>
              </a:buClr>
              <a:buSzPct val="100000"/>
              <a:buFont typeface="Arial" panose="020B0604020202020204" pitchFamily="34" charset="0"/>
              <a:buChar char="•"/>
              <a:defRPr/>
            </a:pPr>
            <a:r>
              <a:rPr lang="en-US">
                <a:solidFill>
                  <a:srgbClr val="000000"/>
                </a:solidFill>
                <a:latin typeface="Arial" panose="020B0604020202020204" pitchFamily="34" charset="0"/>
                <a:cs typeface="Arial" panose="020B0604020202020204" pitchFamily="34" charset="0"/>
              </a:rPr>
              <a:t>Mechanical LOTO</a:t>
            </a:r>
          </a:p>
          <a:p>
            <a:pPr marL="228600" indent="-228600">
              <a:lnSpc>
                <a:spcPct val="150000"/>
              </a:lnSpc>
              <a:spcBef>
                <a:spcPts val="700"/>
              </a:spcBef>
              <a:buClr>
                <a:srgbClr val="595959"/>
              </a:buClr>
              <a:buSzPct val="100000"/>
              <a:buFont typeface="Arial" panose="020B0604020202020204" pitchFamily="34" charset="0"/>
              <a:buChar char="•"/>
              <a:defRPr/>
            </a:pPr>
            <a:r>
              <a:rPr lang="en-US">
                <a:solidFill>
                  <a:srgbClr val="000000"/>
                </a:solidFill>
                <a:latin typeface="Arial" panose="020B0604020202020204" pitchFamily="34" charset="0"/>
                <a:cs typeface="Arial" panose="020B0604020202020204" pitchFamily="34" charset="0"/>
              </a:rPr>
              <a:t>Visual Indication of Presence of Voltage</a:t>
            </a:r>
          </a:p>
          <a:p>
            <a:pPr marL="228600" indent="-228600">
              <a:lnSpc>
                <a:spcPct val="150000"/>
              </a:lnSpc>
              <a:spcBef>
                <a:spcPts val="700"/>
              </a:spcBef>
              <a:buClr>
                <a:srgbClr val="595959"/>
              </a:buClr>
              <a:buSzPct val="100000"/>
              <a:buFont typeface="Arial" panose="020B0604020202020204" pitchFamily="34" charset="0"/>
              <a:buChar char="•"/>
              <a:defRPr/>
            </a:pPr>
            <a:r>
              <a:rPr lang="da-DK">
                <a:solidFill>
                  <a:srgbClr val="000000"/>
                </a:solidFill>
                <a:latin typeface="Arial" panose="020B0604020202020204" pitchFamily="34" charset="0"/>
                <a:cs typeface="Arial" panose="020B0604020202020204" pitchFamily="34" charset="0"/>
              </a:rPr>
              <a:t>Easily troubleshoot stuck blades, phase loss, or stray voltage running to the ground</a:t>
            </a:r>
          </a:p>
          <a:p>
            <a:pPr>
              <a:lnSpc>
                <a:spcPct val="150000"/>
              </a:lnSpc>
              <a:spcBef>
                <a:spcPts val="700"/>
              </a:spcBef>
              <a:buClr>
                <a:srgbClr val="595959"/>
              </a:buClr>
              <a:buSzPct val="100000"/>
              <a:defRPr/>
            </a:pPr>
            <a:endParaRPr lang="da-DK">
              <a:solidFill>
                <a:srgbClr val="000000"/>
              </a:solidFill>
              <a:latin typeface="Arial" panose="020B0604020202020204" pitchFamily="34" charset="0"/>
              <a:cs typeface="Arial" panose="020B0604020202020204" pitchFamily="34" charset="0"/>
            </a:endParaRPr>
          </a:p>
          <a:p>
            <a:pPr marL="228600" indent="-228600">
              <a:lnSpc>
                <a:spcPct val="150000"/>
              </a:lnSpc>
              <a:spcBef>
                <a:spcPts val="700"/>
              </a:spcBef>
              <a:buClr>
                <a:srgbClr val="595959"/>
              </a:buClr>
              <a:buSzPct val="100000"/>
              <a:buFont typeface="Arial" panose="020B0604020202020204" pitchFamily="34" charset="0"/>
              <a:buChar char="•"/>
              <a:defRPr/>
            </a:pPr>
            <a:endParaRPr lang="en-US" sz="1200">
              <a:solidFill>
                <a:srgbClr val="000000"/>
              </a:solidFill>
            </a:endParaRPr>
          </a:p>
        </p:txBody>
      </p:sp>
      <p:pic>
        <p:nvPicPr>
          <p:cNvPr id="4" name="Picture 3" descr="A close-up of a power supply&#10;&#10;Description automatically generated">
            <a:extLst>
              <a:ext uri="{FF2B5EF4-FFF2-40B4-BE49-F238E27FC236}">
                <a16:creationId xmlns:a16="http://schemas.microsoft.com/office/drawing/2014/main" id="{CC264DD3-FD42-D95D-7BC4-72C6061BFA75}"/>
              </a:ext>
            </a:extLst>
          </p:cNvPr>
          <p:cNvPicPr>
            <a:picLocks noChangeAspect="1"/>
          </p:cNvPicPr>
          <p:nvPr/>
        </p:nvPicPr>
        <p:blipFill rotWithShape="1">
          <a:blip r:embed="rId8">
            <a:extLst>
              <a:ext uri="{28A0092B-C50C-407E-A947-70E740481C1C}">
                <a14:useLocalDpi xmlns:a14="http://schemas.microsoft.com/office/drawing/2010/main" val="0"/>
              </a:ext>
            </a:extLst>
          </a:blip>
          <a:srcRect l="8520" t="21420" r="11025" b="30777"/>
          <a:stretch/>
        </p:blipFill>
        <p:spPr>
          <a:xfrm>
            <a:off x="7500899" y="4843260"/>
            <a:ext cx="3267202" cy="1294286"/>
          </a:xfrm>
          <a:prstGeom prst="rect">
            <a:avLst/>
          </a:prstGeom>
        </p:spPr>
      </p:pic>
      <p:sp>
        <p:nvSpPr>
          <p:cNvPr id="5" name="TextBox 4">
            <a:extLst>
              <a:ext uri="{FF2B5EF4-FFF2-40B4-BE49-F238E27FC236}">
                <a16:creationId xmlns:a16="http://schemas.microsoft.com/office/drawing/2014/main" id="{3CD951B1-04E7-AAAC-63DD-309C8114D2E4}"/>
              </a:ext>
            </a:extLst>
          </p:cNvPr>
          <p:cNvSpPr txBox="1"/>
          <p:nvPr/>
        </p:nvSpPr>
        <p:spPr>
          <a:xfrm>
            <a:off x="7669959" y="2771233"/>
            <a:ext cx="479618" cy="230832"/>
          </a:xfrm>
          <a:prstGeom prst="rect">
            <a:avLst/>
          </a:prstGeom>
          <a:noFill/>
        </p:spPr>
        <p:txBody>
          <a:bodyPr wrap="none" rtlCol="0">
            <a:spAutoFit/>
          </a:bodyPr>
          <a:lstStyle/>
          <a:p>
            <a:r>
              <a:rPr lang="en-US" sz="900">
                <a:solidFill>
                  <a:schemeClr val="bg1">
                    <a:lumMod val="50000"/>
                  </a:schemeClr>
                </a:solidFill>
                <a:latin typeface="Arial" panose="020B0604020202020204" pitchFamily="34" charset="0"/>
                <a:cs typeface="Arial" panose="020B0604020202020204" pitchFamily="34" charset="0"/>
              </a:rPr>
              <a:t>R-3W</a:t>
            </a:r>
          </a:p>
        </p:txBody>
      </p:sp>
      <p:sp>
        <p:nvSpPr>
          <p:cNvPr id="8" name="TextBox 7">
            <a:extLst>
              <a:ext uri="{FF2B5EF4-FFF2-40B4-BE49-F238E27FC236}">
                <a16:creationId xmlns:a16="http://schemas.microsoft.com/office/drawing/2014/main" id="{2B1432D9-BFD9-1A54-C515-F09FE5D58046}"/>
              </a:ext>
            </a:extLst>
          </p:cNvPr>
          <p:cNvSpPr txBox="1"/>
          <p:nvPr/>
        </p:nvSpPr>
        <p:spPr>
          <a:xfrm>
            <a:off x="9229515" y="2793304"/>
            <a:ext cx="543739" cy="230832"/>
          </a:xfrm>
          <a:prstGeom prst="rect">
            <a:avLst/>
          </a:prstGeom>
          <a:noFill/>
        </p:spPr>
        <p:txBody>
          <a:bodyPr wrap="none" rtlCol="0">
            <a:spAutoFit/>
          </a:bodyPr>
          <a:lstStyle/>
          <a:p>
            <a:r>
              <a:rPr lang="en-US" sz="900">
                <a:solidFill>
                  <a:schemeClr val="bg1">
                    <a:lumMod val="50000"/>
                  </a:schemeClr>
                </a:solidFill>
                <a:latin typeface="Arial" panose="020B0604020202020204" pitchFamily="34" charset="0"/>
                <a:cs typeface="Arial" panose="020B0604020202020204" pitchFamily="34" charset="0"/>
              </a:rPr>
              <a:t>R-3W2</a:t>
            </a:r>
          </a:p>
        </p:txBody>
      </p:sp>
      <p:sp>
        <p:nvSpPr>
          <p:cNvPr id="9" name="TextBox 8">
            <a:extLst>
              <a:ext uri="{FF2B5EF4-FFF2-40B4-BE49-F238E27FC236}">
                <a16:creationId xmlns:a16="http://schemas.microsoft.com/office/drawing/2014/main" id="{DCAC5A78-5010-F3A4-26B2-079BE8E7B9A9}"/>
              </a:ext>
            </a:extLst>
          </p:cNvPr>
          <p:cNvSpPr txBox="1"/>
          <p:nvPr/>
        </p:nvSpPr>
        <p:spPr>
          <a:xfrm>
            <a:off x="10705023" y="2831599"/>
            <a:ext cx="684803" cy="230832"/>
          </a:xfrm>
          <a:prstGeom prst="rect">
            <a:avLst/>
          </a:prstGeom>
          <a:noFill/>
        </p:spPr>
        <p:txBody>
          <a:bodyPr wrap="none" rtlCol="0">
            <a:spAutoFit/>
          </a:bodyPr>
          <a:lstStyle/>
          <a:p>
            <a:r>
              <a:rPr lang="en-US" sz="900">
                <a:solidFill>
                  <a:schemeClr val="bg1">
                    <a:lumMod val="50000"/>
                  </a:schemeClr>
                </a:solidFill>
                <a:latin typeface="Arial" panose="020B0604020202020204" pitchFamily="34" charset="0"/>
                <a:cs typeface="Arial" panose="020B0604020202020204" pitchFamily="34" charset="0"/>
              </a:rPr>
              <a:t>R-3W-DC</a:t>
            </a:r>
          </a:p>
        </p:txBody>
      </p:sp>
      <p:sp>
        <p:nvSpPr>
          <p:cNvPr id="10" name="TextBox 9">
            <a:extLst>
              <a:ext uri="{FF2B5EF4-FFF2-40B4-BE49-F238E27FC236}">
                <a16:creationId xmlns:a16="http://schemas.microsoft.com/office/drawing/2014/main" id="{C5AEE630-D301-C9E2-30E6-1821D4B44608}"/>
              </a:ext>
            </a:extLst>
          </p:cNvPr>
          <p:cNvSpPr txBox="1"/>
          <p:nvPr/>
        </p:nvSpPr>
        <p:spPr>
          <a:xfrm>
            <a:off x="7312290" y="4625660"/>
            <a:ext cx="518091" cy="230832"/>
          </a:xfrm>
          <a:prstGeom prst="rect">
            <a:avLst/>
          </a:prstGeom>
          <a:noFill/>
        </p:spPr>
        <p:txBody>
          <a:bodyPr wrap="none" rtlCol="0">
            <a:spAutoFit/>
          </a:bodyPr>
          <a:lstStyle/>
          <a:p>
            <a:r>
              <a:rPr lang="en-US" sz="900">
                <a:solidFill>
                  <a:schemeClr val="bg1">
                    <a:lumMod val="50000"/>
                  </a:schemeClr>
                </a:solidFill>
                <a:latin typeface="Arial" panose="020B0604020202020204" pitchFamily="34" charset="0"/>
                <a:cs typeface="Arial" panose="020B0604020202020204" pitchFamily="34" charset="0"/>
              </a:rPr>
              <a:t>R-3D2</a:t>
            </a:r>
          </a:p>
        </p:txBody>
      </p:sp>
      <p:sp>
        <p:nvSpPr>
          <p:cNvPr id="11" name="TextBox 10">
            <a:extLst>
              <a:ext uri="{FF2B5EF4-FFF2-40B4-BE49-F238E27FC236}">
                <a16:creationId xmlns:a16="http://schemas.microsoft.com/office/drawing/2014/main" id="{C41F1197-1106-7091-ACAF-F6B6300989D6}"/>
              </a:ext>
            </a:extLst>
          </p:cNvPr>
          <p:cNvSpPr txBox="1"/>
          <p:nvPr/>
        </p:nvSpPr>
        <p:spPr>
          <a:xfrm>
            <a:off x="8761438" y="4610369"/>
            <a:ext cx="1383712" cy="230832"/>
          </a:xfrm>
          <a:prstGeom prst="rect">
            <a:avLst/>
          </a:prstGeom>
          <a:noFill/>
        </p:spPr>
        <p:txBody>
          <a:bodyPr wrap="none" rtlCol="0">
            <a:spAutoFit/>
          </a:bodyPr>
          <a:lstStyle/>
          <a:p>
            <a:r>
              <a:rPr lang="en-US" sz="900">
                <a:solidFill>
                  <a:schemeClr val="bg1">
                    <a:lumMod val="50000"/>
                  </a:schemeClr>
                </a:solidFill>
                <a:latin typeface="Arial" panose="020B0604020202020204" pitchFamily="34" charset="0"/>
                <a:cs typeface="Arial" panose="020B0604020202020204" pitchFamily="34" charset="0"/>
              </a:rPr>
              <a:t>R-1VL003 &amp; R-1VH003</a:t>
            </a:r>
          </a:p>
        </p:txBody>
      </p:sp>
      <p:sp>
        <p:nvSpPr>
          <p:cNvPr id="12" name="TextBox 11">
            <a:extLst>
              <a:ext uri="{FF2B5EF4-FFF2-40B4-BE49-F238E27FC236}">
                <a16:creationId xmlns:a16="http://schemas.microsoft.com/office/drawing/2014/main" id="{EA345FB1-8130-7B03-4E15-C40CC62A60DB}"/>
              </a:ext>
            </a:extLst>
          </p:cNvPr>
          <p:cNvSpPr txBox="1"/>
          <p:nvPr/>
        </p:nvSpPr>
        <p:spPr>
          <a:xfrm>
            <a:off x="10956710" y="4665287"/>
            <a:ext cx="447558" cy="230832"/>
          </a:xfrm>
          <a:prstGeom prst="rect">
            <a:avLst/>
          </a:prstGeom>
          <a:noFill/>
        </p:spPr>
        <p:txBody>
          <a:bodyPr wrap="none" rtlCol="0">
            <a:spAutoFit/>
          </a:bodyPr>
          <a:lstStyle/>
          <a:p>
            <a:r>
              <a:rPr lang="en-US" sz="900">
                <a:solidFill>
                  <a:schemeClr val="bg1">
                    <a:lumMod val="50000"/>
                  </a:schemeClr>
                </a:solidFill>
                <a:latin typeface="Arial" panose="020B0604020202020204" pitchFamily="34" charset="0"/>
                <a:cs typeface="Arial" panose="020B0604020202020204" pitchFamily="34" charset="0"/>
              </a:rPr>
              <a:t>R-3K</a:t>
            </a:r>
          </a:p>
        </p:txBody>
      </p:sp>
      <p:sp>
        <p:nvSpPr>
          <p:cNvPr id="13" name="TextBox 12">
            <a:extLst>
              <a:ext uri="{FF2B5EF4-FFF2-40B4-BE49-F238E27FC236}">
                <a16:creationId xmlns:a16="http://schemas.microsoft.com/office/drawing/2014/main" id="{4ECB69D9-FF01-494E-AFF7-523271C5F529}"/>
              </a:ext>
            </a:extLst>
          </p:cNvPr>
          <p:cNvSpPr txBox="1"/>
          <p:nvPr/>
        </p:nvSpPr>
        <p:spPr>
          <a:xfrm>
            <a:off x="8686942" y="6067858"/>
            <a:ext cx="505267" cy="230832"/>
          </a:xfrm>
          <a:prstGeom prst="rect">
            <a:avLst/>
          </a:prstGeom>
          <a:noFill/>
        </p:spPr>
        <p:txBody>
          <a:bodyPr wrap="none" rtlCol="0">
            <a:spAutoFit/>
          </a:bodyPr>
          <a:lstStyle/>
          <a:p>
            <a:r>
              <a:rPr lang="en-US" sz="900">
                <a:solidFill>
                  <a:schemeClr val="bg1">
                    <a:lumMod val="50000"/>
                  </a:schemeClr>
                </a:solidFill>
                <a:latin typeface="Arial" panose="020B0604020202020204" pitchFamily="34" charset="0"/>
                <a:cs typeface="Arial" panose="020B0604020202020204" pitchFamily="34" charset="0"/>
              </a:rPr>
              <a:t>R-3F2</a:t>
            </a:r>
          </a:p>
        </p:txBody>
      </p:sp>
    </p:spTree>
    <p:extLst>
      <p:ext uri="{BB962C8B-B14F-4D97-AF65-F5344CB8AC3E}">
        <p14:creationId xmlns:p14="http://schemas.microsoft.com/office/powerpoint/2010/main" val="155740616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008AF5-3250-E74E-73BB-4C3EF59B64CD}"/>
              </a:ext>
            </a:extLst>
          </p:cNvPr>
          <p:cNvSpPr>
            <a:spLocks noGrp="1"/>
          </p:cNvSpPr>
          <p:nvPr>
            <p:ph type="title"/>
          </p:nvPr>
        </p:nvSpPr>
        <p:spPr>
          <a:xfrm>
            <a:off x="6380662" y="5016768"/>
            <a:ext cx="4980225" cy="1009651"/>
          </a:xfrm>
        </p:spPr>
        <p:txBody>
          <a:bodyPr>
            <a:normAutofit/>
          </a:bodyPr>
          <a:lstStyle/>
          <a:p>
            <a:pPr algn="ctr"/>
            <a:r>
              <a:rPr lang="en-US" sz="3200">
                <a:latin typeface="Arial Black" panose="020B0A04020102020204" pitchFamily="34" charset="0"/>
                <a:cs typeface="Arial" panose="020B0604020202020204" pitchFamily="34" charset="0"/>
              </a:rPr>
              <a:t>Safe-Test Point</a:t>
            </a:r>
            <a:endParaRPr lang="en-US" sz="3200">
              <a:latin typeface="Arial Black" panose="020B0A04020102020204" pitchFamily="34" charset="0"/>
            </a:endParaRPr>
          </a:p>
        </p:txBody>
      </p:sp>
      <p:grpSp>
        <p:nvGrpSpPr>
          <p:cNvPr id="4" name="Group 3">
            <a:extLst>
              <a:ext uri="{FF2B5EF4-FFF2-40B4-BE49-F238E27FC236}">
                <a16:creationId xmlns:a16="http://schemas.microsoft.com/office/drawing/2014/main" id="{0666CF4F-0BB4-E8A1-862F-9F08A9959A54}"/>
              </a:ext>
            </a:extLst>
          </p:cNvPr>
          <p:cNvGrpSpPr/>
          <p:nvPr/>
        </p:nvGrpSpPr>
        <p:grpSpPr>
          <a:xfrm>
            <a:off x="5839387" y="1623092"/>
            <a:ext cx="6147321" cy="3448143"/>
            <a:chOff x="5839387" y="2224340"/>
            <a:chExt cx="6147321" cy="3448143"/>
          </a:xfrm>
        </p:grpSpPr>
        <p:pic>
          <p:nvPicPr>
            <p:cNvPr id="9" name="Picture 8">
              <a:extLst>
                <a:ext uri="{FF2B5EF4-FFF2-40B4-BE49-F238E27FC236}">
                  <a16:creationId xmlns:a16="http://schemas.microsoft.com/office/drawing/2014/main" id="{6BBB2462-EC52-E249-B2F0-81DADED2390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693788" y="2296705"/>
              <a:ext cx="1292920" cy="3303410"/>
            </a:xfrm>
            <a:prstGeom prst="rect">
              <a:avLst/>
            </a:prstGeom>
          </p:spPr>
        </p:pic>
        <p:pic>
          <p:nvPicPr>
            <p:cNvPr id="7" name="Picture 6" descr="A picture containing indoor, black, metalware, dark&#10;&#10;Description automatically generated">
              <a:extLst>
                <a:ext uri="{FF2B5EF4-FFF2-40B4-BE49-F238E27FC236}">
                  <a16:creationId xmlns:a16="http://schemas.microsoft.com/office/drawing/2014/main" id="{C97764EE-ED25-3D0C-6EEC-6AB1237D4116}"/>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839387" y="2224340"/>
              <a:ext cx="1618207" cy="3448143"/>
            </a:xfrm>
            <a:prstGeom prst="rect">
              <a:avLst/>
            </a:prstGeom>
          </p:spPr>
        </p:pic>
        <p:pic>
          <p:nvPicPr>
            <p:cNvPr id="8" name="Picture 7">
              <a:extLst>
                <a:ext uri="{FF2B5EF4-FFF2-40B4-BE49-F238E27FC236}">
                  <a16:creationId xmlns:a16="http://schemas.microsoft.com/office/drawing/2014/main" id="{079CAA24-0834-8BDB-9CBF-77B9C323BB87}"/>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20043" t="17652" r="22522" b="23441"/>
            <a:stretch/>
          </p:blipFill>
          <p:spPr>
            <a:xfrm>
              <a:off x="7202466" y="2593916"/>
              <a:ext cx="3607496" cy="2466599"/>
            </a:xfrm>
            <a:prstGeom prst="rect">
              <a:avLst/>
            </a:prstGeom>
          </p:spPr>
        </p:pic>
      </p:grpSp>
      <p:sp>
        <p:nvSpPr>
          <p:cNvPr id="11" name="Content Placeholder 5">
            <a:extLst>
              <a:ext uri="{FF2B5EF4-FFF2-40B4-BE49-F238E27FC236}">
                <a16:creationId xmlns:a16="http://schemas.microsoft.com/office/drawing/2014/main" id="{BEABF215-3901-5ABD-79BC-3E7FF2E63BB6}"/>
              </a:ext>
            </a:extLst>
          </p:cNvPr>
          <p:cNvSpPr txBox="1">
            <a:spLocks/>
          </p:cNvSpPr>
          <p:nvPr/>
        </p:nvSpPr>
        <p:spPr>
          <a:xfrm>
            <a:off x="691974" y="1508761"/>
            <a:ext cx="7520232" cy="5349239"/>
          </a:xfrm>
          <a:prstGeom prst="rect">
            <a:avLst/>
          </a:prstGeom>
        </p:spPr>
        <p:txBody>
          <a:bodyPr vert="horz" numCol="2">
            <a:noAutofit/>
          </a:bodyPr>
          <a:lstStyle/>
          <a:p>
            <a:pPr marL="233363" indent="-233363">
              <a:spcBef>
                <a:spcPts val="700"/>
              </a:spcBef>
              <a:buClr>
                <a:srgbClr val="595959"/>
              </a:buClr>
              <a:buSzPct val="100000"/>
              <a:buFont typeface="Arial" panose="020B0604020202020204" pitchFamily="34" charset="0"/>
              <a:buChar char="•"/>
              <a:defRPr/>
            </a:pPr>
            <a:r>
              <a:rPr lang="nb-NO" sz="1400" b="1"/>
              <a:t>Voltage Range:</a:t>
            </a:r>
            <a:r>
              <a:rPr lang="nb-NO" sz="1400"/>
              <a:t> 	0-600	</a:t>
            </a:r>
            <a:r>
              <a:rPr lang="nb-NO" sz="1400" b="1"/>
              <a:t>VAC</a:t>
            </a:r>
            <a:br>
              <a:rPr lang="nb-NO" sz="1400" b="1"/>
            </a:br>
            <a:r>
              <a:rPr lang="nb-NO" sz="1400" b="1"/>
              <a:t>		</a:t>
            </a:r>
            <a:r>
              <a:rPr lang="nb-NO" sz="1400"/>
              <a:t>0-600 	</a:t>
            </a:r>
            <a:r>
              <a:rPr lang="nb-NO" sz="1400" b="1"/>
              <a:t>VDC </a:t>
            </a:r>
          </a:p>
          <a:p>
            <a:pPr marL="233363" indent="-233363">
              <a:spcBef>
                <a:spcPts val="700"/>
              </a:spcBef>
              <a:buClr>
                <a:srgbClr val="595959"/>
              </a:buClr>
              <a:buSzPct val="100000"/>
              <a:buFont typeface="Arial" panose="020B0604020202020204" pitchFamily="34" charset="0"/>
              <a:buChar char="•"/>
              <a:defRPr/>
            </a:pPr>
            <a:r>
              <a:rPr lang="nb-NO" sz="1400" b="1"/>
              <a:t>Frequency:</a:t>
            </a:r>
            <a:r>
              <a:rPr lang="nb-NO" sz="1400"/>
              <a:t> 0-3,000Hz, 50/60/400Hz	</a:t>
            </a:r>
            <a:endParaRPr lang="en-US" sz="1400"/>
          </a:p>
          <a:p>
            <a:pPr marL="233363" indent="-233363">
              <a:spcBef>
                <a:spcPts val="600"/>
              </a:spcBef>
              <a:buSzPct val="100000"/>
              <a:buFont typeface="Arial" panose="020B0604020202020204" pitchFamily="34" charset="0"/>
              <a:buChar char="•"/>
            </a:pPr>
            <a:r>
              <a:rPr lang="en-US" sz="1400" b="1">
                <a:solidFill>
                  <a:srgbClr val="000000"/>
                </a:solidFill>
              </a:rPr>
              <a:t>High impedance protected test points (102KΩ)</a:t>
            </a:r>
          </a:p>
          <a:p>
            <a:pPr marL="690563" lvl="1" indent="-233363">
              <a:spcBef>
                <a:spcPts val="600"/>
              </a:spcBef>
              <a:buSzPct val="100000"/>
              <a:buFont typeface="Arial" panose="020B0604020202020204" pitchFamily="34" charset="0"/>
              <a:buChar char="•"/>
            </a:pPr>
            <a:r>
              <a:rPr lang="en-US" altLang="en-US" sz="1400">
                <a:solidFill>
                  <a:srgbClr val="000000"/>
                </a:solidFill>
              </a:rPr>
              <a:t>480V/√3/(102kΩ)= 2.35mA (Phase-to-Phase)</a:t>
            </a:r>
          </a:p>
          <a:p>
            <a:pPr marL="690563" lvl="1" indent="-233363">
              <a:spcBef>
                <a:spcPts val="600"/>
              </a:spcBef>
              <a:buSzPct val="100000"/>
              <a:buFont typeface="Arial" panose="020B0604020202020204" pitchFamily="34" charset="0"/>
              <a:buChar char="•"/>
            </a:pPr>
            <a:r>
              <a:rPr lang="en-US" altLang="en-US" sz="1400">
                <a:solidFill>
                  <a:srgbClr val="000000"/>
                </a:solidFill>
              </a:rPr>
              <a:t>600V/ √3/(102kΩ)=2.94mA (Phase-to-Phase)</a:t>
            </a:r>
            <a:endParaRPr lang="en-US" sz="1400">
              <a:solidFill>
                <a:srgbClr val="000000"/>
              </a:solidFill>
            </a:endParaRPr>
          </a:p>
          <a:p>
            <a:pPr marL="228600" indent="-228600">
              <a:spcBef>
                <a:spcPts val="700"/>
              </a:spcBef>
              <a:buClr>
                <a:srgbClr val="595959"/>
              </a:buClr>
              <a:buSzPct val="100000"/>
              <a:buFont typeface="Arial" panose="020B0604020202020204" pitchFamily="34" charset="0"/>
              <a:buChar char="•"/>
              <a:defRPr/>
            </a:pPr>
            <a:r>
              <a:rPr lang="en-US" sz="1400" b="1">
                <a:solidFill>
                  <a:srgbClr val="000000"/>
                </a:solidFill>
              </a:rPr>
              <a:t>IP2X &amp; UL 600 V Touch Safe</a:t>
            </a:r>
          </a:p>
          <a:p>
            <a:pPr marL="228600" indent="-228600">
              <a:spcBef>
                <a:spcPts val="700"/>
              </a:spcBef>
              <a:buClr>
                <a:srgbClr val="595959"/>
              </a:buClr>
              <a:buSzPct val="100000"/>
              <a:buFont typeface="Arial" panose="020B0604020202020204" pitchFamily="34" charset="0"/>
              <a:buChar char="•"/>
              <a:defRPr/>
            </a:pPr>
            <a:r>
              <a:rPr lang="da-DK" sz="1400" b="1">
                <a:solidFill>
                  <a:srgbClr val="000000"/>
                </a:solidFill>
              </a:rPr>
              <a:t>CAT III/IV</a:t>
            </a:r>
          </a:p>
          <a:p>
            <a:pPr marL="228600" indent="-228600">
              <a:spcBef>
                <a:spcPts val="700"/>
              </a:spcBef>
              <a:buClr>
                <a:srgbClr val="595959"/>
              </a:buClr>
              <a:buSzPct val="100000"/>
              <a:buFont typeface="Arial" panose="020B0604020202020204" pitchFamily="34" charset="0"/>
              <a:buChar char="•"/>
              <a:defRPr/>
            </a:pPr>
            <a:r>
              <a:rPr lang="en-US" sz="1400" b="1">
                <a:solidFill>
                  <a:srgbClr val="000000"/>
                </a:solidFill>
              </a:rPr>
              <a:t>Measures full voltage with -2% accuracy</a:t>
            </a:r>
            <a:endParaRPr lang="nb-NO" sz="1400" b="1">
              <a:solidFill>
                <a:srgbClr val="000000"/>
              </a:solidFill>
            </a:endParaRPr>
          </a:p>
          <a:p>
            <a:pPr marL="228600" indent="-228600">
              <a:spcBef>
                <a:spcPts val="700"/>
              </a:spcBef>
              <a:buClr>
                <a:srgbClr val="595959"/>
              </a:buClr>
              <a:buSzPct val="100000"/>
              <a:buFont typeface="Arial" panose="020B0604020202020204" pitchFamily="34" charset="0"/>
              <a:buChar char="•"/>
              <a:defRPr/>
            </a:pPr>
            <a:r>
              <a:rPr lang="nb-NO" sz="1400">
                <a:solidFill>
                  <a:srgbClr val="000000"/>
                </a:solidFill>
              </a:rPr>
              <a:t>Feature Dust Cap</a:t>
            </a:r>
          </a:p>
          <a:p>
            <a:pPr marL="228600" indent="-228600">
              <a:spcBef>
                <a:spcPts val="700"/>
              </a:spcBef>
              <a:buClr>
                <a:srgbClr val="595959"/>
              </a:buClr>
              <a:buSzPct val="100000"/>
              <a:buFont typeface="Arial" panose="020B0604020202020204" pitchFamily="34" charset="0"/>
              <a:buChar char="•"/>
              <a:defRPr/>
            </a:pPr>
            <a:r>
              <a:rPr lang="da-DK" sz="1400" b="1">
                <a:solidFill>
                  <a:srgbClr val="000000"/>
                </a:solidFill>
              </a:rPr>
              <a:t>CE, UL Listed 12, 13, 4, 4X</a:t>
            </a:r>
          </a:p>
          <a:p>
            <a:pPr marL="228600" indent="-228600">
              <a:lnSpc>
                <a:spcPct val="150000"/>
              </a:lnSpc>
              <a:spcBef>
                <a:spcPts val="700"/>
              </a:spcBef>
              <a:buClr>
                <a:srgbClr val="595959"/>
              </a:buClr>
              <a:buSzPct val="100000"/>
              <a:buFont typeface="Arial" panose="020B0604020202020204" pitchFamily="34" charset="0"/>
              <a:buChar char="•"/>
              <a:defRPr/>
            </a:pPr>
            <a:endParaRPr lang="en-US" sz="1200">
              <a:solidFill>
                <a:srgbClr val="000000"/>
              </a:solidFill>
            </a:endParaRPr>
          </a:p>
        </p:txBody>
      </p:sp>
      <p:sp>
        <p:nvSpPr>
          <p:cNvPr id="3" name="Title 1">
            <a:extLst>
              <a:ext uri="{FF2B5EF4-FFF2-40B4-BE49-F238E27FC236}">
                <a16:creationId xmlns:a16="http://schemas.microsoft.com/office/drawing/2014/main" id="{238A7B63-57B1-04AA-D8EE-3F0A5728C78C}"/>
              </a:ext>
            </a:extLst>
          </p:cNvPr>
          <p:cNvSpPr txBox="1">
            <a:spLocks/>
          </p:cNvSpPr>
          <p:nvPr/>
        </p:nvSpPr>
        <p:spPr>
          <a:xfrm>
            <a:off x="440617" y="460290"/>
            <a:ext cx="10797540" cy="1009651"/>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a:latin typeface="Arial Black" panose="020B0A04020102020204" pitchFamily="34" charset="0"/>
              </a:rPr>
              <a:t>Electrical LOTO </a:t>
            </a:r>
            <a:r>
              <a:rPr lang="en-US">
                <a:latin typeface="Arial" panose="020B0604020202020204" pitchFamily="34" charset="0"/>
                <a:cs typeface="Arial" panose="020B0604020202020204" pitchFamily="34" charset="0"/>
              </a:rPr>
              <a:t>Made</a:t>
            </a:r>
            <a:r>
              <a:rPr lang="en-US">
                <a:latin typeface="Arial Black" panose="020B0A04020102020204" pitchFamily="34" charset="0"/>
              </a:rPr>
              <a:t> Easier </a:t>
            </a:r>
            <a:r>
              <a:rPr lang="en-US">
                <a:latin typeface="Arial" panose="020B0604020202020204" pitchFamily="34" charset="0"/>
                <a:cs typeface="Arial" panose="020B0604020202020204" pitchFamily="34" charset="0"/>
              </a:rPr>
              <a:t>&amp;</a:t>
            </a:r>
            <a:r>
              <a:rPr lang="en-US">
                <a:latin typeface="Arial Black" panose="020B0A04020102020204" pitchFamily="34" charset="0"/>
              </a:rPr>
              <a:t> Safer</a:t>
            </a:r>
          </a:p>
        </p:txBody>
      </p:sp>
      <p:sp>
        <p:nvSpPr>
          <p:cNvPr id="5" name="TextBox 4">
            <a:extLst>
              <a:ext uri="{FF2B5EF4-FFF2-40B4-BE49-F238E27FC236}">
                <a16:creationId xmlns:a16="http://schemas.microsoft.com/office/drawing/2014/main" id="{DA4A9348-6921-C612-EE6E-CB9A364FB286}"/>
              </a:ext>
            </a:extLst>
          </p:cNvPr>
          <p:cNvSpPr txBox="1"/>
          <p:nvPr/>
        </p:nvSpPr>
        <p:spPr>
          <a:xfrm>
            <a:off x="6233866" y="4941582"/>
            <a:ext cx="934871" cy="230832"/>
          </a:xfrm>
          <a:prstGeom prst="rect">
            <a:avLst/>
          </a:prstGeom>
          <a:noFill/>
        </p:spPr>
        <p:txBody>
          <a:bodyPr wrap="none" rtlCol="0">
            <a:spAutoFit/>
          </a:bodyPr>
          <a:lstStyle/>
          <a:p>
            <a:r>
              <a:rPr lang="en-US" sz="900">
                <a:solidFill>
                  <a:schemeClr val="bg1">
                    <a:lumMod val="50000"/>
                  </a:schemeClr>
                </a:solidFill>
                <a:latin typeface="Arial" panose="020B0604020202020204" pitchFamily="34" charset="0"/>
                <a:cs typeface="Arial" panose="020B0604020202020204" pitchFamily="34" charset="0"/>
              </a:rPr>
              <a:t>R-3MT-1K-KIT</a:t>
            </a:r>
          </a:p>
        </p:txBody>
      </p:sp>
      <p:sp>
        <p:nvSpPr>
          <p:cNvPr id="6" name="TextBox 5">
            <a:extLst>
              <a:ext uri="{FF2B5EF4-FFF2-40B4-BE49-F238E27FC236}">
                <a16:creationId xmlns:a16="http://schemas.microsoft.com/office/drawing/2014/main" id="{4FB483E0-55D8-1EC9-7034-5031F52359D5}"/>
              </a:ext>
            </a:extLst>
          </p:cNvPr>
          <p:cNvSpPr txBox="1"/>
          <p:nvPr/>
        </p:nvSpPr>
        <p:spPr>
          <a:xfrm>
            <a:off x="8737550" y="4598011"/>
            <a:ext cx="537327" cy="230832"/>
          </a:xfrm>
          <a:prstGeom prst="rect">
            <a:avLst/>
          </a:prstGeom>
          <a:noFill/>
        </p:spPr>
        <p:txBody>
          <a:bodyPr wrap="none" rtlCol="0">
            <a:spAutoFit/>
          </a:bodyPr>
          <a:lstStyle/>
          <a:p>
            <a:r>
              <a:rPr lang="en-US" sz="900">
                <a:solidFill>
                  <a:schemeClr val="bg1">
                    <a:lumMod val="50000"/>
                  </a:schemeClr>
                </a:solidFill>
                <a:latin typeface="Arial" panose="020B0604020202020204" pitchFamily="34" charset="0"/>
                <a:cs typeface="Arial" panose="020B0604020202020204" pitchFamily="34" charset="0"/>
              </a:rPr>
              <a:t>R-5MT</a:t>
            </a:r>
          </a:p>
        </p:txBody>
      </p:sp>
      <p:sp>
        <p:nvSpPr>
          <p:cNvPr id="10" name="TextBox 9">
            <a:extLst>
              <a:ext uri="{FF2B5EF4-FFF2-40B4-BE49-F238E27FC236}">
                <a16:creationId xmlns:a16="http://schemas.microsoft.com/office/drawing/2014/main" id="{E0E0F60A-DF44-B109-BB11-29E4CBCBD061}"/>
              </a:ext>
            </a:extLst>
          </p:cNvPr>
          <p:cNvSpPr txBox="1"/>
          <p:nvPr/>
        </p:nvSpPr>
        <p:spPr>
          <a:xfrm>
            <a:off x="11092224" y="4998867"/>
            <a:ext cx="755335" cy="230832"/>
          </a:xfrm>
          <a:prstGeom prst="rect">
            <a:avLst/>
          </a:prstGeom>
          <a:noFill/>
        </p:spPr>
        <p:txBody>
          <a:bodyPr wrap="none" rtlCol="0">
            <a:spAutoFit/>
          </a:bodyPr>
          <a:lstStyle/>
          <a:p>
            <a:r>
              <a:rPr lang="en-US" sz="900">
                <a:solidFill>
                  <a:schemeClr val="bg1">
                    <a:lumMod val="50000"/>
                  </a:schemeClr>
                </a:solidFill>
                <a:latin typeface="Arial" panose="020B0604020202020204" pitchFamily="34" charset="0"/>
                <a:cs typeface="Arial" panose="020B0604020202020204" pitchFamily="34" charset="0"/>
              </a:rPr>
              <a:t>R-3MT-KIT</a:t>
            </a:r>
          </a:p>
        </p:txBody>
      </p:sp>
    </p:spTree>
    <p:extLst>
      <p:ext uri="{BB962C8B-B14F-4D97-AF65-F5344CB8AC3E}">
        <p14:creationId xmlns:p14="http://schemas.microsoft.com/office/powerpoint/2010/main" val="2661708229"/>
      </p:ext>
    </p:extLst>
  </p:cSld>
  <p:clrMapOvr>
    <a:masterClrMapping/>
  </p:clrMapOvr>
  <p:extLst>
    <p:ext uri="{6950BFC3-D8DA-4A85-94F7-54DA5524770B}">
      <p188:commentRel xmlns:p188="http://schemas.microsoft.com/office/powerpoint/2018/8/main" r:id="rId3"/>
    </p:ext>
  </p:extLs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008AF5-3250-E74E-73BB-4C3EF59B64CD}"/>
              </a:ext>
            </a:extLst>
          </p:cNvPr>
          <p:cNvSpPr>
            <a:spLocks noGrp="1"/>
          </p:cNvSpPr>
          <p:nvPr>
            <p:ph type="title"/>
          </p:nvPr>
        </p:nvSpPr>
        <p:spPr>
          <a:xfrm>
            <a:off x="838200" y="681037"/>
            <a:ext cx="7104797" cy="1448014"/>
          </a:xfrm>
        </p:spPr>
        <p:txBody>
          <a:bodyPr>
            <a:noAutofit/>
          </a:bodyPr>
          <a:lstStyle/>
          <a:p>
            <a:r>
              <a:rPr lang="en-US" sz="3200">
                <a:latin typeface="Arial Black" panose="020B0A04020102020204" pitchFamily="34" charset="0"/>
                <a:cs typeface="Arial" panose="020B0604020202020204" pitchFamily="34" charset="0"/>
              </a:rPr>
              <a:t>Electrical LOTO - </a:t>
            </a:r>
            <a:r>
              <a:rPr lang="en-US" sz="3200" err="1">
                <a:latin typeface="Arial Black" panose="020B0A04020102020204" pitchFamily="34" charset="0"/>
                <a:cs typeface="Arial" panose="020B0604020202020204" pitchFamily="34" charset="0"/>
              </a:rPr>
              <a:t>ChekVolt</a:t>
            </a:r>
            <a:r>
              <a:rPr lang="en-US" sz="3600"/>
              <a:t>®</a:t>
            </a:r>
            <a:r>
              <a:rPr lang="en-US" sz="3200">
                <a:latin typeface="Arial" panose="020B0604020202020204" pitchFamily="34" charset="0"/>
                <a:cs typeface="Arial" panose="020B0604020202020204" pitchFamily="34" charset="0"/>
              </a:rPr>
              <a:t> &amp; </a:t>
            </a:r>
            <a:r>
              <a:rPr lang="en-US" sz="3200">
                <a:latin typeface="Arial Black" panose="020B0A04020102020204" pitchFamily="34" charset="0"/>
                <a:cs typeface="Arial" panose="020B0604020202020204" pitchFamily="34" charset="0"/>
              </a:rPr>
              <a:t>Voltage Test Stations</a:t>
            </a:r>
            <a:endParaRPr lang="en-US" sz="3200">
              <a:latin typeface="Arial Black" panose="020B0A04020102020204" pitchFamily="34" charset="0"/>
            </a:endParaRPr>
          </a:p>
        </p:txBody>
      </p:sp>
      <p:sp>
        <p:nvSpPr>
          <p:cNvPr id="9" name="Content Placeholder 5">
            <a:extLst>
              <a:ext uri="{FF2B5EF4-FFF2-40B4-BE49-F238E27FC236}">
                <a16:creationId xmlns:a16="http://schemas.microsoft.com/office/drawing/2014/main" id="{2E2301E3-57EF-6387-5D0E-E2E61B630777}"/>
              </a:ext>
            </a:extLst>
          </p:cNvPr>
          <p:cNvSpPr txBox="1">
            <a:spLocks/>
          </p:cNvSpPr>
          <p:nvPr/>
        </p:nvSpPr>
        <p:spPr>
          <a:xfrm>
            <a:off x="831376" y="2112589"/>
            <a:ext cx="9830732" cy="7063505"/>
          </a:xfrm>
          <a:prstGeom prst="rect">
            <a:avLst/>
          </a:prstGeom>
        </p:spPr>
        <p:txBody>
          <a:bodyPr vert="horz" numCol="2">
            <a:noAutofit/>
          </a:bodyPr>
          <a:lstStyle/>
          <a:p>
            <a:pPr marL="233363" indent="-233363">
              <a:lnSpc>
                <a:spcPct val="150000"/>
              </a:lnSpc>
              <a:spcBef>
                <a:spcPts val="700"/>
              </a:spcBef>
              <a:buClr>
                <a:srgbClr val="595959"/>
              </a:buClr>
              <a:buSzPct val="100000"/>
              <a:buFont typeface="Arial" panose="020B0604020202020204" pitchFamily="34" charset="0"/>
              <a:buChar char="•"/>
              <a:defRPr/>
            </a:pPr>
            <a:r>
              <a:rPr lang="nb-NO" sz="1400" b="1"/>
              <a:t>Voltage Range:</a:t>
            </a:r>
            <a:r>
              <a:rPr lang="nb-NO" sz="1400"/>
              <a:t> 	0-1,000	</a:t>
            </a:r>
            <a:r>
              <a:rPr lang="nb-NO" sz="1400" b="1"/>
              <a:t>VAC</a:t>
            </a:r>
            <a:br>
              <a:rPr lang="nb-NO" sz="1400" b="1"/>
            </a:br>
            <a:r>
              <a:rPr lang="nb-NO" sz="1400" b="1"/>
              <a:t>		</a:t>
            </a:r>
            <a:r>
              <a:rPr lang="nb-NO" sz="1400"/>
              <a:t>0-1,000 	</a:t>
            </a:r>
            <a:r>
              <a:rPr lang="nb-NO" sz="1400" b="1"/>
              <a:t>VDC </a:t>
            </a:r>
          </a:p>
          <a:p>
            <a:pPr marL="233363" indent="-233363">
              <a:lnSpc>
                <a:spcPct val="150000"/>
              </a:lnSpc>
              <a:spcBef>
                <a:spcPts val="600"/>
              </a:spcBef>
              <a:buSzPct val="100000"/>
              <a:buFont typeface="Arial" panose="020B0604020202020204" pitchFamily="34" charset="0"/>
              <a:buChar char="•"/>
            </a:pPr>
            <a:r>
              <a:rPr lang="en-US" sz="1400" b="1">
                <a:solidFill>
                  <a:srgbClr val="000000"/>
                </a:solidFill>
              </a:rPr>
              <a:t>High impedance protected test points (164KΩ)</a:t>
            </a:r>
          </a:p>
          <a:p>
            <a:pPr marL="690563" lvl="1" indent="-233363">
              <a:lnSpc>
                <a:spcPct val="150000"/>
              </a:lnSpc>
              <a:spcBef>
                <a:spcPts val="600"/>
              </a:spcBef>
              <a:buSzPct val="100000"/>
              <a:buFont typeface="Arial" panose="020B0604020202020204" pitchFamily="34" charset="0"/>
              <a:buChar char="•"/>
            </a:pPr>
            <a:r>
              <a:rPr lang="en-US" altLang="en-US" sz="1400">
                <a:solidFill>
                  <a:srgbClr val="000000"/>
                </a:solidFill>
              </a:rPr>
              <a:t>480V/√3/(164k * 2 *.95) = 1.5mA (Phase-to-Phase)</a:t>
            </a:r>
          </a:p>
          <a:p>
            <a:pPr marL="690563" lvl="1" indent="-233363">
              <a:lnSpc>
                <a:spcPct val="150000"/>
              </a:lnSpc>
              <a:spcBef>
                <a:spcPts val="600"/>
              </a:spcBef>
              <a:buSzPct val="100000"/>
              <a:buFont typeface="Arial" panose="020B0604020202020204" pitchFamily="34" charset="0"/>
              <a:buChar char="•"/>
            </a:pPr>
            <a:r>
              <a:rPr lang="en-US" altLang="en-US" sz="1400">
                <a:solidFill>
                  <a:srgbClr val="000000"/>
                </a:solidFill>
              </a:rPr>
              <a:t>600V/ √3/(164k * 2 *.95) =1.9mA (Phase-to-Phase)</a:t>
            </a:r>
          </a:p>
          <a:p>
            <a:pPr marL="690563" lvl="1" indent="-233363">
              <a:lnSpc>
                <a:spcPct val="150000"/>
              </a:lnSpc>
              <a:spcBef>
                <a:spcPts val="600"/>
              </a:spcBef>
              <a:buSzPct val="100000"/>
              <a:buFont typeface="Arial" panose="020B0604020202020204" pitchFamily="34" charset="0"/>
              <a:buChar char="•"/>
            </a:pPr>
            <a:r>
              <a:rPr lang="en-US" altLang="en-US" sz="1400">
                <a:solidFill>
                  <a:srgbClr val="000000"/>
                </a:solidFill>
              </a:rPr>
              <a:t>1000V/ √3/(164k * 2 *.95) =3.2mA (Phase-to-Phase)</a:t>
            </a:r>
            <a:endParaRPr lang="en-US" sz="1400">
              <a:solidFill>
                <a:srgbClr val="000000"/>
              </a:solidFill>
            </a:endParaRPr>
          </a:p>
          <a:p>
            <a:pPr marL="228600" indent="-228600">
              <a:lnSpc>
                <a:spcPct val="150000"/>
              </a:lnSpc>
              <a:spcBef>
                <a:spcPts val="700"/>
              </a:spcBef>
              <a:buClr>
                <a:srgbClr val="595959"/>
              </a:buClr>
              <a:buSzPct val="100000"/>
              <a:buFont typeface="Arial" panose="020B0604020202020204" pitchFamily="34" charset="0"/>
              <a:buChar char="•"/>
              <a:defRPr/>
            </a:pPr>
            <a:r>
              <a:rPr lang="en-US" sz="1400">
                <a:solidFill>
                  <a:srgbClr val="000000"/>
                </a:solidFill>
              </a:rPr>
              <a:t>CAT III (to 1000 VAC) &amp; CAT IV (to 600 VAC)</a:t>
            </a:r>
          </a:p>
          <a:p>
            <a:pPr marL="228600" indent="-228600">
              <a:lnSpc>
                <a:spcPct val="150000"/>
              </a:lnSpc>
              <a:spcBef>
                <a:spcPts val="700"/>
              </a:spcBef>
              <a:buClr>
                <a:srgbClr val="595959"/>
              </a:buClr>
              <a:buSzPct val="100000"/>
              <a:buFont typeface="Arial" panose="020B0604020202020204" pitchFamily="34" charset="0"/>
              <a:buChar char="•"/>
              <a:defRPr/>
            </a:pPr>
            <a:r>
              <a:rPr lang="en-US" sz="1400">
                <a:solidFill>
                  <a:srgbClr val="000000"/>
                </a:solidFill>
              </a:rPr>
              <a:t>Measures full voltage with -3.3% accuracy</a:t>
            </a:r>
          </a:p>
          <a:p>
            <a:pPr marL="228600" indent="-228600">
              <a:lnSpc>
                <a:spcPct val="150000"/>
              </a:lnSpc>
              <a:spcBef>
                <a:spcPts val="700"/>
              </a:spcBef>
              <a:buClr>
                <a:srgbClr val="595959"/>
              </a:buClr>
              <a:buSzPct val="100000"/>
              <a:buFont typeface="Arial" panose="020B0604020202020204" pitchFamily="34" charset="0"/>
              <a:buChar char="•"/>
              <a:defRPr/>
            </a:pPr>
            <a:r>
              <a:rPr lang="pl-PL" sz="1400">
                <a:solidFill>
                  <a:srgbClr val="000000"/>
                </a:solidFill>
              </a:rPr>
              <a:t>UL/IEC 61010, CE,</a:t>
            </a:r>
            <a:r>
              <a:rPr lang="en-US" sz="1400">
                <a:solidFill>
                  <a:srgbClr val="000000"/>
                </a:solidFill>
              </a:rPr>
              <a:t> UKCA</a:t>
            </a:r>
            <a:r>
              <a:rPr lang="pl-PL" sz="1400">
                <a:solidFill>
                  <a:srgbClr val="000000"/>
                </a:solidFill>
              </a:rPr>
              <a:t> &amp; CSA C22.2 No. 94.2/UL 50E</a:t>
            </a:r>
            <a:endParaRPr lang="nb-NO" sz="1400">
              <a:solidFill>
                <a:srgbClr val="000000"/>
              </a:solidFill>
            </a:endParaRPr>
          </a:p>
          <a:p>
            <a:pPr lvl="1">
              <a:lnSpc>
                <a:spcPct val="150000"/>
              </a:lnSpc>
              <a:spcBef>
                <a:spcPts val="700"/>
              </a:spcBef>
              <a:buClr>
                <a:srgbClr val="595959"/>
              </a:buClr>
              <a:buSzPct val="100000"/>
              <a:defRPr/>
            </a:pPr>
            <a:r>
              <a:rPr lang="en-US" sz="1100">
                <a:solidFill>
                  <a:srgbClr val="000000"/>
                </a:solidFill>
              </a:rPr>
              <a:t>UL Type 4, 4X, 12, and 13 &amp; IP66, IP69</a:t>
            </a:r>
          </a:p>
          <a:p>
            <a:pPr marL="228600" indent="-228600">
              <a:lnSpc>
                <a:spcPct val="150000"/>
              </a:lnSpc>
              <a:spcBef>
                <a:spcPts val="700"/>
              </a:spcBef>
              <a:buClr>
                <a:srgbClr val="595959"/>
              </a:buClr>
              <a:buSzPct val="100000"/>
              <a:buFont typeface="Arial" panose="020B0604020202020204" pitchFamily="34" charset="0"/>
              <a:buChar char="•"/>
              <a:defRPr/>
            </a:pPr>
            <a:endParaRPr lang="en-US" sz="1200">
              <a:solidFill>
                <a:srgbClr val="000000"/>
              </a:solidFill>
            </a:endParaRPr>
          </a:p>
        </p:txBody>
      </p:sp>
      <p:sp>
        <p:nvSpPr>
          <p:cNvPr id="7" name="TextBox 6">
            <a:extLst>
              <a:ext uri="{FF2B5EF4-FFF2-40B4-BE49-F238E27FC236}">
                <a16:creationId xmlns:a16="http://schemas.microsoft.com/office/drawing/2014/main" id="{4AD27C9A-F352-194F-D2E5-24CA430E404C}"/>
              </a:ext>
            </a:extLst>
          </p:cNvPr>
          <p:cNvSpPr txBox="1"/>
          <p:nvPr/>
        </p:nvSpPr>
        <p:spPr>
          <a:xfrm>
            <a:off x="10749930" y="6089431"/>
            <a:ext cx="684803" cy="230832"/>
          </a:xfrm>
          <a:prstGeom prst="rect">
            <a:avLst/>
          </a:prstGeom>
          <a:noFill/>
        </p:spPr>
        <p:txBody>
          <a:bodyPr wrap="none" rtlCol="0">
            <a:spAutoFit/>
          </a:bodyPr>
          <a:lstStyle/>
          <a:p>
            <a:r>
              <a:rPr lang="en-US" sz="900">
                <a:solidFill>
                  <a:schemeClr val="bg1">
                    <a:lumMod val="50000"/>
                  </a:schemeClr>
                </a:solidFill>
                <a:latin typeface="Arial" panose="020B0604020202020204" pitchFamily="34" charset="0"/>
                <a:cs typeface="Arial" panose="020B0604020202020204" pitchFamily="34" charset="0"/>
              </a:rPr>
              <a:t>R-3MT-VI</a:t>
            </a:r>
          </a:p>
        </p:txBody>
      </p:sp>
      <p:pic>
        <p:nvPicPr>
          <p:cNvPr id="3" name="Picture 2">
            <a:extLst>
              <a:ext uri="{FF2B5EF4-FFF2-40B4-BE49-F238E27FC236}">
                <a16:creationId xmlns:a16="http://schemas.microsoft.com/office/drawing/2014/main" id="{5A83AEC3-3208-6721-6667-E2DB855A6767}"/>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2451" t="2852" r="3219"/>
          <a:stretch/>
        </p:blipFill>
        <p:spPr>
          <a:xfrm>
            <a:off x="8507880" y="681037"/>
            <a:ext cx="2852744" cy="2354968"/>
          </a:xfrm>
          <a:prstGeom prst="rect">
            <a:avLst/>
          </a:prstGeom>
        </p:spPr>
      </p:pic>
      <p:pic>
        <p:nvPicPr>
          <p:cNvPr id="8" name="Picture 7" descr="A close up of a device&#10;&#10;Description automatically generated with medium confidence">
            <a:extLst>
              <a:ext uri="{FF2B5EF4-FFF2-40B4-BE49-F238E27FC236}">
                <a16:creationId xmlns:a16="http://schemas.microsoft.com/office/drawing/2014/main" id="{18EFAFFB-6560-19C4-D90E-F3E2B13F536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982253" y="3821996"/>
            <a:ext cx="2078901" cy="3118352"/>
          </a:xfrm>
          <a:prstGeom prst="rect">
            <a:avLst/>
          </a:prstGeom>
        </p:spPr>
      </p:pic>
      <p:pic>
        <p:nvPicPr>
          <p:cNvPr id="11" name="Picture 10" descr="A white particles in the sky&#10;&#10;Description automatically generated">
            <a:extLst>
              <a:ext uri="{FF2B5EF4-FFF2-40B4-BE49-F238E27FC236}">
                <a16:creationId xmlns:a16="http://schemas.microsoft.com/office/drawing/2014/main" id="{28A6156C-5C67-8BD5-4964-380EA4A605FE}"/>
              </a:ext>
            </a:extLst>
          </p:cNvPr>
          <p:cNvPicPr>
            <a:picLocks noChangeAspect="1"/>
          </p:cNvPicPr>
          <p:nvPr/>
        </p:nvPicPr>
        <p:blipFill rotWithShape="1">
          <a:blip r:embed="rId5">
            <a:extLst>
              <a:ext uri="{28A0092B-C50C-407E-A947-70E740481C1C}">
                <a14:useLocalDpi xmlns:a14="http://schemas.microsoft.com/office/drawing/2010/main" val="0"/>
              </a:ext>
            </a:extLst>
          </a:blip>
          <a:srcRect l="2242" t="19615" r="66495" b="18366"/>
          <a:stretch/>
        </p:blipFill>
        <p:spPr>
          <a:xfrm>
            <a:off x="6074519" y="2929869"/>
            <a:ext cx="3094803" cy="2404821"/>
          </a:xfrm>
          <a:prstGeom prst="rect">
            <a:avLst/>
          </a:prstGeom>
        </p:spPr>
      </p:pic>
      <p:sp>
        <p:nvSpPr>
          <p:cNvPr id="12" name="TextBox 11">
            <a:extLst>
              <a:ext uri="{FF2B5EF4-FFF2-40B4-BE49-F238E27FC236}">
                <a16:creationId xmlns:a16="http://schemas.microsoft.com/office/drawing/2014/main" id="{EBEFFF28-C36C-B7DE-6D29-5793ADAFDEDE}"/>
              </a:ext>
            </a:extLst>
          </p:cNvPr>
          <p:cNvSpPr txBox="1"/>
          <p:nvPr/>
        </p:nvSpPr>
        <p:spPr>
          <a:xfrm>
            <a:off x="6873473" y="5438123"/>
            <a:ext cx="1069524" cy="230832"/>
          </a:xfrm>
          <a:prstGeom prst="rect">
            <a:avLst/>
          </a:prstGeom>
          <a:noFill/>
        </p:spPr>
        <p:txBody>
          <a:bodyPr wrap="none" rtlCol="0">
            <a:spAutoFit/>
          </a:bodyPr>
          <a:lstStyle/>
          <a:p>
            <a:r>
              <a:rPr lang="en-US" sz="900">
                <a:solidFill>
                  <a:schemeClr val="bg1">
                    <a:lumMod val="50000"/>
                  </a:schemeClr>
                </a:solidFill>
                <a:latin typeface="Arial" panose="020B0604020202020204" pitchFamily="34" charset="0"/>
                <a:cs typeface="Arial" panose="020B0604020202020204" pitchFamily="34" charset="0"/>
              </a:rPr>
              <a:t>H-S10S21-M3RX</a:t>
            </a:r>
          </a:p>
        </p:txBody>
      </p:sp>
      <p:sp>
        <p:nvSpPr>
          <p:cNvPr id="10" name="TextBox 9">
            <a:extLst>
              <a:ext uri="{FF2B5EF4-FFF2-40B4-BE49-F238E27FC236}">
                <a16:creationId xmlns:a16="http://schemas.microsoft.com/office/drawing/2014/main" id="{0F9BEE4F-DA74-8509-7E40-6AEC81721FA3}"/>
              </a:ext>
            </a:extLst>
          </p:cNvPr>
          <p:cNvSpPr txBox="1"/>
          <p:nvPr/>
        </p:nvSpPr>
        <p:spPr>
          <a:xfrm>
            <a:off x="10340994" y="2805173"/>
            <a:ext cx="1069524" cy="230832"/>
          </a:xfrm>
          <a:prstGeom prst="rect">
            <a:avLst/>
          </a:prstGeom>
          <a:noFill/>
        </p:spPr>
        <p:txBody>
          <a:bodyPr wrap="none" rtlCol="0">
            <a:spAutoFit/>
          </a:bodyPr>
          <a:lstStyle/>
          <a:p>
            <a:r>
              <a:rPr lang="en-US" sz="900">
                <a:solidFill>
                  <a:schemeClr val="bg1">
                    <a:lumMod val="50000"/>
                  </a:schemeClr>
                </a:solidFill>
                <a:latin typeface="Arial" panose="020B0604020202020204" pitchFamily="34" charset="0"/>
                <a:cs typeface="Arial" panose="020B0604020202020204" pitchFamily="34" charset="0"/>
              </a:rPr>
              <a:t>P-S10S21-M3RX</a:t>
            </a:r>
          </a:p>
        </p:txBody>
      </p:sp>
    </p:spTree>
    <p:extLst>
      <p:ext uri="{BB962C8B-B14F-4D97-AF65-F5344CB8AC3E}">
        <p14:creationId xmlns:p14="http://schemas.microsoft.com/office/powerpoint/2010/main" val="420769495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008AF5-3250-E74E-73BB-4C3EF59B64CD}"/>
              </a:ext>
            </a:extLst>
          </p:cNvPr>
          <p:cNvSpPr>
            <a:spLocks noGrp="1"/>
          </p:cNvSpPr>
          <p:nvPr>
            <p:ph type="title"/>
          </p:nvPr>
        </p:nvSpPr>
        <p:spPr>
          <a:xfrm>
            <a:off x="583039" y="898890"/>
            <a:ext cx="10515600" cy="1009651"/>
          </a:xfrm>
        </p:spPr>
        <p:txBody>
          <a:bodyPr>
            <a:normAutofit/>
          </a:bodyPr>
          <a:lstStyle/>
          <a:p>
            <a:r>
              <a:rPr lang="en-US">
                <a:latin typeface="Arial Black" panose="020B0A04020102020204" pitchFamily="34" charset="0"/>
                <a:cs typeface="Arial" panose="020B0604020202020204" pitchFamily="34" charset="0"/>
              </a:rPr>
              <a:t>Our Experts</a:t>
            </a:r>
            <a:r>
              <a:rPr lang="en-US">
                <a:latin typeface="Arial" panose="020B0604020202020204" pitchFamily="34" charset="0"/>
                <a:cs typeface="Arial" panose="020B0604020202020204" pitchFamily="34" charset="0"/>
              </a:rPr>
              <a:t> are here to</a:t>
            </a:r>
            <a:r>
              <a:rPr lang="en-US">
                <a:latin typeface="Arial Black" panose="020B0A04020102020204" pitchFamily="34" charset="0"/>
                <a:cs typeface="Arial" panose="020B0604020202020204" pitchFamily="34" charset="0"/>
              </a:rPr>
              <a:t> Help</a:t>
            </a:r>
            <a:endParaRPr lang="en-US">
              <a:latin typeface="Arial Black" panose="020B0A04020102020204" pitchFamily="34" charset="0"/>
            </a:endParaRPr>
          </a:p>
        </p:txBody>
      </p:sp>
      <p:sp>
        <p:nvSpPr>
          <p:cNvPr id="6" name="Content Placeholder 1">
            <a:extLst>
              <a:ext uri="{FF2B5EF4-FFF2-40B4-BE49-F238E27FC236}">
                <a16:creationId xmlns:a16="http://schemas.microsoft.com/office/drawing/2014/main" id="{93CB657C-18AE-618D-0C3B-ABE4BB281DD3}"/>
              </a:ext>
            </a:extLst>
          </p:cNvPr>
          <p:cNvSpPr>
            <a:spLocks noGrp="1"/>
          </p:cNvSpPr>
          <p:nvPr>
            <p:ph idx="1"/>
          </p:nvPr>
        </p:nvSpPr>
        <p:spPr>
          <a:xfrm>
            <a:off x="637171" y="2179971"/>
            <a:ext cx="5381978" cy="1389947"/>
          </a:xfrm>
        </p:spPr>
        <p:txBody>
          <a:bodyPr>
            <a:noAutofit/>
          </a:bodyPr>
          <a:lstStyle/>
          <a:p>
            <a:pPr marL="0" indent="0">
              <a:lnSpc>
                <a:spcPct val="100000"/>
              </a:lnSpc>
              <a:buNone/>
            </a:pPr>
            <a:r>
              <a:rPr lang="en-US" sz="1800">
                <a:latin typeface="Arial" panose="020B0604020202020204" pitchFamily="34" charset="0"/>
                <a:cs typeface="Arial" panose="020B0604020202020204" pitchFamily="34" charset="0"/>
              </a:rPr>
              <a:t>Our Expert Network can work with you to develop and implement an Electrical Safety Program that will save lives, ensure confidence and consistency across your enterprise. </a:t>
            </a:r>
          </a:p>
        </p:txBody>
      </p:sp>
      <p:sp>
        <p:nvSpPr>
          <p:cNvPr id="10" name="TextBox 9">
            <a:extLst>
              <a:ext uri="{FF2B5EF4-FFF2-40B4-BE49-F238E27FC236}">
                <a16:creationId xmlns:a16="http://schemas.microsoft.com/office/drawing/2014/main" id="{5D0C4AB0-CCC6-B7CB-5A8D-A498C5B8AD69}"/>
              </a:ext>
            </a:extLst>
          </p:cNvPr>
          <p:cNvSpPr txBox="1"/>
          <p:nvPr/>
        </p:nvSpPr>
        <p:spPr>
          <a:xfrm>
            <a:off x="637171" y="4478125"/>
            <a:ext cx="6318802" cy="1200329"/>
          </a:xfrm>
          <a:prstGeom prst="rect">
            <a:avLst/>
          </a:prstGeom>
          <a:noFill/>
        </p:spPr>
        <p:txBody>
          <a:bodyPr wrap="square">
            <a:spAutoFit/>
          </a:bodyPr>
          <a:lstStyle/>
          <a:p>
            <a:pPr marL="0" indent="0">
              <a:lnSpc>
                <a:spcPct val="100000"/>
              </a:lnSpc>
              <a:buNone/>
            </a:pPr>
            <a:r>
              <a:rPr lang="en-US" sz="2400">
                <a:latin typeface="Arial" panose="020B0604020202020204" pitchFamily="34" charset="0"/>
                <a:cs typeface="Arial" panose="020B0604020202020204" pitchFamily="34" charset="0"/>
              </a:rPr>
              <a:t>On every order over $10,000 we include </a:t>
            </a:r>
          </a:p>
          <a:p>
            <a:pPr marL="0" indent="0">
              <a:lnSpc>
                <a:spcPct val="100000"/>
              </a:lnSpc>
              <a:buNone/>
            </a:pPr>
            <a:r>
              <a:rPr lang="en-US" sz="2400">
                <a:solidFill>
                  <a:schemeClr val="accent2"/>
                </a:solidFill>
                <a:latin typeface="Arial Black" panose="020B0A04020102020204" pitchFamily="34" charset="0"/>
                <a:cs typeface="Arial" panose="020B0604020202020204" pitchFamily="34" charset="0"/>
              </a:rPr>
              <a:t>2 hours of free remote consulting with one of our experts</a:t>
            </a:r>
            <a:endParaRPr lang="en-US" sz="2400">
              <a:solidFill>
                <a:schemeClr val="accent2"/>
              </a:solidFill>
              <a:latin typeface="Arial" panose="020B0604020202020204" pitchFamily="34" charset="0"/>
              <a:cs typeface="Arial" panose="020B0604020202020204" pitchFamily="34" charset="0"/>
            </a:endParaRPr>
          </a:p>
        </p:txBody>
      </p:sp>
      <p:pic>
        <p:nvPicPr>
          <p:cNvPr id="12" name="Picture 11">
            <a:extLst>
              <a:ext uri="{FF2B5EF4-FFF2-40B4-BE49-F238E27FC236}">
                <a16:creationId xmlns:a16="http://schemas.microsoft.com/office/drawing/2014/main" id="{00F719E5-0E18-AC3C-6452-05FA20CF1412}"/>
              </a:ext>
            </a:extLst>
          </p:cNvPr>
          <p:cNvPicPr>
            <a:picLocks noChangeAspect="1"/>
          </p:cNvPicPr>
          <p:nvPr/>
        </p:nvPicPr>
        <p:blipFill>
          <a:blip r:embed="rId3"/>
          <a:stretch>
            <a:fillRect/>
          </a:stretch>
        </p:blipFill>
        <p:spPr>
          <a:xfrm>
            <a:off x="8729028" y="1865357"/>
            <a:ext cx="2878117" cy="3730892"/>
          </a:xfrm>
          <a:prstGeom prst="rect">
            <a:avLst/>
          </a:prstGeom>
          <a:ln w="6350">
            <a:solidFill>
              <a:schemeClr val="tx1"/>
            </a:solidFill>
          </a:ln>
        </p:spPr>
      </p:pic>
    </p:spTree>
    <p:extLst>
      <p:ext uri="{BB962C8B-B14F-4D97-AF65-F5344CB8AC3E}">
        <p14:creationId xmlns:p14="http://schemas.microsoft.com/office/powerpoint/2010/main" val="396248666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53C6B6-A9A1-72D4-3DF5-537594AC7DA4}"/>
              </a:ext>
            </a:extLst>
          </p:cNvPr>
          <p:cNvSpPr>
            <a:spLocks noGrp="1"/>
          </p:cNvSpPr>
          <p:nvPr>
            <p:ph type="title"/>
          </p:nvPr>
        </p:nvSpPr>
        <p:spPr/>
        <p:txBody>
          <a:bodyPr/>
          <a:lstStyle/>
          <a:p>
            <a:r>
              <a:rPr lang="en-US"/>
              <a:t>Additional </a:t>
            </a:r>
            <a:r>
              <a:rPr lang="en-US">
                <a:latin typeface="Arial Black" panose="020B0A04020102020204" pitchFamily="34" charset="0"/>
              </a:rPr>
              <a:t>Resources</a:t>
            </a:r>
          </a:p>
        </p:txBody>
      </p:sp>
      <p:sp>
        <p:nvSpPr>
          <p:cNvPr id="4" name="TextBox 3">
            <a:extLst>
              <a:ext uri="{FF2B5EF4-FFF2-40B4-BE49-F238E27FC236}">
                <a16:creationId xmlns:a16="http://schemas.microsoft.com/office/drawing/2014/main" id="{78DECE47-78C0-AE1C-6DDE-86DD216AA9C3}"/>
              </a:ext>
            </a:extLst>
          </p:cNvPr>
          <p:cNvSpPr txBox="1"/>
          <p:nvPr/>
        </p:nvSpPr>
        <p:spPr>
          <a:xfrm>
            <a:off x="509171" y="4784994"/>
            <a:ext cx="2875212" cy="923330"/>
          </a:xfrm>
          <a:prstGeom prst="rect">
            <a:avLst/>
          </a:prstGeom>
          <a:noFill/>
        </p:spPr>
        <p:txBody>
          <a:bodyPr wrap="square">
            <a:spAutoFit/>
          </a:bodyPr>
          <a:lstStyle/>
          <a:p>
            <a:pPr algn="ctr"/>
            <a:r>
              <a:rPr lang="en-US"/>
              <a:t>Visit </a:t>
            </a:r>
            <a:r>
              <a:rPr lang="en-US">
                <a:hlinkClick r:id="rId3"/>
              </a:rPr>
              <a:t>www.graceport.com</a:t>
            </a:r>
            <a:r>
              <a:rPr lang="en-US"/>
              <a:t> to shop and chat with one of our Representatives</a:t>
            </a:r>
          </a:p>
        </p:txBody>
      </p:sp>
      <p:sp>
        <p:nvSpPr>
          <p:cNvPr id="7" name="TextBox 6">
            <a:extLst>
              <a:ext uri="{FF2B5EF4-FFF2-40B4-BE49-F238E27FC236}">
                <a16:creationId xmlns:a16="http://schemas.microsoft.com/office/drawing/2014/main" id="{C30A8F67-7A0B-C69F-A0CF-1C93095BFFBF}"/>
              </a:ext>
            </a:extLst>
          </p:cNvPr>
          <p:cNvSpPr txBox="1"/>
          <p:nvPr/>
        </p:nvSpPr>
        <p:spPr>
          <a:xfrm>
            <a:off x="3654345" y="4746421"/>
            <a:ext cx="2190953" cy="1201611"/>
          </a:xfrm>
          <a:prstGeom prst="rect">
            <a:avLst/>
          </a:prstGeom>
          <a:noFill/>
        </p:spPr>
        <p:txBody>
          <a:bodyPr wrap="square">
            <a:spAutoFit/>
          </a:bodyPr>
          <a:lstStyle/>
          <a:p>
            <a:pPr algn="ctr"/>
            <a:r>
              <a:rPr lang="en-US"/>
              <a:t>180+ </a:t>
            </a:r>
            <a:r>
              <a:rPr lang="en-US" err="1"/>
              <a:t>GracePorts</a:t>
            </a:r>
            <a:r>
              <a:rPr lang="en-US"/>
              <a:t> and all PESD’s now available in </a:t>
            </a:r>
            <a:r>
              <a:rPr lang="en-US" err="1"/>
              <a:t>ePlan</a:t>
            </a:r>
            <a:r>
              <a:rPr lang="en-US"/>
              <a:t> data portal </a:t>
            </a:r>
          </a:p>
        </p:txBody>
      </p:sp>
      <p:sp>
        <p:nvSpPr>
          <p:cNvPr id="9" name="TextBox 8">
            <a:extLst>
              <a:ext uri="{FF2B5EF4-FFF2-40B4-BE49-F238E27FC236}">
                <a16:creationId xmlns:a16="http://schemas.microsoft.com/office/drawing/2014/main" id="{5816F802-4123-CE90-84F9-98C7B37DE689}"/>
              </a:ext>
            </a:extLst>
          </p:cNvPr>
          <p:cNvSpPr txBox="1"/>
          <p:nvPr/>
        </p:nvSpPr>
        <p:spPr>
          <a:xfrm>
            <a:off x="6257359" y="4873879"/>
            <a:ext cx="2319905" cy="646331"/>
          </a:xfrm>
          <a:prstGeom prst="rect">
            <a:avLst/>
          </a:prstGeom>
          <a:noFill/>
        </p:spPr>
        <p:txBody>
          <a:bodyPr wrap="square">
            <a:spAutoFit/>
          </a:bodyPr>
          <a:lstStyle/>
          <a:p>
            <a:pPr algn="ctr"/>
            <a:r>
              <a:rPr lang="en-US">
                <a:hlinkClick r:id="rId4"/>
              </a:rPr>
              <a:t>Grace Technologies Master Catalog</a:t>
            </a:r>
            <a:endParaRPr lang="en-US"/>
          </a:p>
        </p:txBody>
      </p:sp>
      <p:sp>
        <p:nvSpPr>
          <p:cNvPr id="11" name="TextBox 10">
            <a:extLst>
              <a:ext uri="{FF2B5EF4-FFF2-40B4-BE49-F238E27FC236}">
                <a16:creationId xmlns:a16="http://schemas.microsoft.com/office/drawing/2014/main" id="{B017BB6D-AFD2-0639-2DA7-2F03E5814247}"/>
              </a:ext>
            </a:extLst>
          </p:cNvPr>
          <p:cNvSpPr txBox="1"/>
          <p:nvPr/>
        </p:nvSpPr>
        <p:spPr>
          <a:xfrm>
            <a:off x="9127709" y="4858718"/>
            <a:ext cx="2499132" cy="923330"/>
          </a:xfrm>
          <a:prstGeom prst="rect">
            <a:avLst/>
          </a:prstGeom>
          <a:noFill/>
        </p:spPr>
        <p:txBody>
          <a:bodyPr wrap="square">
            <a:spAutoFit/>
          </a:bodyPr>
          <a:lstStyle/>
          <a:p>
            <a:pPr algn="ctr"/>
            <a:r>
              <a:rPr lang="en-US"/>
              <a:t>Check out our Knowledge Base Articles with over 250 articles </a:t>
            </a:r>
          </a:p>
        </p:txBody>
      </p:sp>
      <p:pic>
        <p:nvPicPr>
          <p:cNvPr id="13" name="Picture 12" descr="A red and black logo&#10;&#10;Description automatically generated with medium confidence">
            <a:extLst>
              <a:ext uri="{FF2B5EF4-FFF2-40B4-BE49-F238E27FC236}">
                <a16:creationId xmlns:a16="http://schemas.microsoft.com/office/drawing/2014/main" id="{1DAEB6D9-8BFC-02A2-DC2E-2C6969731E3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114430" y="2496544"/>
            <a:ext cx="1400851" cy="1953818"/>
          </a:xfrm>
          <a:prstGeom prst="rect">
            <a:avLst/>
          </a:prstGeom>
          <a:ln>
            <a:noFill/>
          </a:ln>
          <a:effectLst>
            <a:outerShdw blurRad="292100" dist="139700" dir="2700000" algn="tl" rotWithShape="0">
              <a:srgbClr val="333333">
                <a:alpha val="65000"/>
              </a:srgbClr>
            </a:outerShdw>
          </a:effectLst>
        </p:spPr>
      </p:pic>
      <p:pic>
        <p:nvPicPr>
          <p:cNvPr id="15" name="Picture 14">
            <a:extLst>
              <a:ext uri="{FF2B5EF4-FFF2-40B4-BE49-F238E27FC236}">
                <a16:creationId xmlns:a16="http://schemas.microsoft.com/office/drawing/2014/main" id="{AD2E6810-84E9-B296-7272-6EB4B968EBFC}"/>
              </a:ext>
            </a:extLst>
          </p:cNvPr>
          <p:cNvPicPr>
            <a:picLocks noChangeAspect="1"/>
          </p:cNvPicPr>
          <p:nvPr/>
        </p:nvPicPr>
        <p:blipFill rotWithShape="1">
          <a:blip r:embed="rId6"/>
          <a:srcRect t="4876"/>
          <a:stretch/>
        </p:blipFill>
        <p:spPr>
          <a:xfrm>
            <a:off x="9183697" y="2573677"/>
            <a:ext cx="2499132" cy="1722277"/>
          </a:xfrm>
          <a:prstGeom prst="rect">
            <a:avLst/>
          </a:prstGeom>
          <a:ln>
            <a:noFill/>
          </a:ln>
          <a:effectLst>
            <a:outerShdw blurRad="292100" dist="139700" dir="2700000" algn="tl" rotWithShape="0">
              <a:srgbClr val="333333">
                <a:alpha val="65000"/>
              </a:srgbClr>
            </a:outerShdw>
          </a:effectLst>
        </p:spPr>
      </p:pic>
      <p:pic>
        <p:nvPicPr>
          <p:cNvPr id="17" name="Picture 16">
            <a:extLst>
              <a:ext uri="{FF2B5EF4-FFF2-40B4-BE49-F238E27FC236}">
                <a16:creationId xmlns:a16="http://schemas.microsoft.com/office/drawing/2014/main" id="{1AD2A452-7474-FE56-7C14-5D49B58C4AE3}"/>
              </a:ext>
            </a:extLst>
          </p:cNvPr>
          <p:cNvPicPr>
            <a:picLocks noChangeAspect="1"/>
          </p:cNvPicPr>
          <p:nvPr/>
        </p:nvPicPr>
        <p:blipFill>
          <a:blip r:embed="rId7"/>
          <a:stretch>
            <a:fillRect/>
          </a:stretch>
        </p:blipFill>
        <p:spPr>
          <a:xfrm>
            <a:off x="6245328" y="2353041"/>
            <a:ext cx="2162757" cy="2172060"/>
          </a:xfrm>
          <a:prstGeom prst="rect">
            <a:avLst/>
          </a:prstGeom>
          <a:ln>
            <a:noFill/>
          </a:ln>
          <a:effectLst>
            <a:outerShdw blurRad="292100" dist="139700" dir="2700000" algn="tl" rotWithShape="0">
              <a:srgbClr val="333333">
                <a:alpha val="65000"/>
              </a:srgbClr>
            </a:outerShdw>
          </a:effectLst>
        </p:spPr>
      </p:pic>
      <p:pic>
        <p:nvPicPr>
          <p:cNvPr id="21" name="Picture 20">
            <a:extLst>
              <a:ext uri="{FF2B5EF4-FFF2-40B4-BE49-F238E27FC236}">
                <a16:creationId xmlns:a16="http://schemas.microsoft.com/office/drawing/2014/main" id="{183DCFD1-4FE6-4F81-BE4C-15422FE7F2E2}"/>
              </a:ext>
            </a:extLst>
          </p:cNvPr>
          <p:cNvPicPr>
            <a:picLocks noChangeAspect="1"/>
          </p:cNvPicPr>
          <p:nvPr/>
        </p:nvPicPr>
        <p:blipFill>
          <a:blip r:embed="rId8"/>
          <a:stretch>
            <a:fillRect/>
          </a:stretch>
        </p:blipFill>
        <p:spPr>
          <a:xfrm>
            <a:off x="634533" y="2496544"/>
            <a:ext cx="2536885" cy="1710651"/>
          </a:xfrm>
          <a:prstGeom prst="rect">
            <a:avLst/>
          </a:prstGeom>
          <a:ln>
            <a:noFill/>
          </a:ln>
          <a:effectLst>
            <a:outerShdw blurRad="292100" dist="139700" dir="2700000" algn="tl" rotWithShape="0">
              <a:srgbClr val="333333">
                <a:alpha val="65000"/>
              </a:srgbClr>
            </a:outerShdw>
          </a:effectLst>
        </p:spPr>
      </p:pic>
      <p:grpSp>
        <p:nvGrpSpPr>
          <p:cNvPr id="6" name="Group 5">
            <a:extLst>
              <a:ext uri="{FF2B5EF4-FFF2-40B4-BE49-F238E27FC236}">
                <a16:creationId xmlns:a16="http://schemas.microsoft.com/office/drawing/2014/main" id="{B284BEEA-DE52-9037-7469-83124375CA89}"/>
              </a:ext>
            </a:extLst>
          </p:cNvPr>
          <p:cNvGrpSpPr/>
          <p:nvPr/>
        </p:nvGrpSpPr>
        <p:grpSpPr>
          <a:xfrm>
            <a:off x="8898340" y="962843"/>
            <a:ext cx="2741446" cy="533558"/>
            <a:chOff x="8172931" y="889899"/>
            <a:chExt cx="3466855" cy="674742"/>
          </a:xfrm>
        </p:grpSpPr>
        <p:pic>
          <p:nvPicPr>
            <p:cNvPr id="8" name="Picture 7" descr="A blue square with a white f logo&#10;&#10;Description automatically generated">
              <a:hlinkClick r:id="rId9"/>
              <a:extLst>
                <a:ext uri="{FF2B5EF4-FFF2-40B4-BE49-F238E27FC236}">
                  <a16:creationId xmlns:a16="http://schemas.microsoft.com/office/drawing/2014/main" id="{15C5E6FA-E0BE-BD18-4384-8289E611C6B4}"/>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9144822" y="889899"/>
              <a:ext cx="662693" cy="674742"/>
            </a:xfrm>
            <a:prstGeom prst="rect">
              <a:avLst/>
            </a:prstGeom>
          </p:spPr>
        </p:pic>
        <p:pic>
          <p:nvPicPr>
            <p:cNvPr id="10" name="Picture 9" descr="A blue square with white letters&#10;&#10;Description automatically generated">
              <a:hlinkClick r:id="rId11"/>
              <a:extLst>
                <a:ext uri="{FF2B5EF4-FFF2-40B4-BE49-F238E27FC236}">
                  <a16:creationId xmlns:a16="http://schemas.microsoft.com/office/drawing/2014/main" id="{429EF761-953F-BDBA-E008-ACB428786DB2}"/>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10983118" y="892912"/>
              <a:ext cx="656668" cy="668717"/>
            </a:xfrm>
            <a:prstGeom prst="rect">
              <a:avLst/>
            </a:prstGeom>
          </p:spPr>
        </p:pic>
        <p:pic>
          <p:nvPicPr>
            <p:cNvPr id="12" name="Picture 11" descr="A blue square with a white bird&#10;&#10;Description automatically generated">
              <a:hlinkClick r:id="rId13"/>
              <a:extLst>
                <a:ext uri="{FF2B5EF4-FFF2-40B4-BE49-F238E27FC236}">
                  <a16:creationId xmlns:a16="http://schemas.microsoft.com/office/drawing/2014/main" id="{FE554FCB-33CC-2739-1B16-6B28C0F6DDF6}"/>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10062673" y="889900"/>
              <a:ext cx="656668" cy="674741"/>
            </a:xfrm>
            <a:prstGeom prst="rect">
              <a:avLst/>
            </a:prstGeom>
          </p:spPr>
        </p:pic>
        <p:pic>
          <p:nvPicPr>
            <p:cNvPr id="14" name="Picture 13" descr="A red and white play button&#10;&#10;Description automatically generated">
              <a:hlinkClick r:id="rId15"/>
              <a:extLst>
                <a:ext uri="{FF2B5EF4-FFF2-40B4-BE49-F238E27FC236}">
                  <a16:creationId xmlns:a16="http://schemas.microsoft.com/office/drawing/2014/main" id="{549FB43C-EEC9-998F-B864-46BD4C3BCDEE}"/>
                </a:ext>
              </a:extLst>
            </p:cNvPr>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8172931" y="896991"/>
              <a:ext cx="664276" cy="660558"/>
            </a:xfrm>
            <a:prstGeom prst="rect">
              <a:avLst/>
            </a:prstGeom>
          </p:spPr>
        </p:pic>
      </p:grpSp>
      <p:grpSp>
        <p:nvGrpSpPr>
          <p:cNvPr id="3" name="Group 2">
            <a:extLst>
              <a:ext uri="{FF2B5EF4-FFF2-40B4-BE49-F238E27FC236}">
                <a16:creationId xmlns:a16="http://schemas.microsoft.com/office/drawing/2014/main" id="{06E4F043-F8C7-67DC-7D9C-F5D7B2C03B80}"/>
              </a:ext>
            </a:extLst>
          </p:cNvPr>
          <p:cNvGrpSpPr/>
          <p:nvPr/>
        </p:nvGrpSpPr>
        <p:grpSpPr>
          <a:xfrm>
            <a:off x="2152741" y="3137242"/>
            <a:ext cx="1307282" cy="1388585"/>
            <a:chOff x="2077101" y="3429000"/>
            <a:chExt cx="1307282" cy="1388585"/>
          </a:xfrm>
        </p:grpSpPr>
        <p:pic>
          <p:nvPicPr>
            <p:cNvPr id="5" name="Picture 4">
              <a:extLst>
                <a:ext uri="{FF2B5EF4-FFF2-40B4-BE49-F238E27FC236}">
                  <a16:creationId xmlns:a16="http://schemas.microsoft.com/office/drawing/2014/main" id="{A1DD2DB7-7D0A-9160-12E6-8EA0194796EC}"/>
                </a:ext>
              </a:extLst>
            </p:cNvPr>
            <p:cNvPicPr>
              <a:picLocks noChangeAspect="1"/>
            </p:cNvPicPr>
            <p:nvPr/>
          </p:nvPicPr>
          <p:blipFill>
            <a:blip r:embed="rId17">
              <a:extLst>
                <a:ext uri="{28A0092B-C50C-407E-A947-70E740481C1C}">
                  <a14:useLocalDpi xmlns:a14="http://schemas.microsoft.com/office/drawing/2010/main" val="0"/>
                </a:ext>
              </a:extLst>
            </a:blip>
            <a:srcRect t="181" b="181"/>
            <a:stretch/>
          </p:blipFill>
          <p:spPr>
            <a:xfrm>
              <a:off x="2774144" y="3429000"/>
              <a:ext cx="610239" cy="646921"/>
            </a:xfrm>
            <a:prstGeom prst="ellipse">
              <a:avLst/>
            </a:prstGeom>
          </p:spPr>
        </p:pic>
        <p:pic>
          <p:nvPicPr>
            <p:cNvPr id="22" name="Picture 21">
              <a:extLst>
                <a:ext uri="{FF2B5EF4-FFF2-40B4-BE49-F238E27FC236}">
                  <a16:creationId xmlns:a16="http://schemas.microsoft.com/office/drawing/2014/main" id="{827163C4-079D-A830-258E-F232477354E1}"/>
                </a:ext>
              </a:extLst>
            </p:cNvPr>
            <p:cNvPicPr>
              <a:picLocks noChangeAspect="1"/>
            </p:cNvPicPr>
            <p:nvPr/>
          </p:nvPicPr>
          <p:blipFill>
            <a:blip r:embed="rId18">
              <a:extLst>
                <a:ext uri="{28A0092B-C50C-407E-A947-70E740481C1C}">
                  <a14:useLocalDpi xmlns:a14="http://schemas.microsoft.com/office/drawing/2010/main" val="0"/>
                </a:ext>
              </a:extLst>
            </a:blip>
            <a:srcRect l="1057" r="1057"/>
            <a:stretch/>
          </p:blipFill>
          <p:spPr>
            <a:xfrm>
              <a:off x="2077834" y="3452505"/>
              <a:ext cx="610239" cy="623416"/>
            </a:xfrm>
            <a:prstGeom prst="ellipse">
              <a:avLst/>
            </a:prstGeom>
          </p:spPr>
        </p:pic>
        <p:pic>
          <p:nvPicPr>
            <p:cNvPr id="23" name="Picture 22">
              <a:extLst>
                <a:ext uri="{FF2B5EF4-FFF2-40B4-BE49-F238E27FC236}">
                  <a16:creationId xmlns:a16="http://schemas.microsoft.com/office/drawing/2014/main" id="{C6A5EF93-63ED-67B9-16E6-3BC06C0780B2}"/>
                </a:ext>
              </a:extLst>
            </p:cNvPr>
            <p:cNvPicPr>
              <a:picLocks noChangeAspect="1"/>
            </p:cNvPicPr>
            <p:nvPr/>
          </p:nvPicPr>
          <p:blipFill>
            <a:blip r:embed="rId19">
              <a:extLst>
                <a:ext uri="{28A0092B-C50C-407E-A947-70E740481C1C}">
                  <a14:useLocalDpi xmlns:a14="http://schemas.microsoft.com/office/drawing/2010/main" val="0"/>
                </a:ext>
              </a:extLst>
            </a:blip>
            <a:srcRect t="9136" b="9136"/>
            <a:stretch/>
          </p:blipFill>
          <p:spPr>
            <a:xfrm>
              <a:off x="2077101" y="4203102"/>
              <a:ext cx="601495" cy="614483"/>
            </a:xfrm>
            <a:prstGeom prst="ellipse">
              <a:avLst/>
            </a:prstGeom>
          </p:spPr>
        </p:pic>
        <p:pic>
          <p:nvPicPr>
            <p:cNvPr id="24" name="Picture 23">
              <a:extLst>
                <a:ext uri="{FF2B5EF4-FFF2-40B4-BE49-F238E27FC236}">
                  <a16:creationId xmlns:a16="http://schemas.microsoft.com/office/drawing/2014/main" id="{3A0D6A6D-D1EC-4A63-B7F6-D495B5F43644}"/>
                </a:ext>
              </a:extLst>
            </p:cNvPr>
            <p:cNvPicPr>
              <a:picLocks noChangeAspect="1"/>
            </p:cNvPicPr>
            <p:nvPr/>
          </p:nvPicPr>
          <p:blipFill>
            <a:blip r:embed="rId20">
              <a:extLst>
                <a:ext uri="{28A0092B-C50C-407E-A947-70E740481C1C}">
                  <a14:useLocalDpi xmlns:a14="http://schemas.microsoft.com/office/drawing/2010/main" val="0"/>
                </a:ext>
              </a:extLst>
            </a:blip>
            <a:srcRect t="9136" b="9136"/>
            <a:stretch/>
          </p:blipFill>
          <p:spPr>
            <a:xfrm>
              <a:off x="2747976" y="4203102"/>
              <a:ext cx="601495" cy="614483"/>
            </a:xfrm>
            <a:prstGeom prst="ellipse">
              <a:avLst/>
            </a:prstGeom>
          </p:spPr>
        </p:pic>
      </p:grpSp>
    </p:spTree>
    <p:extLst>
      <p:ext uri="{BB962C8B-B14F-4D97-AF65-F5344CB8AC3E}">
        <p14:creationId xmlns:p14="http://schemas.microsoft.com/office/powerpoint/2010/main" val="312211353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3">
            <a:extLst>
              <a:ext uri="{FF2B5EF4-FFF2-40B4-BE49-F238E27FC236}">
                <a16:creationId xmlns:a16="http://schemas.microsoft.com/office/drawing/2014/main" id="{0DBF19F8-DA6D-D738-B176-18C67C165714}"/>
              </a:ext>
            </a:extLst>
          </p:cNvPr>
          <p:cNvSpPr txBox="1">
            <a:spLocks/>
          </p:cNvSpPr>
          <p:nvPr/>
        </p:nvSpPr>
        <p:spPr>
          <a:xfrm>
            <a:off x="7940017" y="2029820"/>
            <a:ext cx="2773476" cy="3019852"/>
          </a:xfrm>
          <a:prstGeom prst="rect">
            <a:avLst/>
          </a:prstGeom>
        </p:spPr>
        <p:txBody>
          <a:bodyP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00000"/>
              </a:lnSpc>
            </a:pPr>
            <a:r>
              <a:rPr lang="en-US" sz="3600">
                <a:solidFill>
                  <a:schemeClr val="bg1"/>
                </a:solidFill>
                <a:latin typeface="Arial" panose="020B0604020202020204" pitchFamily="34" charset="0"/>
                <a:cs typeface="Arial" panose="020B0604020202020204" pitchFamily="34" charset="0"/>
              </a:rPr>
              <a:t>Intelligent Machine Health Monitoring</a:t>
            </a:r>
          </a:p>
        </p:txBody>
      </p:sp>
    </p:spTree>
    <p:extLst>
      <p:ext uri="{BB962C8B-B14F-4D97-AF65-F5344CB8AC3E}">
        <p14:creationId xmlns:p14="http://schemas.microsoft.com/office/powerpoint/2010/main" val="12285686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EAACDC-9826-B351-9924-9A04BA46C480}"/>
              </a:ext>
            </a:extLst>
          </p:cNvPr>
          <p:cNvSpPr>
            <a:spLocks noGrp="1"/>
          </p:cNvSpPr>
          <p:nvPr>
            <p:ph type="title"/>
          </p:nvPr>
        </p:nvSpPr>
        <p:spPr/>
        <p:txBody>
          <a:bodyPr>
            <a:normAutofit/>
          </a:bodyPr>
          <a:lstStyle/>
          <a:p>
            <a:r>
              <a:rPr lang="en-US">
                <a:latin typeface="Arial Black" panose="020B0A04020102020204" pitchFamily="34" charset="0"/>
                <a:cs typeface="Arial" panose="020B0604020202020204" pitchFamily="34" charset="0"/>
              </a:rPr>
              <a:t>Did </a:t>
            </a:r>
            <a:r>
              <a:rPr lang="en-US">
                <a:latin typeface="Arial" panose="020B0604020202020204" pitchFamily="34" charset="0"/>
                <a:cs typeface="Arial" panose="020B0604020202020204" pitchFamily="34" charset="0"/>
              </a:rPr>
              <a:t>you </a:t>
            </a:r>
            <a:r>
              <a:rPr lang="en-US">
                <a:latin typeface="Arial Black" panose="020B0A04020102020204" pitchFamily="34" charset="0"/>
                <a:cs typeface="Arial" panose="020B0604020202020204" pitchFamily="34" charset="0"/>
              </a:rPr>
              <a:t>know….</a:t>
            </a:r>
          </a:p>
        </p:txBody>
      </p:sp>
      <p:sp>
        <p:nvSpPr>
          <p:cNvPr id="11" name="TextBox 10">
            <a:extLst>
              <a:ext uri="{FF2B5EF4-FFF2-40B4-BE49-F238E27FC236}">
                <a16:creationId xmlns:a16="http://schemas.microsoft.com/office/drawing/2014/main" id="{A4176804-AF86-F5F5-2762-F56339D5CA6A}"/>
              </a:ext>
            </a:extLst>
          </p:cNvPr>
          <p:cNvSpPr txBox="1"/>
          <p:nvPr/>
        </p:nvSpPr>
        <p:spPr>
          <a:xfrm>
            <a:off x="6892122" y="5417409"/>
            <a:ext cx="5436358" cy="461665"/>
          </a:xfrm>
          <a:prstGeom prst="rect">
            <a:avLst/>
          </a:prstGeom>
          <a:noFill/>
        </p:spPr>
        <p:txBody>
          <a:bodyPr wrap="square" rtlCol="0">
            <a:spAutoFit/>
          </a:bodyPr>
          <a:lstStyle/>
          <a:p>
            <a:pPr algn="ctr"/>
            <a:r>
              <a:rPr lang="en-US" sz="2400" b="1">
                <a:solidFill>
                  <a:schemeClr val="bg1"/>
                </a:solidFill>
              </a:rPr>
              <a:t>PPE</a:t>
            </a:r>
          </a:p>
        </p:txBody>
      </p:sp>
      <p:sp>
        <p:nvSpPr>
          <p:cNvPr id="29" name="TextBox 28">
            <a:extLst>
              <a:ext uri="{FF2B5EF4-FFF2-40B4-BE49-F238E27FC236}">
                <a16:creationId xmlns:a16="http://schemas.microsoft.com/office/drawing/2014/main" id="{0495BD49-1E96-01EF-B942-0A98D8795FFF}"/>
              </a:ext>
            </a:extLst>
          </p:cNvPr>
          <p:cNvSpPr txBox="1"/>
          <p:nvPr/>
        </p:nvSpPr>
        <p:spPr>
          <a:xfrm>
            <a:off x="0" y="5418517"/>
            <a:ext cx="12192001" cy="1025922"/>
          </a:xfrm>
          <a:prstGeom prst="rect">
            <a:avLst/>
          </a:prstGeom>
          <a:noFill/>
        </p:spPr>
        <p:txBody>
          <a:bodyPr wrap="square" rtlCol="0">
            <a:spAutoFit/>
          </a:bodyPr>
          <a:lstStyle/>
          <a:p>
            <a:pPr algn="ctr"/>
            <a:r>
              <a:rPr lang="en-US" sz="3200" b="0" i="0" u="none" strike="noStrike" baseline="30000">
                <a:solidFill>
                  <a:srgbClr val="000000"/>
                </a:solidFill>
                <a:latin typeface="Arial" panose="020B0604020202020204" pitchFamily="34" charset="0"/>
              </a:rPr>
              <a:t>The </a:t>
            </a:r>
            <a:r>
              <a:rPr lang="en-US" sz="3200" b="0" i="0" u="none" strike="noStrike" baseline="30000">
                <a:solidFill>
                  <a:srgbClr val="000000"/>
                </a:solidFill>
                <a:latin typeface="Arial Black" panose="020B0A04020102020204" pitchFamily="34" charset="0"/>
              </a:rPr>
              <a:t>compounding effects</a:t>
            </a:r>
            <a:r>
              <a:rPr lang="en-US" sz="3200" b="0" i="0" u="none" strike="noStrike" baseline="30000">
                <a:solidFill>
                  <a:srgbClr val="000000"/>
                </a:solidFill>
                <a:latin typeface="Arial" panose="020B0604020202020204" pitchFamily="34" charset="0"/>
              </a:rPr>
              <a:t> of these </a:t>
            </a:r>
            <a:r>
              <a:rPr lang="en-US" sz="3200" b="0" i="0" u="none" strike="noStrike" baseline="30000">
                <a:solidFill>
                  <a:srgbClr val="000000"/>
                </a:solidFill>
                <a:latin typeface="Arial Black" panose="020B0A04020102020204" pitchFamily="34" charset="0"/>
              </a:rPr>
              <a:t>preventable injuries</a:t>
            </a:r>
            <a:r>
              <a:rPr lang="en-US" sz="3200" b="0" i="0" u="none" strike="noStrike" baseline="30000">
                <a:solidFill>
                  <a:srgbClr val="000000"/>
                </a:solidFill>
                <a:latin typeface="Arial" panose="020B0604020202020204" pitchFamily="34" charset="0"/>
              </a:rPr>
              <a:t> go beyond just the day </a:t>
            </a:r>
          </a:p>
          <a:p>
            <a:pPr algn="ctr"/>
            <a:r>
              <a:rPr lang="en-US" sz="3200" b="0" i="0" u="none" strike="noStrike" baseline="30000">
                <a:solidFill>
                  <a:srgbClr val="000000"/>
                </a:solidFill>
                <a:latin typeface="Arial" panose="020B0604020202020204" pitchFamily="34" charset="0"/>
              </a:rPr>
              <a:t>of an incident and adversely affect the</a:t>
            </a:r>
            <a:r>
              <a:rPr lang="en-US" sz="3200" b="0" i="0" u="none" strike="noStrike" baseline="30000">
                <a:solidFill>
                  <a:srgbClr val="000000"/>
                </a:solidFill>
                <a:latin typeface="Arial Black" panose="020B0A04020102020204" pitchFamily="34" charset="0"/>
              </a:rPr>
              <a:t> future of our economies</a:t>
            </a:r>
          </a:p>
          <a:p>
            <a:endParaRPr lang="en-US"/>
          </a:p>
        </p:txBody>
      </p:sp>
      <p:sp>
        <p:nvSpPr>
          <p:cNvPr id="18" name="Content Placeholder 1">
            <a:extLst>
              <a:ext uri="{FF2B5EF4-FFF2-40B4-BE49-F238E27FC236}">
                <a16:creationId xmlns:a16="http://schemas.microsoft.com/office/drawing/2014/main" id="{429C05A8-09B3-DCEB-7B35-0CA2953A77F6}"/>
              </a:ext>
            </a:extLst>
          </p:cNvPr>
          <p:cNvSpPr>
            <a:spLocks noGrp="1"/>
          </p:cNvSpPr>
          <p:nvPr>
            <p:ph idx="1"/>
          </p:nvPr>
        </p:nvSpPr>
        <p:spPr>
          <a:xfrm>
            <a:off x="6892122" y="2149302"/>
            <a:ext cx="4403303" cy="3026353"/>
          </a:xfrm>
        </p:spPr>
        <p:txBody>
          <a:bodyPr>
            <a:normAutofit fontScale="55000" lnSpcReduction="20000"/>
          </a:bodyPr>
          <a:lstStyle/>
          <a:p>
            <a:pPr marL="0" indent="0" algn="ctr">
              <a:buNone/>
            </a:pPr>
            <a:r>
              <a:rPr lang="en-US" sz="13100" b="1">
                <a:solidFill>
                  <a:srgbClr val="0070C0"/>
                </a:solidFill>
                <a:latin typeface="Arial Black" panose="020B0A04020102020204" pitchFamily="34" charset="0"/>
              </a:rPr>
              <a:t>70% </a:t>
            </a:r>
          </a:p>
          <a:p>
            <a:pPr marL="0" indent="0" algn="ctr">
              <a:lnSpc>
                <a:spcPct val="120000"/>
              </a:lnSpc>
              <a:buNone/>
            </a:pPr>
            <a:r>
              <a:rPr lang="en-US" sz="5800">
                <a:latin typeface="Arial" panose="020B0604020202020204" pitchFamily="34" charset="0"/>
                <a:cs typeface="Arial" panose="020B0604020202020204" pitchFamily="34" charset="0"/>
              </a:rPr>
              <a:t>of All Workplace Injuries Happen During Reactive Maintenance</a:t>
            </a:r>
          </a:p>
        </p:txBody>
      </p:sp>
      <p:cxnSp>
        <p:nvCxnSpPr>
          <p:cNvPr id="23" name="Straight Connector 22">
            <a:extLst>
              <a:ext uri="{FF2B5EF4-FFF2-40B4-BE49-F238E27FC236}">
                <a16:creationId xmlns:a16="http://schemas.microsoft.com/office/drawing/2014/main" id="{D7279098-12EF-A603-1707-546BD66FDB1F}"/>
              </a:ext>
            </a:extLst>
          </p:cNvPr>
          <p:cNvCxnSpPr>
            <a:cxnSpLocks/>
          </p:cNvCxnSpPr>
          <p:nvPr/>
        </p:nvCxnSpPr>
        <p:spPr>
          <a:xfrm>
            <a:off x="6096000" y="1743075"/>
            <a:ext cx="0" cy="3390900"/>
          </a:xfrm>
          <a:prstGeom prst="line">
            <a:avLst/>
          </a:prstGeom>
        </p:spPr>
        <p:style>
          <a:lnRef idx="1">
            <a:schemeClr val="accent3"/>
          </a:lnRef>
          <a:fillRef idx="0">
            <a:schemeClr val="accent3"/>
          </a:fillRef>
          <a:effectRef idx="0">
            <a:schemeClr val="accent3"/>
          </a:effectRef>
          <a:fontRef idx="minor">
            <a:schemeClr val="tx1"/>
          </a:fontRef>
        </p:style>
      </p:cxnSp>
      <p:grpSp>
        <p:nvGrpSpPr>
          <p:cNvPr id="25" name="Group 24">
            <a:extLst>
              <a:ext uri="{FF2B5EF4-FFF2-40B4-BE49-F238E27FC236}">
                <a16:creationId xmlns:a16="http://schemas.microsoft.com/office/drawing/2014/main" id="{2BF51CB9-4120-9C8F-221D-271969CB43E6}"/>
              </a:ext>
            </a:extLst>
          </p:cNvPr>
          <p:cNvGrpSpPr/>
          <p:nvPr/>
        </p:nvGrpSpPr>
        <p:grpSpPr>
          <a:xfrm>
            <a:off x="838200" y="1988310"/>
            <a:ext cx="4622353" cy="2946699"/>
            <a:chOff x="964815" y="2007951"/>
            <a:chExt cx="4622353" cy="2946699"/>
          </a:xfrm>
        </p:grpSpPr>
        <p:sp>
          <p:nvSpPr>
            <p:cNvPr id="20" name="Content Placeholder 1">
              <a:extLst>
                <a:ext uri="{FF2B5EF4-FFF2-40B4-BE49-F238E27FC236}">
                  <a16:creationId xmlns:a16="http://schemas.microsoft.com/office/drawing/2014/main" id="{1AD2D72E-EA35-89B4-292C-0BED5424B66C}"/>
                </a:ext>
              </a:extLst>
            </p:cNvPr>
            <p:cNvSpPr txBox="1">
              <a:spLocks/>
            </p:cNvSpPr>
            <p:nvPr/>
          </p:nvSpPr>
          <p:spPr>
            <a:xfrm>
              <a:off x="1366894" y="2901284"/>
              <a:ext cx="3818194" cy="2053366"/>
            </a:xfrm>
            <a:prstGeom prst="rect">
              <a:avLst/>
            </a:prstGeom>
          </p:spPr>
          <p:txBody>
            <a:bodyPr vert="horz" lIns="91440" tIns="45720" rIns="91440" bIns="45720" rtlCol="0">
              <a:normAutofit fontScale="40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20000"/>
                </a:lnSpc>
                <a:buFont typeface="Arial" panose="020B0604020202020204" pitchFamily="34" charset="0"/>
                <a:buNone/>
              </a:pPr>
              <a:r>
                <a:rPr lang="en-US" sz="15300" b="1">
                  <a:solidFill>
                    <a:srgbClr val="0070C0"/>
                  </a:solidFill>
                  <a:latin typeface="Arial Black" panose="020B0A04020102020204" pitchFamily="34" charset="0"/>
                </a:rPr>
                <a:t>$20 Billion </a:t>
              </a:r>
            </a:p>
          </p:txBody>
        </p:sp>
        <p:sp>
          <p:nvSpPr>
            <p:cNvPr id="24" name="TextBox 23">
              <a:extLst>
                <a:ext uri="{FF2B5EF4-FFF2-40B4-BE49-F238E27FC236}">
                  <a16:creationId xmlns:a16="http://schemas.microsoft.com/office/drawing/2014/main" id="{8B503EEC-191F-8DC7-3BAA-C987E0368E79}"/>
                </a:ext>
              </a:extLst>
            </p:cNvPr>
            <p:cNvSpPr txBox="1"/>
            <p:nvPr/>
          </p:nvSpPr>
          <p:spPr>
            <a:xfrm>
              <a:off x="964815" y="2007951"/>
              <a:ext cx="4622353" cy="1107996"/>
            </a:xfrm>
            <a:prstGeom prst="rect">
              <a:avLst/>
            </a:prstGeom>
            <a:noFill/>
          </p:spPr>
          <p:txBody>
            <a:bodyPr wrap="square" rtlCol="0">
              <a:spAutoFit/>
            </a:bodyPr>
            <a:lstStyle/>
            <a:p>
              <a:pPr algn="ctr"/>
              <a:r>
                <a:rPr lang="en-US" sz="2400">
                  <a:latin typeface="Arial" panose="020B0604020202020204" pitchFamily="34" charset="0"/>
                  <a:cs typeface="Arial" panose="020B0604020202020204" pitchFamily="34" charset="0"/>
                </a:rPr>
                <a:t>The cost of unplanned downtime in process industries per year</a:t>
              </a:r>
            </a:p>
            <a:p>
              <a:endParaRPr lang="en-US"/>
            </a:p>
          </p:txBody>
        </p:sp>
      </p:grpSp>
      <p:sp>
        <p:nvSpPr>
          <p:cNvPr id="3" name="Rectangle 2">
            <a:extLst>
              <a:ext uri="{FF2B5EF4-FFF2-40B4-BE49-F238E27FC236}">
                <a16:creationId xmlns:a16="http://schemas.microsoft.com/office/drawing/2014/main" id="{92AB8E33-DE36-5438-10F3-E665F249B81B}"/>
              </a:ext>
            </a:extLst>
          </p:cNvPr>
          <p:cNvSpPr/>
          <p:nvPr/>
        </p:nvSpPr>
        <p:spPr>
          <a:xfrm>
            <a:off x="2361063" y="6209731"/>
            <a:ext cx="9567080" cy="47757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51049289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Flowchart: Connector 28">
            <a:extLst>
              <a:ext uri="{FF2B5EF4-FFF2-40B4-BE49-F238E27FC236}">
                <a16:creationId xmlns:a16="http://schemas.microsoft.com/office/drawing/2014/main" id="{27B266AC-9AF7-BD40-5424-219A730556BD}"/>
              </a:ext>
            </a:extLst>
          </p:cNvPr>
          <p:cNvSpPr/>
          <p:nvPr/>
        </p:nvSpPr>
        <p:spPr>
          <a:xfrm>
            <a:off x="3073390" y="1754748"/>
            <a:ext cx="1554714" cy="1554714"/>
          </a:xfrm>
          <a:prstGeom prst="flowChartConnector">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Flowchart: Connector 29">
            <a:extLst>
              <a:ext uri="{FF2B5EF4-FFF2-40B4-BE49-F238E27FC236}">
                <a16:creationId xmlns:a16="http://schemas.microsoft.com/office/drawing/2014/main" id="{52B141BD-269A-B08B-C89A-DB7DF6D3FDBC}"/>
              </a:ext>
            </a:extLst>
          </p:cNvPr>
          <p:cNvSpPr/>
          <p:nvPr/>
        </p:nvSpPr>
        <p:spPr>
          <a:xfrm>
            <a:off x="5270639" y="1722665"/>
            <a:ext cx="1554714" cy="1554714"/>
          </a:xfrm>
          <a:prstGeom prst="flowChartConnector">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Flowchart: Connector 39">
            <a:extLst>
              <a:ext uri="{FF2B5EF4-FFF2-40B4-BE49-F238E27FC236}">
                <a16:creationId xmlns:a16="http://schemas.microsoft.com/office/drawing/2014/main" id="{3FA4BB7D-4BA5-9E67-8AE1-A676F8CC231E}"/>
              </a:ext>
            </a:extLst>
          </p:cNvPr>
          <p:cNvSpPr/>
          <p:nvPr/>
        </p:nvSpPr>
        <p:spPr>
          <a:xfrm>
            <a:off x="5238986" y="4108141"/>
            <a:ext cx="1554714" cy="1554714"/>
          </a:xfrm>
          <a:prstGeom prst="flowChartConnector">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Flowchart: Connector 40">
            <a:extLst>
              <a:ext uri="{FF2B5EF4-FFF2-40B4-BE49-F238E27FC236}">
                <a16:creationId xmlns:a16="http://schemas.microsoft.com/office/drawing/2014/main" id="{DC7D340B-2438-4439-A777-DDF0C4C384CA}"/>
              </a:ext>
            </a:extLst>
          </p:cNvPr>
          <p:cNvSpPr/>
          <p:nvPr/>
        </p:nvSpPr>
        <p:spPr>
          <a:xfrm>
            <a:off x="9681268" y="1724260"/>
            <a:ext cx="1554714" cy="1554714"/>
          </a:xfrm>
          <a:prstGeom prst="flowChartConnector">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Flowchart: Connector 41">
            <a:extLst>
              <a:ext uri="{FF2B5EF4-FFF2-40B4-BE49-F238E27FC236}">
                <a16:creationId xmlns:a16="http://schemas.microsoft.com/office/drawing/2014/main" id="{53FB9AC1-8204-B222-9A70-21CEC1BCDA47}"/>
              </a:ext>
            </a:extLst>
          </p:cNvPr>
          <p:cNvSpPr/>
          <p:nvPr/>
        </p:nvSpPr>
        <p:spPr>
          <a:xfrm>
            <a:off x="2011333" y="4013713"/>
            <a:ext cx="1554714" cy="1554714"/>
          </a:xfrm>
          <a:prstGeom prst="flowChartConnector">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Box 17">
            <a:extLst>
              <a:ext uri="{FF2B5EF4-FFF2-40B4-BE49-F238E27FC236}">
                <a16:creationId xmlns:a16="http://schemas.microsoft.com/office/drawing/2014/main" id="{48F8F227-96E3-3B60-C74C-BDED2969968F}"/>
              </a:ext>
            </a:extLst>
          </p:cNvPr>
          <p:cNvSpPr txBox="1"/>
          <p:nvPr/>
        </p:nvSpPr>
        <p:spPr>
          <a:xfrm>
            <a:off x="2830882" y="3309462"/>
            <a:ext cx="2081463" cy="646331"/>
          </a:xfrm>
          <a:prstGeom prst="rect">
            <a:avLst/>
          </a:prstGeom>
          <a:noFill/>
        </p:spPr>
        <p:txBody>
          <a:bodyPr wrap="square" rtlCol="0">
            <a:spAutoFit/>
          </a:bodyPr>
          <a:lstStyle/>
          <a:p>
            <a:pPr algn="ctr"/>
            <a:r>
              <a:rPr lang="en-US">
                <a:solidFill>
                  <a:srgbClr val="0070C0"/>
                </a:solidFill>
              </a:rPr>
              <a:t>Increasing</a:t>
            </a:r>
          </a:p>
          <a:p>
            <a:pPr algn="ctr"/>
            <a:r>
              <a:rPr lang="en-US">
                <a:solidFill>
                  <a:srgbClr val="0070C0"/>
                </a:solidFill>
              </a:rPr>
              <a:t>Competition</a:t>
            </a:r>
          </a:p>
        </p:txBody>
      </p:sp>
      <p:sp>
        <p:nvSpPr>
          <p:cNvPr id="22" name="TextBox 21">
            <a:extLst>
              <a:ext uri="{FF2B5EF4-FFF2-40B4-BE49-F238E27FC236}">
                <a16:creationId xmlns:a16="http://schemas.microsoft.com/office/drawing/2014/main" id="{BDCC83A9-41D4-80AA-A665-69269D4261E1}"/>
              </a:ext>
            </a:extLst>
          </p:cNvPr>
          <p:cNvSpPr txBox="1"/>
          <p:nvPr/>
        </p:nvSpPr>
        <p:spPr>
          <a:xfrm>
            <a:off x="5279739" y="3299319"/>
            <a:ext cx="1570585" cy="646331"/>
          </a:xfrm>
          <a:prstGeom prst="rect">
            <a:avLst/>
          </a:prstGeom>
          <a:noFill/>
        </p:spPr>
        <p:txBody>
          <a:bodyPr wrap="square" rtlCol="0">
            <a:spAutoFit/>
          </a:bodyPr>
          <a:lstStyle/>
          <a:p>
            <a:pPr algn="ctr"/>
            <a:r>
              <a:rPr lang="en-US" sz="1800">
                <a:solidFill>
                  <a:srgbClr val="0070C0"/>
                </a:solidFill>
              </a:rPr>
              <a:t>Efficiency </a:t>
            </a:r>
          </a:p>
          <a:p>
            <a:pPr algn="ctr"/>
            <a:r>
              <a:rPr lang="en-US" sz="1800">
                <a:solidFill>
                  <a:srgbClr val="0070C0"/>
                </a:solidFill>
              </a:rPr>
              <a:t>and Scale</a:t>
            </a:r>
          </a:p>
        </p:txBody>
      </p:sp>
      <p:sp>
        <p:nvSpPr>
          <p:cNvPr id="24" name="TextBox 23">
            <a:extLst>
              <a:ext uri="{FF2B5EF4-FFF2-40B4-BE49-F238E27FC236}">
                <a16:creationId xmlns:a16="http://schemas.microsoft.com/office/drawing/2014/main" id="{CC4E9C35-0F0A-38FA-DC86-F677E246204B}"/>
              </a:ext>
            </a:extLst>
          </p:cNvPr>
          <p:cNvSpPr txBox="1"/>
          <p:nvPr/>
        </p:nvSpPr>
        <p:spPr>
          <a:xfrm>
            <a:off x="5244218" y="5662855"/>
            <a:ext cx="1570584" cy="646331"/>
          </a:xfrm>
          <a:prstGeom prst="rect">
            <a:avLst/>
          </a:prstGeom>
          <a:noFill/>
        </p:spPr>
        <p:txBody>
          <a:bodyPr wrap="square" rtlCol="0">
            <a:spAutoFit/>
          </a:bodyPr>
          <a:lstStyle/>
          <a:p>
            <a:pPr algn="ctr"/>
            <a:r>
              <a:rPr lang="en-US" sz="1800">
                <a:solidFill>
                  <a:srgbClr val="0070C0"/>
                </a:solidFill>
              </a:rPr>
              <a:t>Automation Large CAPEX</a:t>
            </a:r>
          </a:p>
        </p:txBody>
      </p:sp>
      <p:sp>
        <p:nvSpPr>
          <p:cNvPr id="26" name="TextBox 25">
            <a:extLst>
              <a:ext uri="{FF2B5EF4-FFF2-40B4-BE49-F238E27FC236}">
                <a16:creationId xmlns:a16="http://schemas.microsoft.com/office/drawing/2014/main" id="{CB55A9FD-CB58-412F-14C7-5AD555DA6615}"/>
              </a:ext>
            </a:extLst>
          </p:cNvPr>
          <p:cNvSpPr txBox="1"/>
          <p:nvPr/>
        </p:nvSpPr>
        <p:spPr>
          <a:xfrm>
            <a:off x="9735932" y="3310620"/>
            <a:ext cx="1500050" cy="923330"/>
          </a:xfrm>
          <a:prstGeom prst="rect">
            <a:avLst/>
          </a:prstGeom>
          <a:noFill/>
        </p:spPr>
        <p:txBody>
          <a:bodyPr wrap="square" rtlCol="0">
            <a:spAutoFit/>
          </a:bodyPr>
          <a:lstStyle/>
          <a:p>
            <a:pPr algn="ctr"/>
            <a:r>
              <a:rPr lang="en-US" sz="1800">
                <a:solidFill>
                  <a:srgbClr val="0070C0"/>
                </a:solidFill>
              </a:rPr>
              <a:t>Safety and High Uptime Required</a:t>
            </a:r>
          </a:p>
        </p:txBody>
      </p:sp>
      <p:sp>
        <p:nvSpPr>
          <p:cNvPr id="27" name="TextBox 26">
            <a:extLst>
              <a:ext uri="{FF2B5EF4-FFF2-40B4-BE49-F238E27FC236}">
                <a16:creationId xmlns:a16="http://schemas.microsoft.com/office/drawing/2014/main" id="{A0228DC1-29D4-7944-928E-50E29D07241C}"/>
              </a:ext>
            </a:extLst>
          </p:cNvPr>
          <p:cNvSpPr txBox="1"/>
          <p:nvPr/>
        </p:nvSpPr>
        <p:spPr>
          <a:xfrm>
            <a:off x="1978388" y="5714786"/>
            <a:ext cx="1570584" cy="369332"/>
          </a:xfrm>
          <a:prstGeom prst="rect">
            <a:avLst/>
          </a:prstGeom>
          <a:noFill/>
        </p:spPr>
        <p:txBody>
          <a:bodyPr wrap="square" rtlCol="0">
            <a:spAutoFit/>
          </a:bodyPr>
          <a:lstStyle/>
          <a:p>
            <a:pPr algn="ctr"/>
            <a:r>
              <a:rPr lang="en-US" sz="1800">
                <a:solidFill>
                  <a:srgbClr val="0070C0"/>
                </a:solidFill>
              </a:rPr>
              <a:t>Profitability</a:t>
            </a:r>
          </a:p>
        </p:txBody>
      </p:sp>
      <p:sp>
        <p:nvSpPr>
          <p:cNvPr id="2" name="Title 1">
            <a:extLst>
              <a:ext uri="{FF2B5EF4-FFF2-40B4-BE49-F238E27FC236}">
                <a16:creationId xmlns:a16="http://schemas.microsoft.com/office/drawing/2014/main" id="{67EAACDC-9826-B351-9924-9A04BA46C480}"/>
              </a:ext>
            </a:extLst>
          </p:cNvPr>
          <p:cNvSpPr>
            <a:spLocks noGrp="1"/>
          </p:cNvSpPr>
          <p:nvPr>
            <p:ph type="title"/>
          </p:nvPr>
        </p:nvSpPr>
        <p:spPr>
          <a:xfrm>
            <a:off x="576049" y="691934"/>
            <a:ext cx="11039901" cy="1009651"/>
          </a:xfrm>
        </p:spPr>
        <p:txBody>
          <a:bodyPr>
            <a:normAutofit fontScale="90000"/>
          </a:bodyPr>
          <a:lstStyle/>
          <a:p>
            <a:pPr algn="ctr"/>
            <a:r>
              <a:rPr lang="en-US">
                <a:latin typeface="Arial Black" panose="020B0A04020102020204" pitchFamily="34" charset="0"/>
                <a:cs typeface="Arial" panose="020B0604020202020204" pitchFamily="34" charset="0"/>
              </a:rPr>
              <a:t>Challenges </a:t>
            </a:r>
            <a:r>
              <a:rPr lang="en-US">
                <a:latin typeface="Arial" panose="020B0604020202020204" pitchFamily="34" charset="0"/>
                <a:cs typeface="Arial" panose="020B0604020202020204" pitchFamily="34" charset="0"/>
              </a:rPr>
              <a:t>Facing </a:t>
            </a:r>
            <a:r>
              <a:rPr lang="en-US">
                <a:latin typeface="Arial Black" panose="020B0A04020102020204" pitchFamily="34" charset="0"/>
                <a:cs typeface="Arial" panose="020B0604020202020204" pitchFamily="34" charset="0"/>
              </a:rPr>
              <a:t>Manufacturing </a:t>
            </a:r>
            <a:r>
              <a:rPr lang="en-US">
                <a:latin typeface="Arial" panose="020B0604020202020204" pitchFamily="34" charset="0"/>
                <a:cs typeface="Arial" panose="020B0604020202020204" pitchFamily="34" charset="0"/>
              </a:rPr>
              <a:t>Today</a:t>
            </a:r>
            <a:endParaRPr lang="en-US">
              <a:latin typeface="Arial Black" panose="020B0A04020102020204" pitchFamily="34" charset="0"/>
              <a:cs typeface="Arial" panose="020B0604020202020204" pitchFamily="34" charset="0"/>
            </a:endParaRPr>
          </a:p>
        </p:txBody>
      </p:sp>
      <p:grpSp>
        <p:nvGrpSpPr>
          <p:cNvPr id="5" name="Group 4">
            <a:extLst>
              <a:ext uri="{FF2B5EF4-FFF2-40B4-BE49-F238E27FC236}">
                <a16:creationId xmlns:a16="http://schemas.microsoft.com/office/drawing/2014/main" id="{6A582764-8957-1D27-533A-ACBB0A7E5960}"/>
              </a:ext>
            </a:extLst>
          </p:cNvPr>
          <p:cNvGrpSpPr/>
          <p:nvPr/>
        </p:nvGrpSpPr>
        <p:grpSpPr>
          <a:xfrm>
            <a:off x="3301713" y="2221067"/>
            <a:ext cx="1103816" cy="638107"/>
            <a:chOff x="3210732" y="2166781"/>
            <a:chExt cx="1263898" cy="730649"/>
          </a:xfrm>
        </p:grpSpPr>
        <p:grpSp>
          <p:nvGrpSpPr>
            <p:cNvPr id="12" name="Group 11">
              <a:extLst>
                <a:ext uri="{FF2B5EF4-FFF2-40B4-BE49-F238E27FC236}">
                  <a16:creationId xmlns:a16="http://schemas.microsoft.com/office/drawing/2014/main" id="{ADC7C338-5C19-DE72-EE9A-F2565C60639F}"/>
                </a:ext>
              </a:extLst>
            </p:cNvPr>
            <p:cNvGrpSpPr/>
            <p:nvPr/>
          </p:nvGrpSpPr>
          <p:grpSpPr>
            <a:xfrm>
              <a:off x="3210732" y="2179352"/>
              <a:ext cx="440018" cy="658316"/>
              <a:chOff x="1587519" y="2222205"/>
              <a:chExt cx="526282" cy="787376"/>
            </a:xfrm>
          </p:grpSpPr>
          <p:sp>
            <p:nvSpPr>
              <p:cNvPr id="13" name="Flowchart: Delay 12">
                <a:extLst>
                  <a:ext uri="{FF2B5EF4-FFF2-40B4-BE49-F238E27FC236}">
                    <a16:creationId xmlns:a16="http://schemas.microsoft.com/office/drawing/2014/main" id="{0EA5445D-8281-887C-7FD7-CF72A8AACC56}"/>
                  </a:ext>
                </a:extLst>
              </p:cNvPr>
              <p:cNvSpPr/>
              <p:nvPr/>
            </p:nvSpPr>
            <p:spPr>
              <a:xfrm rot="16200000">
                <a:off x="1648011" y="2543791"/>
                <a:ext cx="405298" cy="526282"/>
              </a:xfrm>
              <a:prstGeom prst="flowChartDelay">
                <a:avLst/>
              </a:prstGeom>
              <a:no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solidFill>
                      <a:schemeClr val="bg1"/>
                    </a:solidFill>
                  </a:ln>
                  <a:noFill/>
                </a:endParaRPr>
              </a:p>
            </p:txBody>
          </p:sp>
          <p:sp>
            <p:nvSpPr>
              <p:cNvPr id="14" name="Oval 13">
                <a:extLst>
                  <a:ext uri="{FF2B5EF4-FFF2-40B4-BE49-F238E27FC236}">
                    <a16:creationId xmlns:a16="http://schemas.microsoft.com/office/drawing/2014/main" id="{57EF82FD-AE24-8476-5DAD-A56170965E47}"/>
                  </a:ext>
                </a:extLst>
              </p:cNvPr>
              <p:cNvSpPr/>
              <p:nvPr/>
            </p:nvSpPr>
            <p:spPr>
              <a:xfrm>
                <a:off x="1669312" y="2222205"/>
                <a:ext cx="372140" cy="372140"/>
              </a:xfrm>
              <a:prstGeom prst="ellipse">
                <a:avLst/>
              </a:prstGeom>
              <a:no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5" name="Group 14">
              <a:extLst>
                <a:ext uri="{FF2B5EF4-FFF2-40B4-BE49-F238E27FC236}">
                  <a16:creationId xmlns:a16="http://schemas.microsoft.com/office/drawing/2014/main" id="{A3F4084A-7CD1-837B-6023-BC4C94AE4FB7}"/>
                </a:ext>
              </a:extLst>
            </p:cNvPr>
            <p:cNvGrpSpPr/>
            <p:nvPr/>
          </p:nvGrpSpPr>
          <p:grpSpPr>
            <a:xfrm>
              <a:off x="4034612" y="2170814"/>
              <a:ext cx="440018" cy="658316"/>
              <a:chOff x="1587519" y="2222205"/>
              <a:chExt cx="526282" cy="787376"/>
            </a:xfrm>
          </p:grpSpPr>
          <p:sp>
            <p:nvSpPr>
              <p:cNvPr id="16" name="Flowchart: Delay 15">
                <a:extLst>
                  <a:ext uri="{FF2B5EF4-FFF2-40B4-BE49-F238E27FC236}">
                    <a16:creationId xmlns:a16="http://schemas.microsoft.com/office/drawing/2014/main" id="{CD66AB55-3101-A8E1-6149-D12279BF3B7E}"/>
                  </a:ext>
                </a:extLst>
              </p:cNvPr>
              <p:cNvSpPr/>
              <p:nvPr/>
            </p:nvSpPr>
            <p:spPr>
              <a:xfrm rot="16200000">
                <a:off x="1648011" y="2543791"/>
                <a:ext cx="405298" cy="526282"/>
              </a:xfrm>
              <a:prstGeom prst="flowChartDelay">
                <a:avLst/>
              </a:prstGeom>
              <a:no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solidFill>
                      <a:schemeClr val="bg1"/>
                    </a:solidFill>
                  </a:ln>
                  <a:noFill/>
                </a:endParaRPr>
              </a:p>
            </p:txBody>
          </p:sp>
          <p:sp>
            <p:nvSpPr>
              <p:cNvPr id="17" name="Oval 16">
                <a:extLst>
                  <a:ext uri="{FF2B5EF4-FFF2-40B4-BE49-F238E27FC236}">
                    <a16:creationId xmlns:a16="http://schemas.microsoft.com/office/drawing/2014/main" id="{2CF9A95E-99F3-7E2F-ADA8-60C87A1B7A26}"/>
                  </a:ext>
                </a:extLst>
              </p:cNvPr>
              <p:cNvSpPr/>
              <p:nvPr/>
            </p:nvSpPr>
            <p:spPr>
              <a:xfrm>
                <a:off x="1669312" y="2222205"/>
                <a:ext cx="372140" cy="372140"/>
              </a:xfrm>
              <a:prstGeom prst="ellipse">
                <a:avLst/>
              </a:prstGeom>
              <a:no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9" name="Group 18">
              <a:extLst>
                <a:ext uri="{FF2B5EF4-FFF2-40B4-BE49-F238E27FC236}">
                  <a16:creationId xmlns:a16="http://schemas.microsoft.com/office/drawing/2014/main" id="{6C5A976E-63D2-35F7-EA00-8A9F9B851812}"/>
                </a:ext>
              </a:extLst>
            </p:cNvPr>
            <p:cNvGrpSpPr/>
            <p:nvPr/>
          </p:nvGrpSpPr>
          <p:grpSpPr>
            <a:xfrm>
              <a:off x="3590654" y="2166781"/>
              <a:ext cx="488366" cy="730649"/>
              <a:chOff x="1587519" y="2222205"/>
              <a:chExt cx="526282" cy="787376"/>
            </a:xfrm>
            <a:solidFill>
              <a:srgbClr val="0076BE"/>
            </a:solidFill>
          </p:grpSpPr>
          <p:sp>
            <p:nvSpPr>
              <p:cNvPr id="21" name="Flowchart: Delay 20">
                <a:extLst>
                  <a:ext uri="{FF2B5EF4-FFF2-40B4-BE49-F238E27FC236}">
                    <a16:creationId xmlns:a16="http://schemas.microsoft.com/office/drawing/2014/main" id="{F01AC33B-17EC-61B6-C430-CD16A52F93C7}"/>
                  </a:ext>
                </a:extLst>
              </p:cNvPr>
              <p:cNvSpPr/>
              <p:nvPr/>
            </p:nvSpPr>
            <p:spPr>
              <a:xfrm rot="16200000">
                <a:off x="1648011" y="2543791"/>
                <a:ext cx="405298" cy="526282"/>
              </a:xfrm>
              <a:prstGeom prst="flowChartDelay">
                <a:avLst/>
              </a:prstGeom>
              <a:grp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solidFill>
                      <a:schemeClr val="bg1"/>
                    </a:solidFill>
                  </a:ln>
                  <a:noFill/>
                </a:endParaRPr>
              </a:p>
            </p:txBody>
          </p:sp>
          <p:sp>
            <p:nvSpPr>
              <p:cNvPr id="31" name="Oval 30">
                <a:extLst>
                  <a:ext uri="{FF2B5EF4-FFF2-40B4-BE49-F238E27FC236}">
                    <a16:creationId xmlns:a16="http://schemas.microsoft.com/office/drawing/2014/main" id="{D94F8B4F-76B8-BF63-F05B-4DE633E040EA}"/>
                  </a:ext>
                </a:extLst>
              </p:cNvPr>
              <p:cNvSpPr/>
              <p:nvPr/>
            </p:nvSpPr>
            <p:spPr>
              <a:xfrm>
                <a:off x="1669312" y="2222205"/>
                <a:ext cx="372140" cy="372140"/>
              </a:xfrm>
              <a:prstGeom prst="ellipse">
                <a:avLst/>
              </a:prstGeom>
              <a:grp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pic>
        <p:nvPicPr>
          <p:cNvPr id="32" name="Picture 31">
            <a:extLst>
              <a:ext uri="{FF2B5EF4-FFF2-40B4-BE49-F238E27FC236}">
                <a16:creationId xmlns:a16="http://schemas.microsoft.com/office/drawing/2014/main" id="{AC106B5C-F710-C1E0-6DFF-03F1BAEEAEB6}"/>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236197" y="4324350"/>
            <a:ext cx="992791" cy="933439"/>
          </a:xfrm>
          <a:prstGeom prst="rect">
            <a:avLst/>
          </a:prstGeom>
        </p:spPr>
      </p:pic>
      <p:pic>
        <p:nvPicPr>
          <p:cNvPr id="33" name="Picture 32">
            <a:extLst>
              <a:ext uri="{FF2B5EF4-FFF2-40B4-BE49-F238E27FC236}">
                <a16:creationId xmlns:a16="http://schemas.microsoft.com/office/drawing/2014/main" id="{29302867-3849-720F-F5C1-B7893B616A0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006445" y="1845257"/>
            <a:ext cx="904360" cy="1163651"/>
          </a:xfrm>
          <a:prstGeom prst="rect">
            <a:avLst/>
          </a:prstGeom>
        </p:spPr>
      </p:pic>
      <p:pic>
        <p:nvPicPr>
          <p:cNvPr id="38" name="Picture 37">
            <a:extLst>
              <a:ext uri="{FF2B5EF4-FFF2-40B4-BE49-F238E27FC236}">
                <a16:creationId xmlns:a16="http://schemas.microsoft.com/office/drawing/2014/main" id="{B324DEC6-06FE-1944-2569-C1ACDE09CCD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488007" y="1990810"/>
            <a:ext cx="1065748" cy="893128"/>
          </a:xfrm>
          <a:prstGeom prst="rect">
            <a:avLst/>
          </a:prstGeom>
        </p:spPr>
      </p:pic>
      <p:sp>
        <p:nvSpPr>
          <p:cNvPr id="45" name="TextBox 44">
            <a:extLst>
              <a:ext uri="{FF2B5EF4-FFF2-40B4-BE49-F238E27FC236}">
                <a16:creationId xmlns:a16="http://schemas.microsoft.com/office/drawing/2014/main" id="{EF5E9137-A5BC-F08F-E19C-63CE0CECD9E7}"/>
              </a:ext>
            </a:extLst>
          </p:cNvPr>
          <p:cNvSpPr txBox="1"/>
          <p:nvPr/>
        </p:nvSpPr>
        <p:spPr>
          <a:xfrm>
            <a:off x="7141442" y="3310620"/>
            <a:ext cx="2222265" cy="923330"/>
          </a:xfrm>
          <a:prstGeom prst="rect">
            <a:avLst/>
          </a:prstGeom>
          <a:noFill/>
        </p:spPr>
        <p:txBody>
          <a:bodyPr wrap="square" rtlCol="0">
            <a:spAutoFit/>
          </a:bodyPr>
          <a:lstStyle/>
          <a:p>
            <a:pPr algn="ctr"/>
            <a:r>
              <a:rPr lang="en-US" sz="1800">
                <a:solidFill>
                  <a:srgbClr val="0070C0"/>
                </a:solidFill>
              </a:rPr>
              <a:t>Manufacturing requires More Power &amp; complexity</a:t>
            </a:r>
          </a:p>
        </p:txBody>
      </p:sp>
      <p:sp>
        <p:nvSpPr>
          <p:cNvPr id="48" name="TextBox 47">
            <a:extLst>
              <a:ext uri="{FF2B5EF4-FFF2-40B4-BE49-F238E27FC236}">
                <a16:creationId xmlns:a16="http://schemas.microsoft.com/office/drawing/2014/main" id="{077FBC35-CDDC-D8BE-D828-E078B7ADA1F9}"/>
              </a:ext>
            </a:extLst>
          </p:cNvPr>
          <p:cNvSpPr txBox="1"/>
          <p:nvPr/>
        </p:nvSpPr>
        <p:spPr>
          <a:xfrm>
            <a:off x="7887668" y="5551658"/>
            <a:ext cx="3097173" cy="923330"/>
          </a:xfrm>
          <a:prstGeom prst="rect">
            <a:avLst/>
          </a:prstGeom>
          <a:noFill/>
        </p:spPr>
        <p:txBody>
          <a:bodyPr wrap="square" rtlCol="0">
            <a:spAutoFit/>
          </a:bodyPr>
          <a:lstStyle/>
          <a:p>
            <a:pPr algn="ctr"/>
            <a:r>
              <a:rPr lang="en-US" sz="1800">
                <a:solidFill>
                  <a:srgbClr val="0070C0"/>
                </a:solidFill>
              </a:rPr>
              <a:t>Skilled maintenance personnel becoming rare and costly</a:t>
            </a:r>
          </a:p>
          <a:p>
            <a:endParaRPr lang="en-US"/>
          </a:p>
        </p:txBody>
      </p:sp>
      <p:sp>
        <p:nvSpPr>
          <p:cNvPr id="49" name="TextBox 48">
            <a:extLst>
              <a:ext uri="{FF2B5EF4-FFF2-40B4-BE49-F238E27FC236}">
                <a16:creationId xmlns:a16="http://schemas.microsoft.com/office/drawing/2014/main" id="{C75E5F67-AC2D-BFAE-EEB5-88B29A0C5988}"/>
              </a:ext>
            </a:extLst>
          </p:cNvPr>
          <p:cNvSpPr txBox="1"/>
          <p:nvPr/>
        </p:nvSpPr>
        <p:spPr>
          <a:xfrm>
            <a:off x="710149" y="3306648"/>
            <a:ext cx="1854435" cy="646331"/>
          </a:xfrm>
          <a:prstGeom prst="rect">
            <a:avLst/>
          </a:prstGeom>
          <a:noFill/>
        </p:spPr>
        <p:txBody>
          <a:bodyPr wrap="square" rtlCol="0">
            <a:spAutoFit/>
          </a:bodyPr>
          <a:lstStyle/>
          <a:p>
            <a:pPr algn="ctr"/>
            <a:r>
              <a:rPr lang="en-US">
                <a:solidFill>
                  <a:srgbClr val="0070C0"/>
                </a:solidFill>
              </a:rPr>
              <a:t>Increasing 24/7 Demand</a:t>
            </a:r>
            <a:endParaRPr lang="en-US"/>
          </a:p>
        </p:txBody>
      </p:sp>
      <p:sp>
        <p:nvSpPr>
          <p:cNvPr id="50" name="Flowchart: Connector 49">
            <a:extLst>
              <a:ext uri="{FF2B5EF4-FFF2-40B4-BE49-F238E27FC236}">
                <a16:creationId xmlns:a16="http://schemas.microsoft.com/office/drawing/2014/main" id="{3F851534-E6C8-AC19-79A2-9405BFC9C525}"/>
              </a:ext>
            </a:extLst>
          </p:cNvPr>
          <p:cNvSpPr/>
          <p:nvPr/>
        </p:nvSpPr>
        <p:spPr>
          <a:xfrm>
            <a:off x="860010" y="1722734"/>
            <a:ext cx="1554714" cy="1554714"/>
          </a:xfrm>
          <a:prstGeom prst="flowChartConnector">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Flowchart: Connector 50">
            <a:extLst>
              <a:ext uri="{FF2B5EF4-FFF2-40B4-BE49-F238E27FC236}">
                <a16:creationId xmlns:a16="http://schemas.microsoft.com/office/drawing/2014/main" id="{39E55F34-306A-E850-6B13-3CF80943EFE9}"/>
              </a:ext>
            </a:extLst>
          </p:cNvPr>
          <p:cNvSpPr/>
          <p:nvPr/>
        </p:nvSpPr>
        <p:spPr>
          <a:xfrm>
            <a:off x="7467888" y="1722665"/>
            <a:ext cx="1554714" cy="1554714"/>
          </a:xfrm>
          <a:prstGeom prst="flowChartConnector">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Flowchart: Connector 51">
            <a:extLst>
              <a:ext uri="{FF2B5EF4-FFF2-40B4-BE49-F238E27FC236}">
                <a16:creationId xmlns:a16="http://schemas.microsoft.com/office/drawing/2014/main" id="{B11D4ADA-E39C-9019-823A-63506FCFD853}"/>
              </a:ext>
            </a:extLst>
          </p:cNvPr>
          <p:cNvSpPr/>
          <p:nvPr/>
        </p:nvSpPr>
        <p:spPr>
          <a:xfrm>
            <a:off x="8658898" y="4027149"/>
            <a:ext cx="1554714" cy="1554714"/>
          </a:xfrm>
          <a:prstGeom prst="flowChartConnector">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A picture containing clock, symbol, font, text&#10;&#10;Description automatically generated">
            <a:extLst>
              <a:ext uri="{FF2B5EF4-FFF2-40B4-BE49-F238E27FC236}">
                <a16:creationId xmlns:a16="http://schemas.microsoft.com/office/drawing/2014/main" id="{2F1A27F0-4DD8-24F3-5B0F-DE7BAA3C407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35477" y="1845257"/>
            <a:ext cx="1219911" cy="1219911"/>
          </a:xfrm>
          <a:prstGeom prst="rect">
            <a:avLst/>
          </a:prstGeom>
        </p:spPr>
      </p:pic>
      <p:pic>
        <p:nvPicPr>
          <p:cNvPr id="7" name="Picture 6" descr="A white gears on a black background&#10;&#10;Description automatically generated with low confidence">
            <a:extLst>
              <a:ext uri="{FF2B5EF4-FFF2-40B4-BE49-F238E27FC236}">
                <a16:creationId xmlns:a16="http://schemas.microsoft.com/office/drawing/2014/main" id="{F0DCEAB8-5171-9ABF-B3CA-C988C73FF32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377882" y="4214467"/>
            <a:ext cx="1303256" cy="1303256"/>
          </a:xfrm>
          <a:prstGeom prst="rect">
            <a:avLst/>
          </a:prstGeom>
        </p:spPr>
      </p:pic>
      <p:pic>
        <p:nvPicPr>
          <p:cNvPr id="9" name="Graphic 8">
            <a:extLst>
              <a:ext uri="{FF2B5EF4-FFF2-40B4-BE49-F238E27FC236}">
                <a16:creationId xmlns:a16="http://schemas.microsoft.com/office/drawing/2014/main" id="{EB250A4A-ABC8-C053-1A25-62905CB24CB3}"/>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7591930" y="1939385"/>
            <a:ext cx="1306629" cy="1143300"/>
          </a:xfrm>
          <a:prstGeom prst="rect">
            <a:avLst/>
          </a:prstGeom>
        </p:spPr>
      </p:pic>
      <p:pic>
        <p:nvPicPr>
          <p:cNvPr id="25" name="Graphic 24">
            <a:extLst>
              <a:ext uri="{FF2B5EF4-FFF2-40B4-BE49-F238E27FC236}">
                <a16:creationId xmlns:a16="http://schemas.microsoft.com/office/drawing/2014/main" id="{D40FAEE6-0EE1-3B4D-C058-B75FF7FCA525}"/>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8898559" y="4214467"/>
            <a:ext cx="1187668" cy="1036510"/>
          </a:xfrm>
          <a:prstGeom prst="rect">
            <a:avLst/>
          </a:prstGeom>
        </p:spPr>
      </p:pic>
    </p:spTree>
    <p:extLst>
      <p:ext uri="{BB962C8B-B14F-4D97-AF65-F5344CB8AC3E}">
        <p14:creationId xmlns:p14="http://schemas.microsoft.com/office/powerpoint/2010/main" val="31084920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DE6659-D0AB-F163-EF54-2D93879D2E4F}"/>
              </a:ext>
            </a:extLst>
          </p:cNvPr>
          <p:cNvSpPr>
            <a:spLocks noGrp="1"/>
          </p:cNvSpPr>
          <p:nvPr>
            <p:ph type="title"/>
          </p:nvPr>
        </p:nvSpPr>
        <p:spPr/>
        <p:txBody>
          <a:bodyPr/>
          <a:lstStyle/>
          <a:p>
            <a:r>
              <a:rPr lang="en-US">
                <a:latin typeface="Arial" panose="020B0604020202020204" pitchFamily="34" charset="0"/>
                <a:cs typeface="Arial" panose="020B0604020202020204" pitchFamily="34" charset="0"/>
              </a:rPr>
              <a:t>Who Uses </a:t>
            </a:r>
            <a:r>
              <a:rPr lang="en-US" err="1">
                <a:latin typeface="Arial Black" panose="020B0A04020102020204" pitchFamily="34" charset="0"/>
                <a:cs typeface="Arial" panose="020B0604020202020204" pitchFamily="34" charset="0"/>
              </a:rPr>
              <a:t>GraceSense</a:t>
            </a:r>
            <a:r>
              <a:rPr lang="en-US">
                <a:latin typeface="Arial Black" panose="020B0A04020102020204" pitchFamily="34" charset="0"/>
                <a:cs typeface="Arial" panose="020B0604020202020204" pitchFamily="34" charset="0"/>
              </a:rPr>
              <a:t>?</a:t>
            </a:r>
          </a:p>
        </p:txBody>
      </p:sp>
      <p:sp>
        <p:nvSpPr>
          <p:cNvPr id="3" name="Content Placeholder 2">
            <a:extLst>
              <a:ext uri="{FF2B5EF4-FFF2-40B4-BE49-F238E27FC236}">
                <a16:creationId xmlns:a16="http://schemas.microsoft.com/office/drawing/2014/main" id="{86004171-B61F-E41F-A171-C39776A13077}"/>
              </a:ext>
            </a:extLst>
          </p:cNvPr>
          <p:cNvSpPr>
            <a:spLocks noGrp="1"/>
          </p:cNvSpPr>
          <p:nvPr>
            <p:ph idx="1"/>
          </p:nvPr>
        </p:nvSpPr>
        <p:spPr>
          <a:xfrm>
            <a:off x="838200" y="1965277"/>
            <a:ext cx="5534025" cy="2006648"/>
          </a:xfrm>
        </p:spPr>
        <p:txBody>
          <a:bodyPr>
            <a:normAutofit/>
          </a:bodyPr>
          <a:lstStyle/>
          <a:p>
            <a:r>
              <a:rPr lang="en-US" sz="1800" b="0" i="0" u="none" strike="noStrike" baseline="0">
                <a:latin typeface="ArialMT"/>
              </a:rPr>
              <a:t>Reliability Engineers</a:t>
            </a:r>
          </a:p>
          <a:p>
            <a:r>
              <a:rPr lang="en-US" sz="1800" b="0" i="0" u="none" strike="noStrike" baseline="0">
                <a:latin typeface="ArialMT"/>
              </a:rPr>
              <a:t>Maintenance Managers</a:t>
            </a:r>
          </a:p>
          <a:p>
            <a:r>
              <a:rPr lang="en-US" sz="1800" b="0" i="0" u="none" strike="noStrike" baseline="0">
                <a:latin typeface="ArialMT"/>
              </a:rPr>
              <a:t>Facility operations personnel </a:t>
            </a:r>
          </a:p>
          <a:p>
            <a:r>
              <a:rPr lang="en-US" sz="1800" b="0" i="0" u="none" strike="noStrike" baseline="0">
                <a:latin typeface="ArialMT"/>
              </a:rPr>
              <a:t>Facility Directors</a:t>
            </a:r>
            <a:endParaRPr lang="en-US" sz="6400">
              <a:effectLst/>
              <a:latin typeface="Segoe UI" panose="020B0502040204020203" pitchFamily="34" charset="0"/>
            </a:endParaRPr>
          </a:p>
          <a:p>
            <a:pPr marL="0" indent="0">
              <a:buNone/>
            </a:pPr>
            <a:endParaRPr lang="en-US"/>
          </a:p>
        </p:txBody>
      </p:sp>
      <p:sp>
        <p:nvSpPr>
          <p:cNvPr id="5" name="TextBox 4">
            <a:extLst>
              <a:ext uri="{FF2B5EF4-FFF2-40B4-BE49-F238E27FC236}">
                <a16:creationId xmlns:a16="http://schemas.microsoft.com/office/drawing/2014/main" id="{38495E5D-8A1C-0D25-9064-D89399F8E026}"/>
              </a:ext>
            </a:extLst>
          </p:cNvPr>
          <p:cNvSpPr txBox="1"/>
          <p:nvPr/>
        </p:nvSpPr>
        <p:spPr>
          <a:xfrm>
            <a:off x="838200" y="3894063"/>
            <a:ext cx="5476875" cy="1200329"/>
          </a:xfrm>
          <a:prstGeom prst="rect">
            <a:avLst/>
          </a:prstGeom>
          <a:noFill/>
        </p:spPr>
        <p:txBody>
          <a:bodyPr wrap="square" rtlCol="0">
            <a:spAutoFit/>
          </a:bodyPr>
          <a:lstStyle/>
          <a:p>
            <a:r>
              <a:rPr lang="en-US" sz="2400">
                <a:solidFill>
                  <a:srgbClr val="0070C0"/>
                </a:solidFill>
                <a:latin typeface="Arial" panose="020B0604020202020204" pitchFamily="34" charset="0"/>
                <a:cs typeface="Arial" panose="020B0604020202020204" pitchFamily="34" charset="0"/>
              </a:rPr>
              <a:t>….Anyone with </a:t>
            </a:r>
            <a:r>
              <a:rPr lang="en-US" sz="2400" b="0" i="0" u="none" strike="noStrike" baseline="0">
                <a:solidFill>
                  <a:srgbClr val="0070C0"/>
                </a:solidFill>
                <a:latin typeface="Arial Black" panose="020B0A04020102020204" pitchFamily="34" charset="0"/>
              </a:rPr>
              <a:t>rotating equipment </a:t>
            </a:r>
            <a:r>
              <a:rPr lang="en-US" sz="2400" b="0" i="0" u="none" strike="noStrike" baseline="0">
                <a:solidFill>
                  <a:srgbClr val="0070C0"/>
                </a:solidFill>
                <a:latin typeface="ArialMT"/>
              </a:rPr>
              <a:t>looking to optimize </a:t>
            </a:r>
          </a:p>
          <a:p>
            <a:r>
              <a:rPr lang="en-US" sz="2400" b="0" i="0" u="none" strike="noStrike" baseline="0">
                <a:solidFill>
                  <a:srgbClr val="0070C0"/>
                </a:solidFill>
                <a:latin typeface="Arial Black" panose="020B0A04020102020204" pitchFamily="34" charset="0"/>
              </a:rPr>
              <a:t>their maintenance budget</a:t>
            </a:r>
            <a:endParaRPr lang="en-US" sz="2400">
              <a:solidFill>
                <a:srgbClr val="0070C0"/>
              </a:solidFill>
            </a:endParaRPr>
          </a:p>
        </p:txBody>
      </p:sp>
      <p:pic>
        <p:nvPicPr>
          <p:cNvPr id="6" name="Picture 5">
            <a:extLst>
              <a:ext uri="{FF2B5EF4-FFF2-40B4-BE49-F238E27FC236}">
                <a16:creationId xmlns:a16="http://schemas.microsoft.com/office/drawing/2014/main" id="{4ED59CD5-5FA4-E6E4-0497-D99B1A73EC1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372225" y="1690688"/>
            <a:ext cx="5623365" cy="4406750"/>
          </a:xfrm>
          <a:prstGeom prst="rect">
            <a:avLst/>
          </a:prstGeom>
        </p:spPr>
      </p:pic>
    </p:spTree>
    <p:extLst>
      <p:ext uri="{BB962C8B-B14F-4D97-AF65-F5344CB8AC3E}">
        <p14:creationId xmlns:p14="http://schemas.microsoft.com/office/powerpoint/2010/main" val="314702207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CD7BBF-1D08-382A-0F5E-53BA58233F96}"/>
              </a:ext>
            </a:extLst>
          </p:cNvPr>
          <p:cNvSpPr>
            <a:spLocks noGrp="1"/>
          </p:cNvSpPr>
          <p:nvPr>
            <p:ph type="title"/>
          </p:nvPr>
        </p:nvSpPr>
        <p:spPr>
          <a:xfrm>
            <a:off x="593558" y="646514"/>
            <a:ext cx="10451627" cy="1384995"/>
          </a:xfrm>
        </p:spPr>
        <p:txBody>
          <a:bodyPr>
            <a:normAutofit/>
          </a:bodyPr>
          <a:lstStyle/>
          <a:p>
            <a:r>
              <a:rPr lang="en-US" sz="4000">
                <a:latin typeface="Arial" panose="020B0604020202020204" pitchFamily="34" charset="0"/>
                <a:cs typeface="Arial" panose="020B0604020202020204" pitchFamily="34" charset="0"/>
              </a:rPr>
              <a:t>What’s Your </a:t>
            </a:r>
            <a:r>
              <a:rPr lang="en-US" sz="4000">
                <a:latin typeface="Arial Black" panose="020B0A04020102020204" pitchFamily="34" charset="0"/>
                <a:cs typeface="Arial" panose="020B0604020202020204" pitchFamily="34" charset="0"/>
              </a:rPr>
              <a:t>Approach</a:t>
            </a:r>
            <a:r>
              <a:rPr lang="en-US" sz="4000">
                <a:latin typeface="Arial" panose="020B0604020202020204" pitchFamily="34" charset="0"/>
                <a:cs typeface="Arial" panose="020B0604020202020204" pitchFamily="34" charset="0"/>
              </a:rPr>
              <a:t> to</a:t>
            </a:r>
            <a:r>
              <a:rPr lang="en-US" sz="4000">
                <a:latin typeface="Arial Black" panose="020B0A04020102020204" pitchFamily="34" charset="0"/>
              </a:rPr>
              <a:t> Maintenance?</a:t>
            </a:r>
          </a:p>
        </p:txBody>
      </p:sp>
      <p:grpSp>
        <p:nvGrpSpPr>
          <p:cNvPr id="17" name="Group 16">
            <a:extLst>
              <a:ext uri="{FF2B5EF4-FFF2-40B4-BE49-F238E27FC236}">
                <a16:creationId xmlns:a16="http://schemas.microsoft.com/office/drawing/2014/main" id="{29C09BD5-E2F7-B48A-5C0D-90F3F23F0796}"/>
              </a:ext>
            </a:extLst>
          </p:cNvPr>
          <p:cNvGrpSpPr/>
          <p:nvPr/>
        </p:nvGrpSpPr>
        <p:grpSpPr>
          <a:xfrm>
            <a:off x="811792" y="1897072"/>
            <a:ext cx="10451627" cy="1531928"/>
            <a:chOff x="2460015" y="2268906"/>
            <a:chExt cx="7954710" cy="1165947"/>
          </a:xfrm>
        </p:grpSpPr>
        <p:sp>
          <p:nvSpPr>
            <p:cNvPr id="20" name="Right Arrow 27">
              <a:extLst>
                <a:ext uri="{FF2B5EF4-FFF2-40B4-BE49-F238E27FC236}">
                  <a16:creationId xmlns:a16="http://schemas.microsoft.com/office/drawing/2014/main" id="{17031CAB-C277-29CE-B4C8-C861BC513FC6}"/>
                </a:ext>
              </a:extLst>
            </p:cNvPr>
            <p:cNvSpPr/>
            <p:nvPr/>
          </p:nvSpPr>
          <p:spPr>
            <a:xfrm>
              <a:off x="8925889" y="2705967"/>
              <a:ext cx="340970" cy="298050"/>
            </a:xfrm>
            <a:prstGeom prst="rightArrow">
              <a:avLst>
                <a:gd name="adj1" fmla="val 70000"/>
                <a:gd name="adj2" fmla="val 50000"/>
              </a:avLst>
            </a:prstGeom>
            <a:solidFill>
              <a:schemeClr val="bg1">
                <a:lumMod val="50000"/>
                <a:alpha val="90000"/>
              </a:schemeClr>
            </a:solidFill>
          </p:spPr>
          <p:style>
            <a:lnRef idx="2">
              <a:schemeClr val="accent1">
                <a:alpha val="90000"/>
                <a:tint val="40000"/>
                <a:hueOff val="0"/>
                <a:satOff val="0"/>
                <a:lumOff val="0"/>
                <a:alphaOff val="0"/>
              </a:schemeClr>
            </a:lnRef>
            <a:fillRef idx="1">
              <a:scrgbClr r="0" g="0" b="0"/>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a:lstStyle/>
            <a:p>
              <a:endParaRPr lang="en-US"/>
            </a:p>
          </p:txBody>
        </p:sp>
        <p:grpSp>
          <p:nvGrpSpPr>
            <p:cNvPr id="21" name="Group 20">
              <a:extLst>
                <a:ext uri="{FF2B5EF4-FFF2-40B4-BE49-F238E27FC236}">
                  <a16:creationId xmlns:a16="http://schemas.microsoft.com/office/drawing/2014/main" id="{58D0C845-0564-B8CF-7590-74AB86CE2951}"/>
                </a:ext>
              </a:extLst>
            </p:cNvPr>
            <p:cNvGrpSpPr/>
            <p:nvPr/>
          </p:nvGrpSpPr>
          <p:grpSpPr>
            <a:xfrm>
              <a:off x="2460015" y="2294306"/>
              <a:ext cx="6551360" cy="1140547"/>
              <a:chOff x="163596" y="2162927"/>
              <a:chExt cx="8735146" cy="1520729"/>
            </a:xfrm>
          </p:grpSpPr>
          <p:sp>
            <p:nvSpPr>
              <p:cNvPr id="29" name="Right Arrow 5">
                <a:extLst>
                  <a:ext uri="{FF2B5EF4-FFF2-40B4-BE49-F238E27FC236}">
                    <a16:creationId xmlns:a16="http://schemas.microsoft.com/office/drawing/2014/main" id="{9967F555-3FA0-BB06-ED5C-2DDCC3A4B229}"/>
                  </a:ext>
                </a:extLst>
              </p:cNvPr>
              <p:cNvSpPr/>
              <p:nvPr/>
            </p:nvSpPr>
            <p:spPr>
              <a:xfrm>
                <a:off x="1528215" y="2737208"/>
                <a:ext cx="454626" cy="397400"/>
              </a:xfrm>
              <a:prstGeom prst="rightArrow">
                <a:avLst>
                  <a:gd name="adj1" fmla="val 70000"/>
                  <a:gd name="adj2" fmla="val 50000"/>
                </a:avLst>
              </a:prstGeom>
              <a:solidFill>
                <a:schemeClr val="bg1">
                  <a:lumMod val="50000"/>
                  <a:alpha val="90000"/>
                </a:schemeClr>
              </a:solidFill>
            </p:spPr>
            <p:style>
              <a:lnRef idx="2">
                <a:schemeClr val="accent1">
                  <a:alpha val="90000"/>
                  <a:tint val="40000"/>
                  <a:hueOff val="0"/>
                  <a:satOff val="0"/>
                  <a:lumOff val="0"/>
                  <a:alphaOff val="0"/>
                </a:schemeClr>
              </a:lnRef>
              <a:fillRef idx="1">
                <a:scrgbClr r="0" g="0" b="0"/>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a:lstStyle/>
              <a:p>
                <a:endParaRPr lang="en-US"/>
              </a:p>
            </p:txBody>
          </p:sp>
          <p:sp>
            <p:nvSpPr>
              <p:cNvPr id="30" name="Freeform 6">
                <a:extLst>
                  <a:ext uri="{FF2B5EF4-FFF2-40B4-BE49-F238E27FC236}">
                    <a16:creationId xmlns:a16="http://schemas.microsoft.com/office/drawing/2014/main" id="{2A123ED0-4D90-A201-B676-7D3FE5307095}"/>
                  </a:ext>
                </a:extLst>
              </p:cNvPr>
              <p:cNvSpPr/>
              <p:nvPr/>
            </p:nvSpPr>
            <p:spPr>
              <a:xfrm>
                <a:off x="163596" y="2162927"/>
                <a:ext cx="1520729" cy="1520729"/>
              </a:xfrm>
              <a:custGeom>
                <a:avLst/>
                <a:gdLst>
                  <a:gd name="connsiteX0" fmla="*/ 0 w 1520729"/>
                  <a:gd name="connsiteY0" fmla="*/ 760365 h 1520729"/>
                  <a:gd name="connsiteX1" fmla="*/ 760365 w 1520729"/>
                  <a:gd name="connsiteY1" fmla="*/ 0 h 1520729"/>
                  <a:gd name="connsiteX2" fmla="*/ 1520730 w 1520729"/>
                  <a:gd name="connsiteY2" fmla="*/ 760365 h 1520729"/>
                  <a:gd name="connsiteX3" fmla="*/ 760365 w 1520729"/>
                  <a:gd name="connsiteY3" fmla="*/ 1520730 h 1520729"/>
                  <a:gd name="connsiteX4" fmla="*/ 0 w 1520729"/>
                  <a:gd name="connsiteY4" fmla="*/ 760365 h 15207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20729" h="1520729">
                    <a:moveTo>
                      <a:pt x="0" y="760365"/>
                    </a:moveTo>
                    <a:cubicBezTo>
                      <a:pt x="0" y="340427"/>
                      <a:pt x="340427" y="0"/>
                      <a:pt x="760365" y="0"/>
                    </a:cubicBezTo>
                    <a:cubicBezTo>
                      <a:pt x="1180303" y="0"/>
                      <a:pt x="1520730" y="340427"/>
                      <a:pt x="1520730" y="760365"/>
                    </a:cubicBezTo>
                    <a:cubicBezTo>
                      <a:pt x="1520730" y="1180303"/>
                      <a:pt x="1180303" y="1520730"/>
                      <a:pt x="760365" y="1520730"/>
                    </a:cubicBezTo>
                    <a:cubicBezTo>
                      <a:pt x="340427" y="1520730"/>
                      <a:pt x="0" y="1180303"/>
                      <a:pt x="0" y="760365"/>
                    </a:cubicBezTo>
                    <a:close/>
                  </a:path>
                </a:pathLst>
              </a:custGeom>
              <a:solidFill>
                <a:schemeClr val="accent1">
                  <a:lumMod val="40000"/>
                  <a:lumOff val="60000"/>
                </a:schemeClr>
              </a:solidFill>
              <a:ln>
                <a:noFill/>
              </a:ln>
              <a:effectLst>
                <a:outerShdw blurRad="44450" dist="27940" dir="5400000" algn="ctr">
                  <a:srgbClr val="000000">
                    <a:alpha val="32000"/>
                  </a:srgbClr>
                </a:outerShdw>
              </a:effectLst>
            </p:spPr>
            <p:style>
              <a:lnRef idx="2">
                <a:scrgbClr r="0" g="0" b="0"/>
              </a:lnRef>
              <a:fillRef idx="1">
                <a:schemeClr val="accent1">
                  <a:hueOff val="0"/>
                  <a:satOff val="0"/>
                  <a:lumOff val="0"/>
                  <a:alphaOff val="0"/>
                </a:schemeClr>
              </a:fillRef>
              <a:effectRef idx="0">
                <a:scrgbClr r="0" g="0" b="0"/>
              </a:effectRef>
              <a:fontRef idx="minor">
                <a:schemeClr val="lt1"/>
              </a:fontRef>
            </p:style>
            <p:txBody>
              <a:bodyPr spcFirstLastPara="0" vert="horz" wrap="square" lIns="173697" tIns="173697" rIns="173697" bIns="173697" numCol="1" spcCol="1270" anchor="ctr" anchorCtr="0">
                <a:noAutofit/>
              </a:bodyPr>
              <a:lstStyle/>
              <a:p>
                <a:pPr algn="ctr" defTabSz="450045">
                  <a:lnSpc>
                    <a:spcPct val="90000"/>
                  </a:lnSpc>
                  <a:spcBef>
                    <a:spcPct val="0"/>
                  </a:spcBef>
                  <a:spcAft>
                    <a:spcPct val="35000"/>
                  </a:spcAft>
                </a:pPr>
                <a:r>
                  <a:rPr lang="en-IN" sz="1200" b="1">
                    <a:solidFill>
                      <a:schemeClr val="bg1"/>
                    </a:solidFill>
                  </a:rPr>
                  <a:t>Run-to- Failure</a:t>
                </a:r>
              </a:p>
            </p:txBody>
          </p:sp>
          <p:sp>
            <p:nvSpPr>
              <p:cNvPr id="31" name="Right Arrow 38">
                <a:extLst>
                  <a:ext uri="{FF2B5EF4-FFF2-40B4-BE49-F238E27FC236}">
                    <a16:creationId xmlns:a16="http://schemas.microsoft.com/office/drawing/2014/main" id="{B6F87568-540B-DC68-C5F5-E5C667AF5E49}"/>
                  </a:ext>
                </a:extLst>
              </p:cNvPr>
              <p:cNvSpPr/>
              <p:nvPr/>
            </p:nvSpPr>
            <p:spPr>
              <a:xfrm>
                <a:off x="3331819" y="2737208"/>
                <a:ext cx="454626" cy="397400"/>
              </a:xfrm>
              <a:prstGeom prst="rightArrow">
                <a:avLst>
                  <a:gd name="adj1" fmla="val 70000"/>
                  <a:gd name="adj2" fmla="val 50000"/>
                </a:avLst>
              </a:prstGeom>
              <a:solidFill>
                <a:schemeClr val="bg1">
                  <a:lumMod val="50000"/>
                  <a:alpha val="90000"/>
                </a:schemeClr>
              </a:solidFill>
            </p:spPr>
            <p:style>
              <a:lnRef idx="2">
                <a:schemeClr val="accent1">
                  <a:alpha val="90000"/>
                  <a:tint val="40000"/>
                  <a:hueOff val="0"/>
                  <a:satOff val="0"/>
                  <a:lumOff val="0"/>
                  <a:alphaOff val="0"/>
                </a:schemeClr>
              </a:lnRef>
              <a:fillRef idx="1">
                <a:scrgbClr r="0" g="0" b="0"/>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a:lstStyle/>
              <a:p>
                <a:endParaRPr lang="en-US"/>
              </a:p>
            </p:txBody>
          </p:sp>
          <p:sp>
            <p:nvSpPr>
              <p:cNvPr id="32" name="Freeform 39">
                <a:extLst>
                  <a:ext uri="{FF2B5EF4-FFF2-40B4-BE49-F238E27FC236}">
                    <a16:creationId xmlns:a16="http://schemas.microsoft.com/office/drawing/2014/main" id="{C09D8CED-A0B6-4DF8-F8BF-513572B7D9C3}"/>
                  </a:ext>
                </a:extLst>
              </p:cNvPr>
              <p:cNvSpPr/>
              <p:nvPr/>
            </p:nvSpPr>
            <p:spPr>
              <a:xfrm>
                <a:off x="1967200" y="2162927"/>
                <a:ext cx="1520729" cy="1520729"/>
              </a:xfrm>
              <a:custGeom>
                <a:avLst/>
                <a:gdLst>
                  <a:gd name="connsiteX0" fmla="*/ 0 w 1520729"/>
                  <a:gd name="connsiteY0" fmla="*/ 760365 h 1520729"/>
                  <a:gd name="connsiteX1" fmla="*/ 760365 w 1520729"/>
                  <a:gd name="connsiteY1" fmla="*/ 0 h 1520729"/>
                  <a:gd name="connsiteX2" fmla="*/ 1520730 w 1520729"/>
                  <a:gd name="connsiteY2" fmla="*/ 760365 h 1520729"/>
                  <a:gd name="connsiteX3" fmla="*/ 760365 w 1520729"/>
                  <a:gd name="connsiteY3" fmla="*/ 1520730 h 1520729"/>
                  <a:gd name="connsiteX4" fmla="*/ 0 w 1520729"/>
                  <a:gd name="connsiteY4" fmla="*/ 760365 h 15207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20729" h="1520729">
                    <a:moveTo>
                      <a:pt x="0" y="760365"/>
                    </a:moveTo>
                    <a:cubicBezTo>
                      <a:pt x="0" y="340427"/>
                      <a:pt x="340427" y="0"/>
                      <a:pt x="760365" y="0"/>
                    </a:cubicBezTo>
                    <a:cubicBezTo>
                      <a:pt x="1180303" y="0"/>
                      <a:pt x="1520730" y="340427"/>
                      <a:pt x="1520730" y="760365"/>
                    </a:cubicBezTo>
                    <a:cubicBezTo>
                      <a:pt x="1520730" y="1180303"/>
                      <a:pt x="1180303" y="1520730"/>
                      <a:pt x="760365" y="1520730"/>
                    </a:cubicBezTo>
                    <a:cubicBezTo>
                      <a:pt x="340427" y="1520730"/>
                      <a:pt x="0" y="1180303"/>
                      <a:pt x="0" y="760365"/>
                    </a:cubicBezTo>
                    <a:close/>
                  </a:path>
                </a:pathLst>
              </a:custGeom>
              <a:solidFill>
                <a:schemeClr val="accent1">
                  <a:lumMod val="60000"/>
                  <a:lumOff val="40000"/>
                </a:schemeClr>
              </a:solidFill>
              <a:ln>
                <a:noFill/>
              </a:ln>
              <a:effectLst>
                <a:outerShdw blurRad="44450" dist="27940" dir="5400000" algn="ctr">
                  <a:srgbClr val="000000">
                    <a:alpha val="32000"/>
                  </a:srgbClr>
                </a:outerShdw>
              </a:effectLst>
            </p:spPr>
            <p:style>
              <a:lnRef idx="2">
                <a:scrgbClr r="0" g="0" b="0"/>
              </a:lnRef>
              <a:fillRef idx="1">
                <a:schemeClr val="accent1">
                  <a:hueOff val="0"/>
                  <a:satOff val="0"/>
                  <a:lumOff val="0"/>
                  <a:alphaOff val="0"/>
                </a:schemeClr>
              </a:fillRef>
              <a:effectRef idx="0">
                <a:scrgbClr r="0" g="0" b="0"/>
              </a:effectRef>
              <a:fontRef idx="minor">
                <a:schemeClr val="lt1"/>
              </a:fontRef>
            </p:style>
            <p:txBody>
              <a:bodyPr spcFirstLastPara="0" vert="horz" wrap="square" lIns="173697" tIns="173697" rIns="173697" bIns="173697" numCol="1" spcCol="1270" anchor="ctr" anchorCtr="0">
                <a:noAutofit/>
              </a:bodyPr>
              <a:lstStyle/>
              <a:p>
                <a:pPr algn="ctr" defTabSz="450045">
                  <a:lnSpc>
                    <a:spcPct val="90000"/>
                  </a:lnSpc>
                  <a:spcBef>
                    <a:spcPct val="0"/>
                  </a:spcBef>
                  <a:spcAft>
                    <a:spcPct val="35000"/>
                  </a:spcAft>
                </a:pPr>
                <a:r>
                  <a:rPr lang="en-US" sz="1200" b="1">
                    <a:solidFill>
                      <a:schemeClr val="bg1"/>
                    </a:solidFill>
                  </a:rPr>
                  <a:t>Schedule-Based</a:t>
                </a:r>
                <a:endParaRPr lang="en-IN" sz="1200" b="1">
                  <a:solidFill>
                    <a:schemeClr val="bg1"/>
                  </a:solidFill>
                </a:endParaRPr>
              </a:p>
            </p:txBody>
          </p:sp>
          <p:sp>
            <p:nvSpPr>
              <p:cNvPr id="33" name="Right Arrow 40">
                <a:extLst>
                  <a:ext uri="{FF2B5EF4-FFF2-40B4-BE49-F238E27FC236}">
                    <a16:creationId xmlns:a16="http://schemas.microsoft.com/office/drawing/2014/main" id="{8B4ADB40-6D54-F4C4-1AB5-640E74B5F0C3}"/>
                  </a:ext>
                </a:extLst>
              </p:cNvPr>
              <p:cNvSpPr/>
              <p:nvPr/>
            </p:nvSpPr>
            <p:spPr>
              <a:xfrm>
                <a:off x="5135423" y="2737208"/>
                <a:ext cx="454626" cy="397400"/>
              </a:xfrm>
              <a:prstGeom prst="rightArrow">
                <a:avLst>
                  <a:gd name="adj1" fmla="val 70000"/>
                  <a:gd name="adj2" fmla="val 50000"/>
                </a:avLst>
              </a:prstGeom>
              <a:solidFill>
                <a:schemeClr val="bg1">
                  <a:lumMod val="50000"/>
                  <a:alpha val="90000"/>
                </a:schemeClr>
              </a:solidFill>
            </p:spPr>
            <p:style>
              <a:lnRef idx="2">
                <a:schemeClr val="accent1">
                  <a:alpha val="90000"/>
                  <a:tint val="40000"/>
                  <a:hueOff val="0"/>
                  <a:satOff val="0"/>
                  <a:lumOff val="0"/>
                  <a:alphaOff val="0"/>
                </a:schemeClr>
              </a:lnRef>
              <a:fillRef idx="1">
                <a:scrgbClr r="0" g="0" b="0"/>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a:lstStyle/>
              <a:p>
                <a:endParaRPr lang="en-US"/>
              </a:p>
            </p:txBody>
          </p:sp>
          <p:sp>
            <p:nvSpPr>
              <p:cNvPr id="34" name="Freeform 41">
                <a:extLst>
                  <a:ext uri="{FF2B5EF4-FFF2-40B4-BE49-F238E27FC236}">
                    <a16:creationId xmlns:a16="http://schemas.microsoft.com/office/drawing/2014/main" id="{5D5262F9-A512-853A-7159-BD266E6A0DC9}"/>
                  </a:ext>
                </a:extLst>
              </p:cNvPr>
              <p:cNvSpPr/>
              <p:nvPr/>
            </p:nvSpPr>
            <p:spPr>
              <a:xfrm>
                <a:off x="3770804" y="2162927"/>
                <a:ext cx="1520729" cy="1520729"/>
              </a:xfrm>
              <a:custGeom>
                <a:avLst/>
                <a:gdLst>
                  <a:gd name="connsiteX0" fmla="*/ 0 w 1520729"/>
                  <a:gd name="connsiteY0" fmla="*/ 760365 h 1520729"/>
                  <a:gd name="connsiteX1" fmla="*/ 760365 w 1520729"/>
                  <a:gd name="connsiteY1" fmla="*/ 0 h 1520729"/>
                  <a:gd name="connsiteX2" fmla="*/ 1520730 w 1520729"/>
                  <a:gd name="connsiteY2" fmla="*/ 760365 h 1520729"/>
                  <a:gd name="connsiteX3" fmla="*/ 760365 w 1520729"/>
                  <a:gd name="connsiteY3" fmla="*/ 1520730 h 1520729"/>
                  <a:gd name="connsiteX4" fmla="*/ 0 w 1520729"/>
                  <a:gd name="connsiteY4" fmla="*/ 760365 h 15207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20729" h="1520729">
                    <a:moveTo>
                      <a:pt x="0" y="760365"/>
                    </a:moveTo>
                    <a:cubicBezTo>
                      <a:pt x="0" y="340427"/>
                      <a:pt x="340427" y="0"/>
                      <a:pt x="760365" y="0"/>
                    </a:cubicBezTo>
                    <a:cubicBezTo>
                      <a:pt x="1180303" y="0"/>
                      <a:pt x="1520730" y="340427"/>
                      <a:pt x="1520730" y="760365"/>
                    </a:cubicBezTo>
                    <a:cubicBezTo>
                      <a:pt x="1520730" y="1180303"/>
                      <a:pt x="1180303" y="1520730"/>
                      <a:pt x="760365" y="1520730"/>
                    </a:cubicBezTo>
                    <a:cubicBezTo>
                      <a:pt x="340427" y="1520730"/>
                      <a:pt x="0" y="1180303"/>
                      <a:pt x="0" y="760365"/>
                    </a:cubicBezTo>
                    <a:close/>
                  </a:path>
                </a:pathLst>
              </a:custGeom>
              <a:solidFill>
                <a:schemeClr val="accent1"/>
              </a:solidFill>
              <a:ln>
                <a:noFill/>
              </a:ln>
              <a:effectLst>
                <a:outerShdw blurRad="44450" dist="27940" dir="5400000" algn="ctr">
                  <a:srgbClr val="000000">
                    <a:alpha val="32000"/>
                  </a:srgbClr>
                </a:outerShdw>
              </a:effectLst>
            </p:spPr>
            <p:style>
              <a:lnRef idx="2">
                <a:scrgbClr r="0" g="0" b="0"/>
              </a:lnRef>
              <a:fillRef idx="1">
                <a:schemeClr val="accent1">
                  <a:hueOff val="0"/>
                  <a:satOff val="0"/>
                  <a:lumOff val="0"/>
                  <a:alphaOff val="0"/>
                </a:schemeClr>
              </a:fillRef>
              <a:effectRef idx="0">
                <a:scrgbClr r="0" g="0" b="0"/>
              </a:effectRef>
              <a:fontRef idx="minor">
                <a:schemeClr val="lt1"/>
              </a:fontRef>
            </p:style>
            <p:txBody>
              <a:bodyPr spcFirstLastPara="0" vert="horz" wrap="square" lIns="173697" tIns="173697" rIns="173697" bIns="173697" numCol="1" spcCol="1270" anchor="ctr" anchorCtr="0">
                <a:noAutofit/>
              </a:bodyPr>
              <a:lstStyle/>
              <a:p>
                <a:pPr algn="ctr" defTabSz="450045">
                  <a:lnSpc>
                    <a:spcPct val="90000"/>
                  </a:lnSpc>
                  <a:spcBef>
                    <a:spcPct val="0"/>
                  </a:spcBef>
                  <a:spcAft>
                    <a:spcPct val="35000"/>
                  </a:spcAft>
                </a:pPr>
                <a:r>
                  <a:rPr lang="en-US" sz="1200" b="1">
                    <a:solidFill>
                      <a:schemeClr val="bg1"/>
                    </a:solidFill>
                  </a:rPr>
                  <a:t>Risk- Based</a:t>
                </a:r>
                <a:endParaRPr lang="en-IN" sz="1200" b="1">
                  <a:solidFill>
                    <a:schemeClr val="bg1"/>
                  </a:solidFill>
                </a:endParaRPr>
              </a:p>
            </p:txBody>
          </p:sp>
          <p:sp>
            <p:nvSpPr>
              <p:cNvPr id="35" name="Right Arrow 42">
                <a:extLst>
                  <a:ext uri="{FF2B5EF4-FFF2-40B4-BE49-F238E27FC236}">
                    <a16:creationId xmlns:a16="http://schemas.microsoft.com/office/drawing/2014/main" id="{BA84087B-29D5-0899-3000-E985FC675A3A}"/>
                  </a:ext>
                </a:extLst>
              </p:cNvPr>
              <p:cNvSpPr/>
              <p:nvPr/>
            </p:nvSpPr>
            <p:spPr>
              <a:xfrm>
                <a:off x="6939027" y="2737208"/>
                <a:ext cx="454626" cy="397400"/>
              </a:xfrm>
              <a:prstGeom prst="rightArrow">
                <a:avLst>
                  <a:gd name="adj1" fmla="val 70000"/>
                  <a:gd name="adj2" fmla="val 50000"/>
                </a:avLst>
              </a:prstGeom>
              <a:solidFill>
                <a:schemeClr val="bg1">
                  <a:lumMod val="50000"/>
                  <a:alpha val="90000"/>
                </a:schemeClr>
              </a:solidFill>
            </p:spPr>
            <p:style>
              <a:lnRef idx="2">
                <a:schemeClr val="accent1">
                  <a:alpha val="90000"/>
                  <a:tint val="40000"/>
                  <a:hueOff val="0"/>
                  <a:satOff val="0"/>
                  <a:lumOff val="0"/>
                  <a:alphaOff val="0"/>
                </a:schemeClr>
              </a:lnRef>
              <a:fillRef idx="1">
                <a:scrgbClr r="0" g="0" b="0"/>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a:lstStyle/>
              <a:p>
                <a:endParaRPr lang="en-US"/>
              </a:p>
            </p:txBody>
          </p:sp>
          <p:sp>
            <p:nvSpPr>
              <p:cNvPr id="36" name="Freeform 43">
                <a:extLst>
                  <a:ext uri="{FF2B5EF4-FFF2-40B4-BE49-F238E27FC236}">
                    <a16:creationId xmlns:a16="http://schemas.microsoft.com/office/drawing/2014/main" id="{BCB80682-0A2C-6E2F-563C-11F3E627D086}"/>
                  </a:ext>
                </a:extLst>
              </p:cNvPr>
              <p:cNvSpPr/>
              <p:nvPr/>
            </p:nvSpPr>
            <p:spPr>
              <a:xfrm>
                <a:off x="5574409" y="2162927"/>
                <a:ext cx="1520729" cy="1520729"/>
              </a:xfrm>
              <a:custGeom>
                <a:avLst/>
                <a:gdLst>
                  <a:gd name="connsiteX0" fmla="*/ 0 w 1520729"/>
                  <a:gd name="connsiteY0" fmla="*/ 760365 h 1520729"/>
                  <a:gd name="connsiteX1" fmla="*/ 760365 w 1520729"/>
                  <a:gd name="connsiteY1" fmla="*/ 0 h 1520729"/>
                  <a:gd name="connsiteX2" fmla="*/ 1520730 w 1520729"/>
                  <a:gd name="connsiteY2" fmla="*/ 760365 h 1520729"/>
                  <a:gd name="connsiteX3" fmla="*/ 760365 w 1520729"/>
                  <a:gd name="connsiteY3" fmla="*/ 1520730 h 1520729"/>
                  <a:gd name="connsiteX4" fmla="*/ 0 w 1520729"/>
                  <a:gd name="connsiteY4" fmla="*/ 760365 h 15207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20729" h="1520729">
                    <a:moveTo>
                      <a:pt x="0" y="760365"/>
                    </a:moveTo>
                    <a:cubicBezTo>
                      <a:pt x="0" y="340427"/>
                      <a:pt x="340427" y="0"/>
                      <a:pt x="760365" y="0"/>
                    </a:cubicBezTo>
                    <a:cubicBezTo>
                      <a:pt x="1180303" y="0"/>
                      <a:pt x="1520730" y="340427"/>
                      <a:pt x="1520730" y="760365"/>
                    </a:cubicBezTo>
                    <a:cubicBezTo>
                      <a:pt x="1520730" y="1180303"/>
                      <a:pt x="1180303" y="1520730"/>
                      <a:pt x="760365" y="1520730"/>
                    </a:cubicBezTo>
                    <a:cubicBezTo>
                      <a:pt x="340427" y="1520730"/>
                      <a:pt x="0" y="1180303"/>
                      <a:pt x="0" y="760365"/>
                    </a:cubicBezTo>
                    <a:close/>
                  </a:path>
                </a:pathLst>
              </a:custGeom>
              <a:solidFill>
                <a:schemeClr val="accent1">
                  <a:lumMod val="75000"/>
                </a:schemeClr>
              </a:solidFill>
              <a:ln>
                <a:noFill/>
              </a:ln>
              <a:effectLst>
                <a:outerShdw blurRad="44450" dist="27940" dir="5400000" algn="ctr">
                  <a:srgbClr val="000000">
                    <a:alpha val="32000"/>
                  </a:srgbClr>
                </a:outerShdw>
              </a:effectLst>
            </p:spPr>
            <p:style>
              <a:lnRef idx="2">
                <a:scrgbClr r="0" g="0" b="0"/>
              </a:lnRef>
              <a:fillRef idx="1">
                <a:schemeClr val="accent1">
                  <a:hueOff val="0"/>
                  <a:satOff val="0"/>
                  <a:lumOff val="0"/>
                  <a:alphaOff val="0"/>
                </a:schemeClr>
              </a:fillRef>
              <a:effectRef idx="0">
                <a:scrgbClr r="0" g="0" b="0"/>
              </a:effectRef>
              <a:fontRef idx="minor">
                <a:schemeClr val="lt1"/>
              </a:fontRef>
            </p:style>
            <p:txBody>
              <a:bodyPr spcFirstLastPara="0" vert="horz" wrap="square" lIns="173697" tIns="173697" rIns="173697" bIns="173697" numCol="1" spcCol="1270" anchor="ctr" anchorCtr="0">
                <a:noAutofit/>
              </a:bodyPr>
              <a:lstStyle/>
              <a:p>
                <a:pPr algn="ctr" defTabSz="450045">
                  <a:lnSpc>
                    <a:spcPct val="90000"/>
                  </a:lnSpc>
                  <a:spcBef>
                    <a:spcPct val="0"/>
                  </a:spcBef>
                  <a:spcAft>
                    <a:spcPct val="35000"/>
                  </a:spcAft>
                </a:pPr>
                <a:r>
                  <a:rPr lang="en-US" sz="1200" b="1">
                    <a:solidFill>
                      <a:schemeClr val="bg1"/>
                    </a:solidFill>
                  </a:rPr>
                  <a:t>Condition-Based</a:t>
                </a:r>
                <a:endParaRPr lang="en-IN" sz="1200" b="1">
                  <a:solidFill>
                    <a:schemeClr val="bg1"/>
                  </a:solidFill>
                </a:endParaRPr>
              </a:p>
            </p:txBody>
          </p:sp>
          <p:sp>
            <p:nvSpPr>
              <p:cNvPr id="37" name="Freeform 45">
                <a:extLst>
                  <a:ext uri="{FF2B5EF4-FFF2-40B4-BE49-F238E27FC236}">
                    <a16:creationId xmlns:a16="http://schemas.microsoft.com/office/drawing/2014/main" id="{0906F28A-F47D-CFAE-18FC-6AFA14D77A16}"/>
                  </a:ext>
                </a:extLst>
              </p:cNvPr>
              <p:cNvSpPr/>
              <p:nvPr/>
            </p:nvSpPr>
            <p:spPr>
              <a:xfrm>
                <a:off x="7378013" y="2162927"/>
                <a:ext cx="1520729" cy="1520729"/>
              </a:xfrm>
              <a:custGeom>
                <a:avLst/>
                <a:gdLst>
                  <a:gd name="connsiteX0" fmla="*/ 0 w 1520729"/>
                  <a:gd name="connsiteY0" fmla="*/ 760365 h 1520729"/>
                  <a:gd name="connsiteX1" fmla="*/ 760365 w 1520729"/>
                  <a:gd name="connsiteY1" fmla="*/ 0 h 1520729"/>
                  <a:gd name="connsiteX2" fmla="*/ 1520730 w 1520729"/>
                  <a:gd name="connsiteY2" fmla="*/ 760365 h 1520729"/>
                  <a:gd name="connsiteX3" fmla="*/ 760365 w 1520729"/>
                  <a:gd name="connsiteY3" fmla="*/ 1520730 h 1520729"/>
                  <a:gd name="connsiteX4" fmla="*/ 0 w 1520729"/>
                  <a:gd name="connsiteY4" fmla="*/ 760365 h 15207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20729" h="1520729">
                    <a:moveTo>
                      <a:pt x="0" y="760365"/>
                    </a:moveTo>
                    <a:cubicBezTo>
                      <a:pt x="0" y="340427"/>
                      <a:pt x="340427" y="0"/>
                      <a:pt x="760365" y="0"/>
                    </a:cubicBezTo>
                    <a:cubicBezTo>
                      <a:pt x="1180303" y="0"/>
                      <a:pt x="1520730" y="340427"/>
                      <a:pt x="1520730" y="760365"/>
                    </a:cubicBezTo>
                    <a:cubicBezTo>
                      <a:pt x="1520730" y="1180303"/>
                      <a:pt x="1180303" y="1520730"/>
                      <a:pt x="760365" y="1520730"/>
                    </a:cubicBezTo>
                    <a:cubicBezTo>
                      <a:pt x="340427" y="1520730"/>
                      <a:pt x="0" y="1180303"/>
                      <a:pt x="0" y="760365"/>
                    </a:cubicBezTo>
                    <a:close/>
                  </a:path>
                </a:pathLst>
              </a:custGeom>
              <a:solidFill>
                <a:schemeClr val="accent1">
                  <a:lumMod val="75000"/>
                </a:schemeClr>
              </a:solidFill>
              <a:ln>
                <a:noFill/>
              </a:ln>
              <a:effectLst>
                <a:outerShdw blurRad="44450" dist="27940" dir="5400000" algn="ctr">
                  <a:srgbClr val="000000">
                    <a:alpha val="32000"/>
                  </a:srgbClr>
                </a:outerShdw>
              </a:effectLst>
            </p:spPr>
            <p:style>
              <a:lnRef idx="2">
                <a:scrgbClr r="0" g="0" b="0"/>
              </a:lnRef>
              <a:fillRef idx="1">
                <a:schemeClr val="accent1">
                  <a:hueOff val="0"/>
                  <a:satOff val="0"/>
                  <a:lumOff val="0"/>
                  <a:alphaOff val="0"/>
                </a:schemeClr>
              </a:fillRef>
              <a:effectRef idx="0">
                <a:scrgbClr r="0" g="0" b="0"/>
              </a:effectRef>
              <a:fontRef idx="minor">
                <a:schemeClr val="lt1"/>
              </a:fontRef>
            </p:style>
            <p:txBody>
              <a:bodyPr spcFirstLastPara="0" vert="horz" wrap="square" lIns="173697" tIns="173697" rIns="173697" bIns="173697" numCol="1" spcCol="1270" anchor="ctr" anchorCtr="0">
                <a:noAutofit/>
              </a:bodyPr>
              <a:lstStyle/>
              <a:p>
                <a:pPr algn="ctr" defTabSz="450045">
                  <a:lnSpc>
                    <a:spcPct val="90000"/>
                  </a:lnSpc>
                  <a:spcBef>
                    <a:spcPct val="0"/>
                  </a:spcBef>
                  <a:spcAft>
                    <a:spcPct val="35000"/>
                  </a:spcAft>
                </a:pPr>
                <a:r>
                  <a:rPr lang="en-US" sz="1200" b="1">
                    <a:solidFill>
                      <a:schemeClr val="bg1"/>
                    </a:solidFill>
                  </a:rPr>
                  <a:t>Predictive</a:t>
                </a:r>
                <a:endParaRPr lang="en-IN" sz="1200" b="1">
                  <a:solidFill>
                    <a:schemeClr val="bg1"/>
                  </a:solidFill>
                </a:endParaRPr>
              </a:p>
            </p:txBody>
          </p:sp>
        </p:grpSp>
        <p:sp>
          <p:nvSpPr>
            <p:cNvPr id="22" name="Freeform 28">
              <a:extLst>
                <a:ext uri="{FF2B5EF4-FFF2-40B4-BE49-F238E27FC236}">
                  <a16:creationId xmlns:a16="http://schemas.microsoft.com/office/drawing/2014/main" id="{A35A19AE-A672-696D-5E39-1FA2D03F4E92}"/>
                </a:ext>
              </a:extLst>
            </p:cNvPr>
            <p:cNvSpPr/>
            <p:nvPr/>
          </p:nvSpPr>
          <p:spPr>
            <a:xfrm>
              <a:off x="9274178" y="2268906"/>
              <a:ext cx="1140547" cy="1140547"/>
            </a:xfrm>
            <a:custGeom>
              <a:avLst/>
              <a:gdLst>
                <a:gd name="connsiteX0" fmla="*/ 0 w 1520729"/>
                <a:gd name="connsiteY0" fmla="*/ 760365 h 1520729"/>
                <a:gd name="connsiteX1" fmla="*/ 760365 w 1520729"/>
                <a:gd name="connsiteY1" fmla="*/ 0 h 1520729"/>
                <a:gd name="connsiteX2" fmla="*/ 1520730 w 1520729"/>
                <a:gd name="connsiteY2" fmla="*/ 760365 h 1520729"/>
                <a:gd name="connsiteX3" fmla="*/ 760365 w 1520729"/>
                <a:gd name="connsiteY3" fmla="*/ 1520730 h 1520729"/>
                <a:gd name="connsiteX4" fmla="*/ 0 w 1520729"/>
                <a:gd name="connsiteY4" fmla="*/ 760365 h 15207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20729" h="1520729">
                  <a:moveTo>
                    <a:pt x="0" y="760365"/>
                  </a:moveTo>
                  <a:cubicBezTo>
                    <a:pt x="0" y="340427"/>
                    <a:pt x="340427" y="0"/>
                    <a:pt x="760365" y="0"/>
                  </a:cubicBezTo>
                  <a:cubicBezTo>
                    <a:pt x="1180303" y="0"/>
                    <a:pt x="1520730" y="340427"/>
                    <a:pt x="1520730" y="760365"/>
                  </a:cubicBezTo>
                  <a:cubicBezTo>
                    <a:pt x="1520730" y="1180303"/>
                    <a:pt x="1180303" y="1520730"/>
                    <a:pt x="760365" y="1520730"/>
                  </a:cubicBezTo>
                  <a:cubicBezTo>
                    <a:pt x="340427" y="1520730"/>
                    <a:pt x="0" y="1180303"/>
                    <a:pt x="0" y="760365"/>
                  </a:cubicBezTo>
                  <a:close/>
                </a:path>
              </a:pathLst>
            </a:custGeom>
            <a:solidFill>
              <a:srgbClr val="002060"/>
            </a:solidFill>
            <a:ln>
              <a:noFill/>
            </a:ln>
            <a:effectLst>
              <a:outerShdw blurRad="44450" dist="27940" dir="5400000" algn="ctr">
                <a:srgbClr val="000000">
                  <a:alpha val="32000"/>
                </a:srgbClr>
              </a:outerShdw>
            </a:effectLst>
          </p:spPr>
          <p:style>
            <a:lnRef idx="2">
              <a:scrgbClr r="0" g="0" b="0"/>
            </a:lnRef>
            <a:fillRef idx="1">
              <a:schemeClr val="accent1">
                <a:hueOff val="0"/>
                <a:satOff val="0"/>
                <a:lumOff val="0"/>
                <a:alphaOff val="0"/>
              </a:schemeClr>
            </a:fillRef>
            <a:effectRef idx="0">
              <a:scrgbClr r="0" g="0" b="0"/>
            </a:effectRef>
            <a:fontRef idx="minor">
              <a:schemeClr val="lt1"/>
            </a:fontRef>
          </p:style>
          <p:txBody>
            <a:bodyPr spcFirstLastPara="0" vert="horz" wrap="square" lIns="173697" tIns="173697" rIns="173697" bIns="173697" numCol="1" spcCol="1270" anchor="ctr" anchorCtr="0">
              <a:noAutofit/>
            </a:bodyPr>
            <a:lstStyle/>
            <a:p>
              <a:pPr algn="ctr" defTabSz="450045">
                <a:lnSpc>
                  <a:spcPct val="90000"/>
                </a:lnSpc>
                <a:spcBef>
                  <a:spcPct val="0"/>
                </a:spcBef>
                <a:spcAft>
                  <a:spcPct val="35000"/>
                </a:spcAft>
              </a:pPr>
              <a:r>
                <a:rPr lang="en-US" sz="1200" b="1">
                  <a:solidFill>
                    <a:schemeClr val="bg1"/>
                  </a:solidFill>
                </a:rPr>
                <a:t>Prescriptive</a:t>
              </a:r>
              <a:endParaRPr lang="en-IN" sz="1200" b="1">
                <a:solidFill>
                  <a:schemeClr val="bg1"/>
                </a:solidFill>
              </a:endParaRPr>
            </a:p>
          </p:txBody>
        </p:sp>
      </p:grpSp>
      <p:sp>
        <p:nvSpPr>
          <p:cNvPr id="6" name="TextBox 5">
            <a:extLst>
              <a:ext uri="{FF2B5EF4-FFF2-40B4-BE49-F238E27FC236}">
                <a16:creationId xmlns:a16="http://schemas.microsoft.com/office/drawing/2014/main" id="{1107AD49-B42C-0ADC-6FF8-30C1E9FCAD9B}"/>
              </a:ext>
            </a:extLst>
          </p:cNvPr>
          <p:cNvSpPr txBox="1"/>
          <p:nvPr/>
        </p:nvSpPr>
        <p:spPr>
          <a:xfrm>
            <a:off x="811792" y="3804506"/>
            <a:ext cx="10451627" cy="2277547"/>
          </a:xfrm>
          <a:prstGeom prst="rect">
            <a:avLst/>
          </a:prstGeom>
          <a:noFill/>
        </p:spPr>
        <p:txBody>
          <a:bodyPr wrap="square" rtlCol="0">
            <a:spAutoFit/>
          </a:bodyPr>
          <a:lstStyle/>
          <a:p>
            <a:r>
              <a:rPr lang="en-US" sz="2000">
                <a:latin typeface="Arial" panose="020B0604020202020204" pitchFamily="34" charset="0"/>
                <a:cs typeface="Arial" panose="020B0604020202020204" pitchFamily="34" charset="0"/>
              </a:rPr>
              <a:t>There are many approaches to maintaining equipment</a:t>
            </a:r>
          </a:p>
          <a:p>
            <a:pPr marL="628641" lvl="1" indent="-285750">
              <a:buFont typeface="Arial" panose="020B0604020202020204" pitchFamily="34" charset="0"/>
              <a:buChar char="•"/>
            </a:pPr>
            <a:r>
              <a:rPr lang="en-US">
                <a:latin typeface="Arial" panose="020B0604020202020204" pitchFamily="34" charset="0"/>
                <a:cs typeface="Arial" panose="020B0604020202020204" pitchFamily="34" charset="0"/>
              </a:rPr>
              <a:t>No one-size-fits-all solution</a:t>
            </a:r>
          </a:p>
          <a:p>
            <a:pPr marL="628641" lvl="1" indent="-285750">
              <a:buFont typeface="Arial" panose="020B0604020202020204" pitchFamily="34" charset="0"/>
              <a:buChar char="•"/>
            </a:pPr>
            <a:r>
              <a:rPr lang="en-US">
                <a:latin typeface="Arial" panose="020B0604020202020204" pitchFamily="34" charset="0"/>
                <a:cs typeface="Arial" panose="020B0604020202020204" pitchFamily="34" charset="0"/>
              </a:rPr>
              <a:t>Every situation is different</a:t>
            </a:r>
          </a:p>
          <a:p>
            <a:pPr marL="628641" lvl="1" indent="-285750">
              <a:buFont typeface="Arial" panose="020B0604020202020204" pitchFamily="34" charset="0"/>
              <a:buChar char="•"/>
            </a:pPr>
            <a:r>
              <a:rPr lang="en-US">
                <a:latin typeface="Arial" panose="020B0604020202020204" pitchFamily="34" charset="0"/>
                <a:cs typeface="Arial" panose="020B0604020202020204" pitchFamily="34" charset="0"/>
              </a:rPr>
              <a:t>Criticality assessment is the start of smarter maintenance</a:t>
            </a:r>
          </a:p>
          <a:p>
            <a:pPr lvl="1"/>
            <a:endParaRPr lang="en-US">
              <a:latin typeface="Arial" panose="020B0604020202020204" pitchFamily="34" charset="0"/>
              <a:cs typeface="Arial" panose="020B0604020202020204" pitchFamily="34" charset="0"/>
            </a:endParaRPr>
          </a:p>
          <a:p>
            <a:r>
              <a:rPr lang="en-US" sz="2000">
                <a:latin typeface="Arial" panose="020B0604020202020204" pitchFamily="34" charset="0"/>
                <a:cs typeface="Arial" panose="020B0604020202020204" pitchFamily="34" charset="0"/>
              </a:rPr>
              <a:t>However, the goal of any maintenance program is: </a:t>
            </a:r>
            <a:r>
              <a:rPr lang="en-US" sz="2000">
                <a:latin typeface="Arial Black" panose="020B0A04020102020204" pitchFamily="34" charset="0"/>
                <a:cs typeface="Arial" panose="020B0604020202020204" pitchFamily="34" charset="0"/>
              </a:rPr>
              <a:t>Optimal Maintenance Budget Allocation</a:t>
            </a:r>
          </a:p>
          <a:p>
            <a:endParaRPr lang="en-US" sz="1000">
              <a:cs typeface="Calibri" pitchFamily="34" charset="0"/>
            </a:endParaRPr>
          </a:p>
        </p:txBody>
      </p:sp>
    </p:spTree>
    <p:extLst>
      <p:ext uri="{BB962C8B-B14F-4D97-AF65-F5344CB8AC3E}">
        <p14:creationId xmlns:p14="http://schemas.microsoft.com/office/powerpoint/2010/main" val="294253428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0E539FC3-38CB-8879-4EA5-109889DB3620}"/>
              </a:ext>
            </a:extLst>
          </p:cNvPr>
          <p:cNvPicPr>
            <a:picLocks noChangeAspect="1"/>
          </p:cNvPicPr>
          <p:nvPr/>
        </p:nvPicPr>
        <p:blipFill rotWithShape="1">
          <a:blip r:embed="rId3">
            <a:extLst>
              <a:ext uri="{28A0092B-C50C-407E-A947-70E740481C1C}">
                <a14:useLocalDpi xmlns:a14="http://schemas.microsoft.com/office/drawing/2010/main" val="0"/>
              </a:ext>
            </a:extLst>
          </a:blip>
          <a:srcRect t="1334" b="15279"/>
          <a:stretch/>
        </p:blipFill>
        <p:spPr>
          <a:xfrm>
            <a:off x="0" y="-310815"/>
            <a:ext cx="12743447" cy="7168815"/>
          </a:xfrm>
          <a:prstGeom prst="rect">
            <a:avLst/>
          </a:prstGeom>
        </p:spPr>
      </p:pic>
      <p:sp>
        <p:nvSpPr>
          <p:cNvPr id="3" name="Title 1">
            <a:extLst>
              <a:ext uri="{FF2B5EF4-FFF2-40B4-BE49-F238E27FC236}">
                <a16:creationId xmlns:a16="http://schemas.microsoft.com/office/drawing/2014/main" id="{CD8B4535-BD0A-8CD4-7689-67F36C547E91}"/>
              </a:ext>
            </a:extLst>
          </p:cNvPr>
          <p:cNvSpPr txBox="1">
            <a:spLocks/>
          </p:cNvSpPr>
          <p:nvPr/>
        </p:nvSpPr>
        <p:spPr>
          <a:xfrm>
            <a:off x="0" y="-226804"/>
            <a:ext cx="12192000" cy="1104198"/>
          </a:xfrm>
          <a:prstGeom prst="rect">
            <a:avLst/>
          </a:prstGeom>
          <a:effectLst>
            <a:outerShdw blurRad="50800" dist="38100" dir="2700000" algn="tl" rotWithShape="0">
              <a:prstClr val="black">
                <a:alpha val="74000"/>
              </a:prstClr>
            </a:outerShdw>
          </a:effectLst>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2800">
                <a:solidFill>
                  <a:schemeClr val="bg1">
                    <a:lumMod val="95000"/>
                  </a:schemeClr>
                </a:solidFill>
                <a:latin typeface="Arial Black" panose="020B0A04020102020204" pitchFamily="34" charset="0"/>
              </a:rPr>
              <a:t>Improving safety and productivity in your entire facility</a:t>
            </a:r>
          </a:p>
        </p:txBody>
      </p:sp>
      <p:pic>
        <p:nvPicPr>
          <p:cNvPr id="1026" name="Picture 2" descr="A black and red logo&#10;&#10;Description automatically generated">
            <a:extLst>
              <a:ext uri="{FF2B5EF4-FFF2-40B4-BE49-F238E27FC236}">
                <a16:creationId xmlns:a16="http://schemas.microsoft.com/office/drawing/2014/main" id="{628EDAE0-F69D-A6F1-C4B5-BD1292D093E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108809" y="961405"/>
            <a:ext cx="2270760" cy="13793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1723770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CD7BBF-1D08-382A-0F5E-53BA58233F96}"/>
              </a:ext>
            </a:extLst>
          </p:cNvPr>
          <p:cNvSpPr>
            <a:spLocks noGrp="1"/>
          </p:cNvSpPr>
          <p:nvPr>
            <p:ph type="title"/>
          </p:nvPr>
        </p:nvSpPr>
        <p:spPr>
          <a:xfrm>
            <a:off x="571500" y="681037"/>
            <a:ext cx="11315700" cy="1384995"/>
          </a:xfrm>
        </p:spPr>
        <p:txBody>
          <a:bodyPr>
            <a:normAutofit/>
          </a:bodyPr>
          <a:lstStyle/>
          <a:p>
            <a:r>
              <a:rPr lang="en-US" sz="4000">
                <a:latin typeface="Arial Black" panose="020B0A04020102020204" pitchFamily="34" charset="0"/>
              </a:rPr>
              <a:t>Advantages</a:t>
            </a:r>
            <a:r>
              <a:rPr lang="en-US" sz="4000"/>
              <a:t> of the </a:t>
            </a:r>
            <a:r>
              <a:rPr lang="en-US" sz="4000" err="1">
                <a:latin typeface="Arial Black" panose="020B0A04020102020204" pitchFamily="34" charset="0"/>
              </a:rPr>
              <a:t>GraceSense</a:t>
            </a:r>
            <a:r>
              <a:rPr lang="en-US" sz="4000"/>
              <a:t>® </a:t>
            </a:r>
            <a:br>
              <a:rPr lang="en-US" sz="4000"/>
            </a:br>
            <a:r>
              <a:rPr lang="en-US" sz="4000">
                <a:latin typeface="Arial Black" panose="020B0A04020102020204" pitchFamily="34" charset="0"/>
                <a:cs typeface="Arial" panose="020B0604020202020204" pitchFamily="34" charset="0"/>
              </a:rPr>
              <a:t>Predictive Maintenance System</a:t>
            </a:r>
          </a:p>
        </p:txBody>
      </p:sp>
      <p:sp>
        <p:nvSpPr>
          <p:cNvPr id="49" name="Content Placeholder 1">
            <a:extLst>
              <a:ext uri="{FF2B5EF4-FFF2-40B4-BE49-F238E27FC236}">
                <a16:creationId xmlns:a16="http://schemas.microsoft.com/office/drawing/2014/main" id="{720F54A6-D0E6-1ED6-2952-81CA4DDBE3FA}"/>
              </a:ext>
            </a:extLst>
          </p:cNvPr>
          <p:cNvSpPr>
            <a:spLocks noGrp="1"/>
          </p:cNvSpPr>
          <p:nvPr>
            <p:ph idx="1"/>
          </p:nvPr>
        </p:nvSpPr>
        <p:spPr>
          <a:xfrm>
            <a:off x="571500" y="2159118"/>
            <a:ext cx="6413189" cy="3939467"/>
          </a:xfrm>
        </p:spPr>
        <p:txBody>
          <a:bodyPr vert="horz" lIns="91440" tIns="45720" rIns="91440" bIns="45720" rtlCol="0" anchor="t">
            <a:normAutofit fontScale="25000" lnSpcReduction="20000"/>
          </a:bodyPr>
          <a:lstStyle/>
          <a:p>
            <a:pPr indent="0" defTabSz="0">
              <a:lnSpc>
                <a:spcPct val="120000"/>
              </a:lnSpc>
            </a:pPr>
            <a:r>
              <a:rPr lang="en-US" sz="5500">
                <a:latin typeface="Arial"/>
                <a:cs typeface="Arial"/>
              </a:rPr>
              <a:t>Robust wireless sensor hardware handles nearly all industrial applications   </a:t>
            </a:r>
            <a:br>
              <a:rPr lang="en-US" sz="5500">
                <a:latin typeface="Arial"/>
                <a:cs typeface="Arial"/>
              </a:rPr>
            </a:br>
            <a:r>
              <a:rPr lang="en-US" sz="5500">
                <a:latin typeface="Arial"/>
                <a:cs typeface="Arial"/>
              </a:rPr>
              <a:t> and assets</a:t>
            </a:r>
          </a:p>
          <a:p>
            <a:pPr indent="0" defTabSz="0">
              <a:lnSpc>
                <a:spcPct val="120000"/>
              </a:lnSpc>
            </a:pPr>
            <a:r>
              <a:rPr lang="en-US" sz="5500">
                <a:latin typeface="Arial"/>
                <a:cs typeface="Arial"/>
              </a:rPr>
              <a:t>Ability to integrate existing 3</a:t>
            </a:r>
            <a:r>
              <a:rPr lang="en-US" sz="5500" baseline="30000">
                <a:latin typeface="Arial"/>
                <a:cs typeface="Arial"/>
              </a:rPr>
              <a:t>rd</a:t>
            </a:r>
            <a:r>
              <a:rPr lang="en-US" sz="5500">
                <a:latin typeface="Arial"/>
                <a:cs typeface="Arial"/>
              </a:rPr>
              <a:t> Party Sensors</a:t>
            </a:r>
          </a:p>
          <a:p>
            <a:pPr indent="0" defTabSz="0">
              <a:lnSpc>
                <a:spcPct val="120000"/>
              </a:lnSpc>
            </a:pPr>
            <a:r>
              <a:rPr lang="en-US" sz="5500">
                <a:latin typeface="Arial"/>
                <a:cs typeface="Arial"/>
              </a:rPr>
              <a:t>Cloud-based data storage, analysis, and visualization</a:t>
            </a:r>
          </a:p>
          <a:p>
            <a:pPr indent="0" defTabSz="0">
              <a:lnSpc>
                <a:spcPct val="120000"/>
              </a:lnSpc>
            </a:pPr>
            <a:r>
              <a:rPr lang="en-US" sz="5500">
                <a:latin typeface="Arial"/>
                <a:cs typeface="Arial"/>
              </a:rPr>
              <a:t>Real-time alerts contain customizable remediation instructions</a:t>
            </a:r>
          </a:p>
          <a:p>
            <a:pPr lvl="1" indent="0" defTabSz="0">
              <a:lnSpc>
                <a:spcPct val="120000"/>
              </a:lnSpc>
            </a:pPr>
            <a:r>
              <a:rPr lang="en-US" sz="5500">
                <a:latin typeface="Arial"/>
                <a:cs typeface="Arial"/>
              </a:rPr>
              <a:t> Comprehensive single-platform data collection capabilities</a:t>
            </a:r>
          </a:p>
          <a:p>
            <a:pPr lvl="1" indent="0" defTabSz="0">
              <a:lnSpc>
                <a:spcPct val="120000"/>
              </a:lnSpc>
            </a:pPr>
            <a:r>
              <a:rPr lang="en-US" sz="5500">
                <a:latin typeface="Arial"/>
                <a:cs typeface="Arial"/>
              </a:rPr>
              <a:t> Meaningful alarms and alerts via SMS, e-mail, CMMS, etc.</a:t>
            </a:r>
          </a:p>
          <a:p>
            <a:pPr lvl="1" indent="0" defTabSz="0">
              <a:lnSpc>
                <a:spcPct val="120000"/>
              </a:lnSpc>
            </a:pPr>
            <a:r>
              <a:rPr lang="en-US" sz="5500">
                <a:latin typeface="Arial"/>
                <a:cs typeface="Arial"/>
              </a:rPr>
              <a:t> Seamless integration with existing systems (PLC/SCADA/DCS/etc.)</a:t>
            </a:r>
          </a:p>
          <a:p>
            <a:pPr marL="0" indent="0">
              <a:lnSpc>
                <a:spcPct val="120000"/>
              </a:lnSpc>
              <a:buNone/>
            </a:pPr>
            <a:endParaRPr lang="en-US" sz="7200">
              <a:solidFill>
                <a:schemeClr val="accent1"/>
              </a:solidFill>
              <a:latin typeface="Arial" panose="020B0604020202020204" pitchFamily="34" charset="0"/>
              <a:cs typeface="Arial" panose="020B0604020202020204" pitchFamily="34" charset="0"/>
            </a:endParaRPr>
          </a:p>
          <a:p>
            <a:pPr marL="0" indent="0" algn="ctr">
              <a:lnSpc>
                <a:spcPct val="120000"/>
              </a:lnSpc>
              <a:buNone/>
            </a:pPr>
            <a:r>
              <a:rPr lang="en-US" sz="7200">
                <a:solidFill>
                  <a:schemeClr val="accent1"/>
                </a:solidFill>
                <a:latin typeface="Arial"/>
                <a:cs typeface="Arial"/>
              </a:rPr>
              <a:t>We </a:t>
            </a:r>
            <a:r>
              <a:rPr lang="en-US" sz="7200">
                <a:solidFill>
                  <a:schemeClr val="accent1"/>
                </a:solidFill>
                <a:latin typeface="Arial Black"/>
                <a:cs typeface="Arial"/>
              </a:rPr>
              <a:t>save our customers money </a:t>
            </a:r>
            <a:r>
              <a:rPr lang="en-US" sz="7200">
                <a:solidFill>
                  <a:schemeClr val="accent1"/>
                </a:solidFill>
                <a:latin typeface="Arial"/>
                <a:cs typeface="Arial"/>
              </a:rPr>
              <a:t>by </a:t>
            </a:r>
            <a:r>
              <a:rPr lang="en-US" sz="7200">
                <a:solidFill>
                  <a:schemeClr val="accent1"/>
                </a:solidFill>
                <a:latin typeface="Arial Black"/>
                <a:cs typeface="Arial"/>
              </a:rPr>
              <a:t>minimizing unplanned downtime </a:t>
            </a:r>
            <a:r>
              <a:rPr lang="en-US" sz="7200">
                <a:solidFill>
                  <a:schemeClr val="accent1"/>
                </a:solidFill>
                <a:latin typeface="Arial"/>
                <a:cs typeface="Arial"/>
              </a:rPr>
              <a:t>and enabling </a:t>
            </a:r>
            <a:r>
              <a:rPr lang="en-US" sz="7200">
                <a:solidFill>
                  <a:schemeClr val="accent1"/>
                </a:solidFill>
                <a:latin typeface="Arial Black"/>
                <a:cs typeface="Arial"/>
              </a:rPr>
              <a:t>optimal maintenance budget allocation</a:t>
            </a:r>
          </a:p>
          <a:p>
            <a:endParaRPr lang="en-US"/>
          </a:p>
        </p:txBody>
      </p:sp>
      <p:pic>
        <p:nvPicPr>
          <p:cNvPr id="4" name="Picture 3" descr="A picture containing text, electronic device, mobile phone, communication device&#10;&#10;Description automatically generated">
            <a:extLst>
              <a:ext uri="{FF2B5EF4-FFF2-40B4-BE49-F238E27FC236}">
                <a16:creationId xmlns:a16="http://schemas.microsoft.com/office/drawing/2014/main" id="{000C8282-8DEB-8F94-70C8-DF4C11F025D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61134" y="2223510"/>
            <a:ext cx="5818543" cy="3968161"/>
          </a:xfrm>
          <a:prstGeom prst="rect">
            <a:avLst/>
          </a:prstGeom>
        </p:spPr>
      </p:pic>
      <p:sp>
        <p:nvSpPr>
          <p:cNvPr id="3" name="Rectangle 2">
            <a:extLst>
              <a:ext uri="{FF2B5EF4-FFF2-40B4-BE49-F238E27FC236}">
                <a16:creationId xmlns:a16="http://schemas.microsoft.com/office/drawing/2014/main" id="{66951FBC-52C1-A51F-FFA3-606FF70DFC82}"/>
              </a:ext>
            </a:extLst>
          </p:cNvPr>
          <p:cNvSpPr/>
          <p:nvPr/>
        </p:nvSpPr>
        <p:spPr>
          <a:xfrm>
            <a:off x="2333767" y="6191671"/>
            <a:ext cx="9553433" cy="523028"/>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21722175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C498C3E7-E8B9-3950-095B-053BF317EC67}"/>
              </a:ext>
            </a:extLst>
          </p:cNvPr>
          <p:cNvSpPr txBox="1"/>
          <p:nvPr/>
        </p:nvSpPr>
        <p:spPr>
          <a:xfrm>
            <a:off x="2233096" y="2381614"/>
            <a:ext cx="9410914" cy="3485826"/>
          </a:xfrm>
          <a:prstGeom prst="rect">
            <a:avLst/>
          </a:prstGeom>
          <a:noFill/>
        </p:spPr>
        <p:txBody>
          <a:bodyPr wrap="square" rtlCol="0">
            <a:spAutoFit/>
          </a:bodyPr>
          <a:lstStyle/>
          <a:p>
            <a:r>
              <a:rPr lang="en-US" b="0" i="0" u="none" strike="noStrike" baseline="0">
                <a:latin typeface="Arial Black" panose="020B0A04020102020204" pitchFamily="34" charset="0"/>
                <a:cs typeface="Arial" panose="020B0604020202020204" pitchFamily="34" charset="0"/>
              </a:rPr>
              <a:t>Safer: </a:t>
            </a:r>
            <a:r>
              <a:rPr lang="en-US" b="0" i="0" u="none" strike="noStrike" baseline="0">
                <a:latin typeface="Arial" panose="020B0604020202020204" pitchFamily="34" charset="0"/>
                <a:cs typeface="Arial" panose="020B0604020202020204" pitchFamily="34" charset="0"/>
              </a:rPr>
              <a:t>Predictive Maintenance solutions provide a safer method of scheduling out downtime. The entire system is designed to empower maintenance personnel to prepare for a surprising and risky situation.</a:t>
            </a:r>
          </a:p>
          <a:p>
            <a:endParaRPr lang="en-US">
              <a:latin typeface="Arial" panose="020B0604020202020204" pitchFamily="34" charset="0"/>
              <a:cs typeface="Arial" panose="020B0604020202020204" pitchFamily="34" charset="0"/>
            </a:endParaRPr>
          </a:p>
          <a:p>
            <a:endParaRPr lang="en-US">
              <a:latin typeface="Arial" panose="020B0604020202020204" pitchFamily="34" charset="0"/>
              <a:cs typeface="Arial" panose="020B0604020202020204" pitchFamily="34" charset="0"/>
            </a:endParaRPr>
          </a:p>
          <a:p>
            <a:r>
              <a:rPr lang="en-US" b="0" i="0" u="none" strike="noStrike" baseline="0">
                <a:latin typeface="Arial Black" panose="020B0A04020102020204" pitchFamily="34" charset="0"/>
              </a:rPr>
              <a:t>Smarter:</a:t>
            </a:r>
            <a:r>
              <a:rPr lang="en-US">
                <a:latin typeface="Arial Black" panose="020B0A04020102020204" pitchFamily="34" charset="0"/>
              </a:rPr>
              <a:t> </a:t>
            </a:r>
            <a:r>
              <a:rPr lang="en-US" b="0" i="0" u="none" strike="noStrike" baseline="0">
                <a:latin typeface="ArialMT"/>
              </a:rPr>
              <a:t>Delivers actionable data in real time. Because of this, our customers have experienced a swift return on their investment in the Predictive Maintenance System.</a:t>
            </a:r>
          </a:p>
          <a:p>
            <a:endParaRPr lang="en-US">
              <a:latin typeface="ArialMT"/>
            </a:endParaRPr>
          </a:p>
          <a:p>
            <a:endParaRPr lang="en-US">
              <a:latin typeface="ArialMT"/>
            </a:endParaRPr>
          </a:p>
          <a:p>
            <a:r>
              <a:rPr lang="en-US" b="0" i="0" u="none" strike="noStrike" baseline="0">
                <a:latin typeface="Arial Black" panose="020B0A04020102020204" pitchFamily="34" charset="0"/>
              </a:rPr>
              <a:t>More Productive: </a:t>
            </a:r>
            <a:r>
              <a:rPr lang="en-US" b="0" i="0" u="none" strike="noStrike" baseline="0">
                <a:latin typeface="ArialMT"/>
              </a:rPr>
              <a:t>Provides customers with continuous data to drive actionable decisions. This allows for faster and more efficient response times than ever.</a:t>
            </a:r>
            <a:endParaRPr lang="en-US" b="0" i="0" u="none" strike="noStrike" baseline="30000">
              <a:latin typeface="Arial" panose="020B0604020202020204" pitchFamily="34" charset="0"/>
            </a:endParaRPr>
          </a:p>
          <a:p>
            <a:pPr>
              <a:lnSpc>
                <a:spcPct val="150000"/>
              </a:lnSpc>
            </a:pPr>
            <a:endParaRPr lang="en-US" sz="1200" b="0" i="0" u="none" strike="noStrike" baseline="30000">
              <a:latin typeface="Arial" panose="020B0604020202020204" pitchFamily="34" charset="0"/>
            </a:endParaRPr>
          </a:p>
          <a:p>
            <a:pPr>
              <a:lnSpc>
                <a:spcPct val="150000"/>
              </a:lnSpc>
            </a:pPr>
            <a:endParaRPr lang="en-US" sz="1200" b="0" i="0" u="none" strike="noStrike" baseline="30000">
              <a:latin typeface="Arial" panose="020B0604020202020204" pitchFamily="34" charset="0"/>
              <a:cs typeface="Arial" panose="020B0604020202020204" pitchFamily="34" charset="0"/>
            </a:endParaRPr>
          </a:p>
        </p:txBody>
      </p:sp>
      <p:grpSp>
        <p:nvGrpSpPr>
          <p:cNvPr id="2" name="Group 1">
            <a:extLst>
              <a:ext uri="{FF2B5EF4-FFF2-40B4-BE49-F238E27FC236}">
                <a16:creationId xmlns:a16="http://schemas.microsoft.com/office/drawing/2014/main" id="{82749F4B-FA80-6C5F-1F9D-1F0340CD6D4A}"/>
              </a:ext>
            </a:extLst>
          </p:cNvPr>
          <p:cNvGrpSpPr/>
          <p:nvPr/>
        </p:nvGrpSpPr>
        <p:grpSpPr>
          <a:xfrm>
            <a:off x="902329" y="2043537"/>
            <a:ext cx="1184889" cy="3884565"/>
            <a:chOff x="902329" y="2043537"/>
            <a:chExt cx="1184889" cy="3884565"/>
          </a:xfrm>
        </p:grpSpPr>
        <p:sp>
          <p:nvSpPr>
            <p:cNvPr id="4" name="Rectangle 3">
              <a:extLst>
                <a:ext uri="{FF2B5EF4-FFF2-40B4-BE49-F238E27FC236}">
                  <a16:creationId xmlns:a16="http://schemas.microsoft.com/office/drawing/2014/main" id="{E9FB27FE-FCE1-B870-4DDA-3C32E445C48C}"/>
                </a:ext>
              </a:extLst>
            </p:cNvPr>
            <p:cNvSpPr/>
            <p:nvPr/>
          </p:nvSpPr>
          <p:spPr>
            <a:xfrm>
              <a:off x="1452285" y="2733472"/>
              <a:ext cx="115300" cy="2782111"/>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black and white circular object with gears in it&#10;&#10;Description automatically generated">
              <a:extLst>
                <a:ext uri="{FF2B5EF4-FFF2-40B4-BE49-F238E27FC236}">
                  <a16:creationId xmlns:a16="http://schemas.microsoft.com/office/drawing/2014/main" id="{D66D19B6-6C28-3829-2F26-07B7290FC0E5}"/>
                </a:ext>
              </a:extLst>
            </p:cNvPr>
            <p:cNvPicPr>
              <a:picLocks noChangeAspect="1"/>
            </p:cNvPicPr>
            <p:nvPr/>
          </p:nvPicPr>
          <p:blipFill rotWithShape="1">
            <a:blip r:embed="rId2">
              <a:extLst>
                <a:ext uri="{28A0092B-C50C-407E-A947-70E740481C1C}">
                  <a14:useLocalDpi xmlns:a14="http://schemas.microsoft.com/office/drawing/2010/main" val="0"/>
                </a:ext>
              </a:extLst>
            </a:blip>
            <a:srcRect r="70131"/>
            <a:stretch/>
          </p:blipFill>
          <p:spPr>
            <a:xfrm>
              <a:off x="902329" y="2043537"/>
              <a:ext cx="1174870" cy="1151955"/>
            </a:xfrm>
            <a:prstGeom prst="rect">
              <a:avLst/>
            </a:prstGeom>
          </p:spPr>
        </p:pic>
        <p:pic>
          <p:nvPicPr>
            <p:cNvPr id="9" name="Picture 8" descr="A black and white circular object with gears in it&#10;&#10;Description automatically generated">
              <a:extLst>
                <a:ext uri="{FF2B5EF4-FFF2-40B4-BE49-F238E27FC236}">
                  <a16:creationId xmlns:a16="http://schemas.microsoft.com/office/drawing/2014/main" id="{1A774088-D2F2-BFFA-5744-9DF4E28D4C80}"/>
                </a:ext>
              </a:extLst>
            </p:cNvPr>
            <p:cNvPicPr>
              <a:picLocks noChangeAspect="1"/>
            </p:cNvPicPr>
            <p:nvPr/>
          </p:nvPicPr>
          <p:blipFill rotWithShape="1">
            <a:blip r:embed="rId2">
              <a:extLst>
                <a:ext uri="{28A0092B-C50C-407E-A947-70E740481C1C}">
                  <a14:useLocalDpi xmlns:a14="http://schemas.microsoft.com/office/drawing/2010/main" val="0"/>
                </a:ext>
              </a:extLst>
            </a:blip>
            <a:srcRect l="35547" r="34359"/>
            <a:stretch/>
          </p:blipFill>
          <p:spPr>
            <a:xfrm>
              <a:off x="903507" y="3428051"/>
              <a:ext cx="1183710" cy="1151954"/>
            </a:xfrm>
            <a:prstGeom prst="rect">
              <a:avLst/>
            </a:prstGeom>
          </p:spPr>
        </p:pic>
        <p:pic>
          <p:nvPicPr>
            <p:cNvPr id="10" name="Picture 9" descr="A black and white circular object with gears in it&#10;&#10;Description automatically generated">
              <a:extLst>
                <a:ext uri="{FF2B5EF4-FFF2-40B4-BE49-F238E27FC236}">
                  <a16:creationId xmlns:a16="http://schemas.microsoft.com/office/drawing/2014/main" id="{212A810D-E5AA-A7F3-2A7A-9AC8352ED20D}"/>
                </a:ext>
              </a:extLst>
            </p:cNvPr>
            <p:cNvPicPr>
              <a:picLocks noChangeAspect="1"/>
            </p:cNvPicPr>
            <p:nvPr/>
          </p:nvPicPr>
          <p:blipFill rotWithShape="1">
            <a:blip r:embed="rId2">
              <a:extLst>
                <a:ext uri="{28A0092B-C50C-407E-A947-70E740481C1C}">
                  <a14:useLocalDpi xmlns:a14="http://schemas.microsoft.com/office/drawing/2010/main" val="0"/>
                </a:ext>
              </a:extLst>
            </a:blip>
            <a:srcRect l="69876"/>
            <a:stretch/>
          </p:blipFill>
          <p:spPr>
            <a:xfrm>
              <a:off x="902329" y="4776148"/>
              <a:ext cx="1184889" cy="1151954"/>
            </a:xfrm>
            <a:prstGeom prst="rect">
              <a:avLst/>
            </a:prstGeom>
          </p:spPr>
        </p:pic>
      </p:grpSp>
      <p:sp>
        <p:nvSpPr>
          <p:cNvPr id="11" name="Title 1">
            <a:extLst>
              <a:ext uri="{FF2B5EF4-FFF2-40B4-BE49-F238E27FC236}">
                <a16:creationId xmlns:a16="http://schemas.microsoft.com/office/drawing/2014/main" id="{19B38C9C-A13D-AAD8-7826-5E0DDA18C7EA}"/>
              </a:ext>
            </a:extLst>
          </p:cNvPr>
          <p:cNvSpPr>
            <a:spLocks noGrp="1"/>
          </p:cNvSpPr>
          <p:nvPr>
            <p:ph type="title"/>
          </p:nvPr>
        </p:nvSpPr>
        <p:spPr>
          <a:xfrm>
            <a:off x="685800" y="801327"/>
            <a:ext cx="10515600" cy="1009651"/>
          </a:xfrm>
        </p:spPr>
        <p:txBody>
          <a:bodyPr>
            <a:normAutofit fontScale="90000"/>
          </a:bodyPr>
          <a:lstStyle/>
          <a:p>
            <a:r>
              <a:rPr lang="en-US" sz="4000"/>
              <a:t>Making Maintenance </a:t>
            </a:r>
            <a:r>
              <a:rPr lang="en-US" sz="4000">
                <a:latin typeface="Arial Black" panose="020B0A04020102020204" pitchFamily="34" charset="0"/>
              </a:rPr>
              <a:t>Safer, Smarter, </a:t>
            </a:r>
            <a:br>
              <a:rPr lang="en-US" sz="4000">
                <a:latin typeface="Arial Black" panose="020B0A04020102020204" pitchFamily="34" charset="0"/>
              </a:rPr>
            </a:br>
            <a:r>
              <a:rPr lang="en-US" sz="4000">
                <a:latin typeface="Arial" panose="020B0604020202020204" pitchFamily="34" charset="0"/>
                <a:cs typeface="Arial" panose="020B0604020202020204" pitchFamily="34" charset="0"/>
              </a:rPr>
              <a:t>and</a:t>
            </a:r>
            <a:r>
              <a:rPr lang="en-US" sz="4000">
                <a:latin typeface="Arial Black" panose="020B0A04020102020204" pitchFamily="34" charset="0"/>
              </a:rPr>
              <a:t> More Productive</a:t>
            </a:r>
          </a:p>
        </p:txBody>
      </p:sp>
    </p:spTree>
    <p:extLst>
      <p:ext uri="{BB962C8B-B14F-4D97-AF65-F5344CB8AC3E}">
        <p14:creationId xmlns:p14="http://schemas.microsoft.com/office/powerpoint/2010/main" val="327090241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008AF5-3250-E74E-73BB-4C3EF59B64CD}"/>
              </a:ext>
            </a:extLst>
          </p:cNvPr>
          <p:cNvSpPr>
            <a:spLocks noGrp="1"/>
          </p:cNvSpPr>
          <p:nvPr>
            <p:ph type="title"/>
          </p:nvPr>
        </p:nvSpPr>
        <p:spPr>
          <a:xfrm>
            <a:off x="838200" y="914290"/>
            <a:ext cx="10515600" cy="1009651"/>
          </a:xfrm>
        </p:spPr>
        <p:txBody>
          <a:bodyPr>
            <a:normAutofit fontScale="90000"/>
          </a:bodyPr>
          <a:lstStyle/>
          <a:p>
            <a:r>
              <a:rPr lang="en-US">
                <a:latin typeface="Arial Black" panose="020B0A04020102020204" pitchFamily="34" charset="0"/>
              </a:rPr>
              <a:t>Maximize Production </a:t>
            </a:r>
            <a:r>
              <a:rPr lang="en-US">
                <a:latin typeface="Arial" panose="020B0604020202020204" pitchFamily="34" charset="0"/>
                <a:cs typeface="Arial" panose="020B0604020202020204" pitchFamily="34" charset="0"/>
              </a:rPr>
              <a:t>and</a:t>
            </a:r>
            <a:r>
              <a:rPr lang="en-US">
                <a:latin typeface="Arial Black" panose="020B0A04020102020204" pitchFamily="34" charset="0"/>
              </a:rPr>
              <a:t> </a:t>
            </a:r>
            <a:br>
              <a:rPr lang="en-US">
                <a:latin typeface="Arial Black" panose="020B0A04020102020204" pitchFamily="34" charset="0"/>
              </a:rPr>
            </a:br>
            <a:r>
              <a:rPr lang="en-US">
                <a:latin typeface="Arial Black" panose="020B0A04020102020204" pitchFamily="34" charset="0"/>
                <a:cs typeface="Arial" panose="020B0604020202020204" pitchFamily="34" charset="0"/>
              </a:rPr>
              <a:t>Profits</a:t>
            </a:r>
            <a:r>
              <a:rPr lang="en-US">
                <a:latin typeface="Arial" panose="020B0604020202020204" pitchFamily="34" charset="0"/>
                <a:cs typeface="Arial" panose="020B0604020202020204" pitchFamily="34" charset="0"/>
              </a:rPr>
              <a:t> with </a:t>
            </a:r>
            <a:r>
              <a:rPr lang="en-US" err="1">
                <a:latin typeface="Arial" panose="020B0604020202020204" pitchFamily="34" charset="0"/>
                <a:cs typeface="Arial" panose="020B0604020202020204" pitchFamily="34" charset="0"/>
              </a:rPr>
              <a:t>IIoT</a:t>
            </a:r>
            <a:endParaRPr lang="en-US">
              <a:latin typeface="Arial" panose="020B0604020202020204" pitchFamily="34" charset="0"/>
              <a:cs typeface="Arial" panose="020B0604020202020204" pitchFamily="34" charset="0"/>
            </a:endParaRPr>
          </a:p>
        </p:txBody>
      </p:sp>
      <p:sp>
        <p:nvSpPr>
          <p:cNvPr id="7" name="Content Placeholder 2">
            <a:extLst>
              <a:ext uri="{FF2B5EF4-FFF2-40B4-BE49-F238E27FC236}">
                <a16:creationId xmlns:a16="http://schemas.microsoft.com/office/drawing/2014/main" id="{40E5B1CF-55E4-6DB5-3303-70756E29E192}"/>
              </a:ext>
            </a:extLst>
          </p:cNvPr>
          <p:cNvSpPr txBox="1">
            <a:spLocks/>
          </p:cNvSpPr>
          <p:nvPr/>
        </p:nvSpPr>
        <p:spPr>
          <a:xfrm>
            <a:off x="557343" y="2465227"/>
            <a:ext cx="2316044" cy="534803"/>
          </a:xfrm>
          <a:prstGeom prst="rect">
            <a:avLst/>
          </a:prstGeom>
        </p:spPr>
        <p:txBody>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en-US" sz="2000"/>
              <a:t>Field Mount</a:t>
            </a:r>
          </a:p>
          <a:p>
            <a:pPr marL="0" indent="0" algn="ctr">
              <a:buNone/>
            </a:pPr>
            <a:r>
              <a:rPr lang="en-US" sz="2000" b="0"/>
              <a:t>Vibration &amp; Temperature</a:t>
            </a:r>
          </a:p>
        </p:txBody>
      </p:sp>
      <p:sp>
        <p:nvSpPr>
          <p:cNvPr id="8" name="Content Placeholder 2">
            <a:extLst>
              <a:ext uri="{FF2B5EF4-FFF2-40B4-BE49-F238E27FC236}">
                <a16:creationId xmlns:a16="http://schemas.microsoft.com/office/drawing/2014/main" id="{264EFDC0-F683-3B00-8D52-4D705ED7E1E2}"/>
              </a:ext>
            </a:extLst>
          </p:cNvPr>
          <p:cNvSpPr txBox="1">
            <a:spLocks/>
          </p:cNvSpPr>
          <p:nvPr/>
        </p:nvSpPr>
        <p:spPr>
          <a:xfrm>
            <a:off x="8540184" y="2465227"/>
            <a:ext cx="2608878" cy="534803"/>
          </a:xfrm>
          <a:prstGeom prst="rect">
            <a:avLst/>
          </a:prstGeom>
        </p:spPr>
        <p:txBody>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en-US" sz="2000"/>
              <a:t>Maintenance Hub</a:t>
            </a:r>
          </a:p>
          <a:p>
            <a:pPr marL="0" indent="0" algn="ctr">
              <a:buNone/>
            </a:pPr>
            <a:r>
              <a:rPr lang="en-US" sz="2000" b="0"/>
              <a:t>Data visualization, analysis, and alerting</a:t>
            </a:r>
          </a:p>
        </p:txBody>
      </p:sp>
      <p:sp>
        <p:nvSpPr>
          <p:cNvPr id="12" name="Content Placeholder 2">
            <a:extLst>
              <a:ext uri="{FF2B5EF4-FFF2-40B4-BE49-F238E27FC236}">
                <a16:creationId xmlns:a16="http://schemas.microsoft.com/office/drawing/2014/main" id="{2EB86BA1-02BB-9BFB-5C1C-88FC54BDAFAA}"/>
              </a:ext>
            </a:extLst>
          </p:cNvPr>
          <p:cNvSpPr txBox="1">
            <a:spLocks/>
          </p:cNvSpPr>
          <p:nvPr/>
        </p:nvSpPr>
        <p:spPr>
          <a:xfrm>
            <a:off x="3228547" y="2470465"/>
            <a:ext cx="2389292" cy="534803"/>
          </a:xfrm>
          <a:prstGeom prst="rect">
            <a:avLst/>
          </a:prstGeom>
        </p:spPr>
        <p:txBody>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en-US" sz="2000"/>
              <a:t>Panel Mount</a:t>
            </a:r>
          </a:p>
          <a:p>
            <a:pPr marL="0" indent="0" algn="ctr">
              <a:buNone/>
            </a:pPr>
            <a:r>
              <a:rPr lang="en-US" sz="2000" b="0"/>
              <a:t>Customizable Node and Gateways</a:t>
            </a:r>
          </a:p>
        </p:txBody>
      </p:sp>
      <p:sp>
        <p:nvSpPr>
          <p:cNvPr id="14" name="Content Placeholder 2">
            <a:extLst>
              <a:ext uri="{FF2B5EF4-FFF2-40B4-BE49-F238E27FC236}">
                <a16:creationId xmlns:a16="http://schemas.microsoft.com/office/drawing/2014/main" id="{66573923-3E55-19B8-90D6-2908E0FF9B4D}"/>
              </a:ext>
            </a:extLst>
          </p:cNvPr>
          <p:cNvSpPr txBox="1">
            <a:spLocks/>
          </p:cNvSpPr>
          <p:nvPr/>
        </p:nvSpPr>
        <p:spPr>
          <a:xfrm>
            <a:off x="5739922" y="2465227"/>
            <a:ext cx="2089941" cy="534803"/>
          </a:xfrm>
          <a:prstGeom prst="rect">
            <a:avLst/>
          </a:prstGeom>
        </p:spPr>
        <p:txBody>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en-US" sz="2000"/>
              <a:t>Hot Spot Monitor</a:t>
            </a:r>
          </a:p>
          <a:p>
            <a:pPr marL="0" indent="0" algn="ctr">
              <a:buNone/>
            </a:pPr>
            <a:r>
              <a:rPr lang="en-US" sz="2000" b="0"/>
              <a:t>Non-conductive temperature</a:t>
            </a:r>
          </a:p>
        </p:txBody>
      </p:sp>
      <p:pic>
        <p:nvPicPr>
          <p:cNvPr id="18" name="Picture 17">
            <a:extLst>
              <a:ext uri="{FF2B5EF4-FFF2-40B4-BE49-F238E27FC236}">
                <a16:creationId xmlns:a16="http://schemas.microsoft.com/office/drawing/2014/main" id="{4A3C62FB-C832-2DF4-D144-0D5CAA1013D6}"/>
              </a:ext>
            </a:extLst>
          </p:cNvPr>
          <p:cNvPicPr>
            <a:picLocks noChangeAspect="1"/>
          </p:cNvPicPr>
          <p:nvPr/>
        </p:nvPicPr>
        <p:blipFill>
          <a:blip r:embed="rId3" cstate="screen">
            <a:extLst>
              <a:ext uri="{BEBA8EAE-BF5A-486C-A8C5-ECC9F3942E4B}">
                <a14:imgProps xmlns:a14="http://schemas.microsoft.com/office/drawing/2010/main">
                  <a14:imgLayer r:embed="rId4">
                    <a14:imgEffect>
                      <a14:backgroundRemoval t="9940" b="95331" l="5104" r="96667"/>
                    </a14:imgEffect>
                  </a14:imgLayer>
                </a14:imgProps>
              </a:ext>
              <a:ext uri="{28A0092B-C50C-407E-A947-70E740481C1C}">
                <a14:useLocalDpi xmlns:a14="http://schemas.microsoft.com/office/drawing/2010/main"/>
              </a:ext>
            </a:extLst>
          </a:blip>
          <a:stretch>
            <a:fillRect/>
          </a:stretch>
        </p:blipFill>
        <p:spPr>
          <a:xfrm>
            <a:off x="764544" y="4176556"/>
            <a:ext cx="1901641" cy="1314613"/>
          </a:xfrm>
          <a:prstGeom prst="rect">
            <a:avLst/>
          </a:prstGeom>
        </p:spPr>
      </p:pic>
      <p:pic>
        <p:nvPicPr>
          <p:cNvPr id="21" name="Picture 20">
            <a:extLst>
              <a:ext uri="{FF2B5EF4-FFF2-40B4-BE49-F238E27FC236}">
                <a16:creationId xmlns:a16="http://schemas.microsoft.com/office/drawing/2014/main" id="{9F8B1464-6240-9203-BBA6-607F54BF29FB}"/>
              </a:ext>
            </a:extLst>
          </p:cNvPr>
          <p:cNvPicPr>
            <a:picLocks noChangeAspect="1"/>
          </p:cNvPicPr>
          <p:nvPr/>
        </p:nvPicPr>
        <p:blipFill>
          <a:blip r:embed="rId5" cstate="screen">
            <a:extLst>
              <a:ext uri="{BEBA8EAE-BF5A-486C-A8C5-ECC9F3942E4B}">
                <a14:imgProps xmlns:a14="http://schemas.microsoft.com/office/drawing/2010/main">
                  <a14:imgLayer r:embed="rId6">
                    <a14:imgEffect>
                      <a14:backgroundRemoval t="3611" b="98026" l="6338" r="93436"/>
                    </a14:imgEffect>
                  </a14:imgLayer>
                </a14:imgProps>
              </a:ext>
              <a:ext uri="{28A0092B-C50C-407E-A947-70E740481C1C}">
                <a14:useLocalDpi xmlns:a14="http://schemas.microsoft.com/office/drawing/2010/main"/>
              </a:ext>
            </a:extLst>
          </a:blip>
          <a:stretch>
            <a:fillRect/>
          </a:stretch>
        </p:blipFill>
        <p:spPr>
          <a:xfrm>
            <a:off x="3118657" y="3908176"/>
            <a:ext cx="2244584" cy="2110458"/>
          </a:xfrm>
          <a:prstGeom prst="rect">
            <a:avLst/>
          </a:prstGeom>
        </p:spPr>
      </p:pic>
      <p:pic>
        <p:nvPicPr>
          <p:cNvPr id="24" name="Picture 23">
            <a:extLst>
              <a:ext uri="{FF2B5EF4-FFF2-40B4-BE49-F238E27FC236}">
                <a16:creationId xmlns:a16="http://schemas.microsoft.com/office/drawing/2014/main" id="{15B5A204-0436-9F60-EC96-CF1C7A3F48FE}"/>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7932667" y="3464500"/>
            <a:ext cx="3823911" cy="3070220"/>
          </a:xfrm>
          <a:prstGeom prst="rect">
            <a:avLst/>
          </a:prstGeom>
        </p:spPr>
      </p:pic>
      <p:pic>
        <p:nvPicPr>
          <p:cNvPr id="3" name="Picture 2">
            <a:extLst>
              <a:ext uri="{FF2B5EF4-FFF2-40B4-BE49-F238E27FC236}">
                <a16:creationId xmlns:a16="http://schemas.microsoft.com/office/drawing/2014/main" id="{D7E7AD1F-F6F2-2B65-71B2-71245BA37FED}"/>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5617839" y="3563986"/>
            <a:ext cx="2468712" cy="2871249"/>
          </a:xfrm>
          <a:prstGeom prst="rect">
            <a:avLst/>
          </a:prstGeom>
        </p:spPr>
      </p:pic>
    </p:spTree>
    <p:extLst>
      <p:ext uri="{BB962C8B-B14F-4D97-AF65-F5344CB8AC3E}">
        <p14:creationId xmlns:p14="http://schemas.microsoft.com/office/powerpoint/2010/main" val="306073846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1AEBBF-3E15-2B87-C529-A4D8045D6065}"/>
              </a:ext>
            </a:extLst>
          </p:cNvPr>
          <p:cNvSpPr>
            <a:spLocks noGrp="1"/>
          </p:cNvSpPr>
          <p:nvPr>
            <p:ph type="title"/>
          </p:nvPr>
        </p:nvSpPr>
        <p:spPr>
          <a:xfrm>
            <a:off x="514146" y="782297"/>
            <a:ext cx="11163707" cy="754674"/>
          </a:xfrm>
          <a:effectLst/>
        </p:spPr>
        <p:txBody>
          <a:bodyPr>
            <a:normAutofit/>
          </a:bodyPr>
          <a:lstStyle/>
          <a:p>
            <a:r>
              <a:rPr lang="en-US" sz="4000">
                <a:latin typeface="Arial Black" panose="020B0A04020102020204" pitchFamily="34" charset="0"/>
              </a:rPr>
              <a:t>Data Freedom </a:t>
            </a:r>
            <a:r>
              <a:rPr lang="en-US" sz="4000">
                <a:latin typeface="Arial" panose="020B0604020202020204" pitchFamily="34" charset="0"/>
                <a:cs typeface="Arial" panose="020B0604020202020204" pitchFamily="34" charset="0"/>
              </a:rPr>
              <a:t>and</a:t>
            </a:r>
            <a:r>
              <a:rPr lang="en-US" sz="4000">
                <a:latin typeface="Arial Black" panose="020B0A04020102020204" pitchFamily="34" charset="0"/>
              </a:rPr>
              <a:t> Actionable Insights</a:t>
            </a:r>
          </a:p>
        </p:txBody>
      </p:sp>
      <p:pic>
        <p:nvPicPr>
          <p:cNvPr id="4" name="Picture 2">
            <a:extLst>
              <a:ext uri="{FF2B5EF4-FFF2-40B4-BE49-F238E27FC236}">
                <a16:creationId xmlns:a16="http://schemas.microsoft.com/office/drawing/2014/main" id="{996A549F-0BD8-DBFC-6E52-527B746E85E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4146" y="1397097"/>
            <a:ext cx="1013648" cy="1228193"/>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a:extLst>
              <a:ext uri="{FF2B5EF4-FFF2-40B4-BE49-F238E27FC236}">
                <a16:creationId xmlns:a16="http://schemas.microsoft.com/office/drawing/2014/main" id="{AEBB0636-8C9F-8706-1ABF-103B052D1726}"/>
              </a:ext>
            </a:extLst>
          </p:cNvPr>
          <p:cNvPicPr>
            <a:picLocks noChangeAspect="1"/>
          </p:cNvPicPr>
          <p:nvPr/>
        </p:nvPicPr>
        <p:blipFill>
          <a:blip r:embed="rId4" cstate="screen">
            <a:extLst>
              <a:ext uri="{BEBA8EAE-BF5A-486C-A8C5-ECC9F3942E4B}">
                <a14:imgProps xmlns:a14="http://schemas.microsoft.com/office/drawing/2010/main">
                  <a14:imgLayer r:embed="rId5">
                    <a14:imgEffect>
                      <a14:backgroundRemoval t="9940" b="95331" l="5104" r="96667"/>
                    </a14:imgEffect>
                  </a14:imgLayer>
                </a14:imgProps>
              </a:ext>
              <a:ext uri="{28A0092B-C50C-407E-A947-70E740481C1C}">
                <a14:useLocalDpi xmlns:a14="http://schemas.microsoft.com/office/drawing/2010/main"/>
              </a:ext>
            </a:extLst>
          </a:blip>
          <a:stretch>
            <a:fillRect/>
          </a:stretch>
        </p:blipFill>
        <p:spPr>
          <a:xfrm>
            <a:off x="1105083" y="2011193"/>
            <a:ext cx="1098696" cy="759533"/>
          </a:xfrm>
          <a:prstGeom prst="rect">
            <a:avLst/>
          </a:prstGeom>
        </p:spPr>
      </p:pic>
      <p:pic>
        <p:nvPicPr>
          <p:cNvPr id="6" name="Picture 5">
            <a:extLst>
              <a:ext uri="{FF2B5EF4-FFF2-40B4-BE49-F238E27FC236}">
                <a16:creationId xmlns:a16="http://schemas.microsoft.com/office/drawing/2014/main" id="{A6502D2A-B5DB-2736-78C2-9CC6F986BC7B}"/>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729487" y="3029332"/>
            <a:ext cx="1098696" cy="1647945"/>
          </a:xfrm>
          <a:prstGeom prst="rect">
            <a:avLst/>
          </a:prstGeom>
          <a:ln>
            <a:noFill/>
          </a:ln>
          <a:effectLst/>
        </p:spPr>
      </p:pic>
      <p:pic>
        <p:nvPicPr>
          <p:cNvPr id="10" name="Picture 9">
            <a:extLst>
              <a:ext uri="{FF2B5EF4-FFF2-40B4-BE49-F238E27FC236}">
                <a16:creationId xmlns:a16="http://schemas.microsoft.com/office/drawing/2014/main" id="{9E67E1C9-029D-8F42-7C3E-2D0088302D0D}"/>
              </a:ext>
            </a:extLst>
          </p:cNvPr>
          <p:cNvPicPr>
            <a:picLocks noChangeAspect="1"/>
          </p:cNvPicPr>
          <p:nvPr/>
        </p:nvPicPr>
        <p:blipFill>
          <a:blip r:embed="rId7"/>
          <a:stretch>
            <a:fillRect/>
          </a:stretch>
        </p:blipFill>
        <p:spPr>
          <a:xfrm>
            <a:off x="693142" y="4612536"/>
            <a:ext cx="1425063" cy="1463167"/>
          </a:xfrm>
          <a:prstGeom prst="rect">
            <a:avLst/>
          </a:prstGeom>
        </p:spPr>
      </p:pic>
      <p:pic>
        <p:nvPicPr>
          <p:cNvPr id="12" name="Picture 11">
            <a:extLst>
              <a:ext uri="{FF2B5EF4-FFF2-40B4-BE49-F238E27FC236}">
                <a16:creationId xmlns:a16="http://schemas.microsoft.com/office/drawing/2014/main" id="{3F0BA925-8784-8175-DDB2-F425F75F5D11}"/>
              </a:ext>
            </a:extLst>
          </p:cNvPr>
          <p:cNvPicPr>
            <a:picLocks noChangeAspect="1"/>
          </p:cNvPicPr>
          <p:nvPr/>
        </p:nvPicPr>
        <p:blipFill>
          <a:blip r:embed="rId8"/>
          <a:stretch>
            <a:fillRect/>
          </a:stretch>
        </p:blipFill>
        <p:spPr>
          <a:xfrm>
            <a:off x="3490844" y="1584934"/>
            <a:ext cx="1425063" cy="1371719"/>
          </a:xfrm>
          <a:prstGeom prst="rect">
            <a:avLst/>
          </a:prstGeom>
        </p:spPr>
      </p:pic>
      <p:pic>
        <p:nvPicPr>
          <p:cNvPr id="14" name="Picture 13">
            <a:extLst>
              <a:ext uri="{FF2B5EF4-FFF2-40B4-BE49-F238E27FC236}">
                <a16:creationId xmlns:a16="http://schemas.microsoft.com/office/drawing/2014/main" id="{B215503B-22FA-B2DD-D25B-A824F2EA01B0}"/>
              </a:ext>
            </a:extLst>
          </p:cNvPr>
          <p:cNvPicPr>
            <a:picLocks noChangeAspect="1"/>
          </p:cNvPicPr>
          <p:nvPr/>
        </p:nvPicPr>
        <p:blipFill>
          <a:blip r:embed="rId9"/>
          <a:stretch>
            <a:fillRect/>
          </a:stretch>
        </p:blipFill>
        <p:spPr>
          <a:xfrm>
            <a:off x="3437034" y="4592740"/>
            <a:ext cx="1455546" cy="1470787"/>
          </a:xfrm>
          <a:prstGeom prst="rect">
            <a:avLst/>
          </a:prstGeom>
        </p:spPr>
      </p:pic>
      <p:pic>
        <p:nvPicPr>
          <p:cNvPr id="16" name="Picture 15">
            <a:extLst>
              <a:ext uri="{FF2B5EF4-FFF2-40B4-BE49-F238E27FC236}">
                <a16:creationId xmlns:a16="http://schemas.microsoft.com/office/drawing/2014/main" id="{BC3A5874-585D-EC44-E923-C01E25416632}"/>
              </a:ext>
            </a:extLst>
          </p:cNvPr>
          <p:cNvPicPr>
            <a:picLocks noChangeAspect="1"/>
          </p:cNvPicPr>
          <p:nvPr/>
        </p:nvPicPr>
        <p:blipFill>
          <a:blip r:embed="rId10"/>
          <a:stretch>
            <a:fillRect/>
          </a:stretch>
        </p:blipFill>
        <p:spPr>
          <a:xfrm>
            <a:off x="3374975" y="3160772"/>
            <a:ext cx="1577477" cy="1348857"/>
          </a:xfrm>
          <a:prstGeom prst="rect">
            <a:avLst/>
          </a:prstGeom>
        </p:spPr>
      </p:pic>
      <p:pic>
        <p:nvPicPr>
          <p:cNvPr id="21" name="Picture 20">
            <a:extLst>
              <a:ext uri="{FF2B5EF4-FFF2-40B4-BE49-F238E27FC236}">
                <a16:creationId xmlns:a16="http://schemas.microsoft.com/office/drawing/2014/main" id="{83839F7C-6E24-74D7-24D6-06F9169FE796}"/>
              </a:ext>
            </a:extLst>
          </p:cNvPr>
          <p:cNvPicPr>
            <a:picLocks noChangeAspect="1"/>
          </p:cNvPicPr>
          <p:nvPr/>
        </p:nvPicPr>
        <p:blipFill>
          <a:blip r:embed="rId11" cstate="screen">
            <a:extLst>
              <a:ext uri="{28A0092B-C50C-407E-A947-70E740481C1C}">
                <a14:useLocalDpi xmlns:a14="http://schemas.microsoft.com/office/drawing/2010/main"/>
              </a:ext>
            </a:extLst>
          </a:blip>
          <a:stretch>
            <a:fillRect/>
          </a:stretch>
        </p:blipFill>
        <p:spPr>
          <a:xfrm>
            <a:off x="9640153" y="1473576"/>
            <a:ext cx="2398801" cy="1925998"/>
          </a:xfrm>
          <a:prstGeom prst="rect">
            <a:avLst/>
          </a:prstGeom>
        </p:spPr>
      </p:pic>
      <p:pic>
        <p:nvPicPr>
          <p:cNvPr id="25" name="Picture 24">
            <a:extLst>
              <a:ext uri="{FF2B5EF4-FFF2-40B4-BE49-F238E27FC236}">
                <a16:creationId xmlns:a16="http://schemas.microsoft.com/office/drawing/2014/main" id="{4D6CD577-E20F-A841-F403-427BA6D01A96}"/>
              </a:ext>
            </a:extLst>
          </p:cNvPr>
          <p:cNvPicPr>
            <a:picLocks noChangeAspect="1"/>
          </p:cNvPicPr>
          <p:nvPr/>
        </p:nvPicPr>
        <p:blipFill>
          <a:blip r:embed="rId12"/>
          <a:stretch>
            <a:fillRect/>
          </a:stretch>
        </p:blipFill>
        <p:spPr>
          <a:xfrm>
            <a:off x="10241832" y="4012478"/>
            <a:ext cx="1082134" cy="1196444"/>
          </a:xfrm>
          <a:prstGeom prst="rect">
            <a:avLst/>
          </a:prstGeom>
        </p:spPr>
      </p:pic>
      <p:pic>
        <p:nvPicPr>
          <p:cNvPr id="27" name="Picture 26">
            <a:extLst>
              <a:ext uri="{FF2B5EF4-FFF2-40B4-BE49-F238E27FC236}">
                <a16:creationId xmlns:a16="http://schemas.microsoft.com/office/drawing/2014/main" id="{4EB1C00D-8614-3257-14F8-7794FC4D9764}"/>
              </a:ext>
            </a:extLst>
          </p:cNvPr>
          <p:cNvPicPr>
            <a:picLocks noChangeAspect="1"/>
          </p:cNvPicPr>
          <p:nvPr/>
        </p:nvPicPr>
        <p:blipFill>
          <a:blip r:embed="rId13"/>
          <a:stretch>
            <a:fillRect/>
          </a:stretch>
        </p:blipFill>
        <p:spPr>
          <a:xfrm>
            <a:off x="6572919" y="1737472"/>
            <a:ext cx="1743588" cy="1397434"/>
          </a:xfrm>
          <a:prstGeom prst="rect">
            <a:avLst/>
          </a:prstGeom>
        </p:spPr>
      </p:pic>
      <p:pic>
        <p:nvPicPr>
          <p:cNvPr id="29" name="Picture 28">
            <a:extLst>
              <a:ext uri="{FF2B5EF4-FFF2-40B4-BE49-F238E27FC236}">
                <a16:creationId xmlns:a16="http://schemas.microsoft.com/office/drawing/2014/main" id="{6DF97E93-4C83-47B1-1504-FB795956AD0E}"/>
              </a:ext>
            </a:extLst>
          </p:cNvPr>
          <p:cNvPicPr>
            <a:picLocks noChangeAspect="1"/>
          </p:cNvPicPr>
          <p:nvPr/>
        </p:nvPicPr>
        <p:blipFill rotWithShape="1">
          <a:blip r:embed="rId14"/>
          <a:srcRect r="38564"/>
          <a:stretch/>
        </p:blipFill>
        <p:spPr>
          <a:xfrm>
            <a:off x="6529714" y="3819265"/>
            <a:ext cx="1975725" cy="1272650"/>
          </a:xfrm>
          <a:prstGeom prst="rect">
            <a:avLst/>
          </a:prstGeom>
        </p:spPr>
      </p:pic>
      <p:pic>
        <p:nvPicPr>
          <p:cNvPr id="30" name="Picture 29">
            <a:extLst>
              <a:ext uri="{FF2B5EF4-FFF2-40B4-BE49-F238E27FC236}">
                <a16:creationId xmlns:a16="http://schemas.microsoft.com/office/drawing/2014/main" id="{3AF1955B-10AD-35B1-622F-50EE545E57A2}"/>
              </a:ext>
            </a:extLst>
          </p:cNvPr>
          <p:cNvPicPr>
            <a:picLocks noChangeAspect="1"/>
          </p:cNvPicPr>
          <p:nvPr/>
        </p:nvPicPr>
        <p:blipFill rotWithShape="1">
          <a:blip r:embed="rId14"/>
          <a:srcRect l="62517" t="15343" b="9458"/>
          <a:stretch/>
        </p:blipFill>
        <p:spPr>
          <a:xfrm>
            <a:off x="6878278" y="4935999"/>
            <a:ext cx="1205443" cy="957015"/>
          </a:xfrm>
          <a:prstGeom prst="rect">
            <a:avLst/>
          </a:prstGeom>
        </p:spPr>
      </p:pic>
      <p:sp>
        <p:nvSpPr>
          <p:cNvPr id="31" name="Arrow: Left-Right 30">
            <a:extLst>
              <a:ext uri="{FF2B5EF4-FFF2-40B4-BE49-F238E27FC236}">
                <a16:creationId xmlns:a16="http://schemas.microsoft.com/office/drawing/2014/main" id="{FEBB40AC-6626-5FA7-52F1-17013F2C6B6D}"/>
              </a:ext>
            </a:extLst>
          </p:cNvPr>
          <p:cNvSpPr/>
          <p:nvPr/>
        </p:nvSpPr>
        <p:spPr>
          <a:xfrm rot="20674000">
            <a:off x="8150699" y="5209907"/>
            <a:ext cx="1867146" cy="132842"/>
          </a:xfrm>
          <a:prstGeom prst="leftRightArrow">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Arrow: Left-Right 31">
            <a:extLst>
              <a:ext uri="{FF2B5EF4-FFF2-40B4-BE49-F238E27FC236}">
                <a16:creationId xmlns:a16="http://schemas.microsoft.com/office/drawing/2014/main" id="{60B6DACB-315A-694A-B778-8965A1B43D20}"/>
              </a:ext>
            </a:extLst>
          </p:cNvPr>
          <p:cNvSpPr/>
          <p:nvPr/>
        </p:nvSpPr>
        <p:spPr>
          <a:xfrm rot="2051111">
            <a:off x="8132654" y="3538405"/>
            <a:ext cx="2002655" cy="140780"/>
          </a:xfrm>
          <a:prstGeom prst="leftRightArrow">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Arrow: Left-Right 32">
            <a:extLst>
              <a:ext uri="{FF2B5EF4-FFF2-40B4-BE49-F238E27FC236}">
                <a16:creationId xmlns:a16="http://schemas.microsoft.com/office/drawing/2014/main" id="{84957E63-1F1B-750B-C8E7-8078439E07B8}"/>
              </a:ext>
            </a:extLst>
          </p:cNvPr>
          <p:cNvSpPr/>
          <p:nvPr/>
        </p:nvSpPr>
        <p:spPr>
          <a:xfrm rot="20282992">
            <a:off x="8319865" y="2243036"/>
            <a:ext cx="1428240" cy="165163"/>
          </a:xfrm>
          <a:prstGeom prst="leftRightArrow">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TextBox 33">
            <a:extLst>
              <a:ext uri="{FF2B5EF4-FFF2-40B4-BE49-F238E27FC236}">
                <a16:creationId xmlns:a16="http://schemas.microsoft.com/office/drawing/2014/main" id="{02923B4D-11A6-B793-DDAA-D226E4523D4A}"/>
              </a:ext>
            </a:extLst>
          </p:cNvPr>
          <p:cNvSpPr txBox="1"/>
          <p:nvPr/>
        </p:nvSpPr>
        <p:spPr>
          <a:xfrm>
            <a:off x="768350" y="2682055"/>
            <a:ext cx="1167307" cy="400110"/>
          </a:xfrm>
          <a:prstGeom prst="rect">
            <a:avLst/>
          </a:prstGeom>
          <a:noFill/>
        </p:spPr>
        <p:txBody>
          <a:bodyPr wrap="none" rtlCol="0">
            <a:spAutoFit/>
          </a:bodyPr>
          <a:lstStyle/>
          <a:p>
            <a:pPr algn="ctr"/>
            <a:r>
              <a:rPr lang="en-US" sz="1000"/>
              <a:t>Wireless Vibration </a:t>
            </a:r>
          </a:p>
          <a:p>
            <a:pPr algn="ctr"/>
            <a:r>
              <a:rPr lang="en-US" sz="1000"/>
              <a:t>Sensors</a:t>
            </a:r>
          </a:p>
        </p:txBody>
      </p:sp>
      <p:sp>
        <p:nvSpPr>
          <p:cNvPr id="35" name="TextBox 34">
            <a:extLst>
              <a:ext uri="{FF2B5EF4-FFF2-40B4-BE49-F238E27FC236}">
                <a16:creationId xmlns:a16="http://schemas.microsoft.com/office/drawing/2014/main" id="{4A6829E9-2A86-2042-A921-9CFF81EC7B16}"/>
              </a:ext>
            </a:extLst>
          </p:cNvPr>
          <p:cNvSpPr txBox="1"/>
          <p:nvPr/>
        </p:nvSpPr>
        <p:spPr>
          <a:xfrm>
            <a:off x="748817" y="4477222"/>
            <a:ext cx="1098379" cy="246221"/>
          </a:xfrm>
          <a:prstGeom prst="rect">
            <a:avLst/>
          </a:prstGeom>
          <a:noFill/>
        </p:spPr>
        <p:txBody>
          <a:bodyPr wrap="none" rtlCol="0">
            <a:spAutoFit/>
          </a:bodyPr>
          <a:lstStyle/>
          <a:p>
            <a:pPr algn="ctr"/>
            <a:r>
              <a:rPr lang="en-US" sz="1000"/>
              <a:t>Hot Spot Monitor</a:t>
            </a:r>
          </a:p>
        </p:txBody>
      </p:sp>
      <p:sp>
        <p:nvSpPr>
          <p:cNvPr id="36" name="TextBox 35">
            <a:extLst>
              <a:ext uri="{FF2B5EF4-FFF2-40B4-BE49-F238E27FC236}">
                <a16:creationId xmlns:a16="http://schemas.microsoft.com/office/drawing/2014/main" id="{DD4F51FC-57EB-864C-10E8-3197DD115752}"/>
              </a:ext>
            </a:extLst>
          </p:cNvPr>
          <p:cNvSpPr txBox="1"/>
          <p:nvPr/>
        </p:nvSpPr>
        <p:spPr>
          <a:xfrm>
            <a:off x="472595" y="5961427"/>
            <a:ext cx="1758815" cy="246221"/>
          </a:xfrm>
          <a:prstGeom prst="rect">
            <a:avLst/>
          </a:prstGeom>
          <a:noFill/>
        </p:spPr>
        <p:txBody>
          <a:bodyPr wrap="none" rtlCol="0">
            <a:spAutoFit/>
          </a:bodyPr>
          <a:lstStyle/>
          <a:p>
            <a:pPr algn="ctr"/>
            <a:r>
              <a:rPr lang="en-US" sz="1000"/>
              <a:t>Wireless Panel Mount Sensors</a:t>
            </a:r>
          </a:p>
        </p:txBody>
      </p:sp>
      <p:sp>
        <p:nvSpPr>
          <p:cNvPr id="7" name="Arrow: Left-Right 6">
            <a:extLst>
              <a:ext uri="{FF2B5EF4-FFF2-40B4-BE49-F238E27FC236}">
                <a16:creationId xmlns:a16="http://schemas.microsoft.com/office/drawing/2014/main" id="{15D47731-DF3B-D725-F9C8-913FFD4B1E64}"/>
              </a:ext>
            </a:extLst>
          </p:cNvPr>
          <p:cNvSpPr/>
          <p:nvPr/>
        </p:nvSpPr>
        <p:spPr>
          <a:xfrm>
            <a:off x="2064436" y="3067342"/>
            <a:ext cx="1361192" cy="143136"/>
          </a:xfrm>
          <a:prstGeom prst="leftRightArrow">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Arrow: Left-Right 7">
            <a:extLst>
              <a:ext uri="{FF2B5EF4-FFF2-40B4-BE49-F238E27FC236}">
                <a16:creationId xmlns:a16="http://schemas.microsoft.com/office/drawing/2014/main" id="{03163B22-31E8-C461-3191-7F70A2A954C0}"/>
              </a:ext>
            </a:extLst>
          </p:cNvPr>
          <p:cNvSpPr/>
          <p:nvPr/>
        </p:nvSpPr>
        <p:spPr>
          <a:xfrm>
            <a:off x="2064435" y="4544123"/>
            <a:ext cx="1318087" cy="133154"/>
          </a:xfrm>
          <a:prstGeom prst="leftRightArrow">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38">
            <a:extLst>
              <a:ext uri="{FF2B5EF4-FFF2-40B4-BE49-F238E27FC236}">
                <a16:creationId xmlns:a16="http://schemas.microsoft.com/office/drawing/2014/main" id="{1B8F46F8-D8A0-9E2A-3E14-346FFA418E60}"/>
              </a:ext>
            </a:extLst>
          </p:cNvPr>
          <p:cNvSpPr/>
          <p:nvPr/>
        </p:nvSpPr>
        <p:spPr>
          <a:xfrm>
            <a:off x="2343707" y="6165627"/>
            <a:ext cx="9512490" cy="504967"/>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TextBox 39">
            <a:extLst>
              <a:ext uri="{FF2B5EF4-FFF2-40B4-BE49-F238E27FC236}">
                <a16:creationId xmlns:a16="http://schemas.microsoft.com/office/drawing/2014/main" id="{FCC11026-AA71-7764-474B-DE8AB250A02C}"/>
              </a:ext>
            </a:extLst>
          </p:cNvPr>
          <p:cNvSpPr txBox="1"/>
          <p:nvPr/>
        </p:nvSpPr>
        <p:spPr>
          <a:xfrm>
            <a:off x="3717506" y="2964257"/>
            <a:ext cx="971741" cy="246221"/>
          </a:xfrm>
          <a:prstGeom prst="rect">
            <a:avLst/>
          </a:prstGeom>
          <a:noFill/>
        </p:spPr>
        <p:txBody>
          <a:bodyPr wrap="none" rtlCol="0">
            <a:spAutoFit/>
          </a:bodyPr>
          <a:lstStyle/>
          <a:p>
            <a:pPr algn="ctr"/>
            <a:r>
              <a:rPr lang="en-US" sz="1000"/>
              <a:t>Cloud Gateway</a:t>
            </a:r>
          </a:p>
        </p:txBody>
      </p:sp>
      <p:sp>
        <p:nvSpPr>
          <p:cNvPr id="41" name="TextBox 40">
            <a:extLst>
              <a:ext uri="{FF2B5EF4-FFF2-40B4-BE49-F238E27FC236}">
                <a16:creationId xmlns:a16="http://schemas.microsoft.com/office/drawing/2014/main" id="{492AEAE8-E0E8-1864-FDE9-3D8C5F409E07}"/>
              </a:ext>
            </a:extLst>
          </p:cNvPr>
          <p:cNvSpPr txBox="1"/>
          <p:nvPr/>
        </p:nvSpPr>
        <p:spPr>
          <a:xfrm>
            <a:off x="3702739" y="4459922"/>
            <a:ext cx="1045479" cy="246221"/>
          </a:xfrm>
          <a:prstGeom prst="rect">
            <a:avLst/>
          </a:prstGeom>
          <a:noFill/>
        </p:spPr>
        <p:txBody>
          <a:bodyPr wrap="none" rtlCol="0">
            <a:spAutoFit/>
          </a:bodyPr>
          <a:lstStyle/>
          <a:p>
            <a:pPr algn="ctr"/>
            <a:r>
              <a:rPr lang="en-US" sz="1000"/>
              <a:t>Combo Gateway</a:t>
            </a:r>
          </a:p>
        </p:txBody>
      </p:sp>
      <p:sp>
        <p:nvSpPr>
          <p:cNvPr id="42" name="TextBox 41">
            <a:extLst>
              <a:ext uri="{FF2B5EF4-FFF2-40B4-BE49-F238E27FC236}">
                <a16:creationId xmlns:a16="http://schemas.microsoft.com/office/drawing/2014/main" id="{767C4C0B-6C1F-5199-DEB8-EBF6B497F044}"/>
              </a:ext>
            </a:extLst>
          </p:cNvPr>
          <p:cNvSpPr txBox="1"/>
          <p:nvPr/>
        </p:nvSpPr>
        <p:spPr>
          <a:xfrm>
            <a:off x="3717506" y="5988364"/>
            <a:ext cx="1059906" cy="246221"/>
          </a:xfrm>
          <a:prstGeom prst="rect">
            <a:avLst/>
          </a:prstGeom>
          <a:noFill/>
        </p:spPr>
        <p:txBody>
          <a:bodyPr wrap="none" rtlCol="0">
            <a:spAutoFit/>
          </a:bodyPr>
          <a:lstStyle/>
          <a:p>
            <a:pPr algn="ctr"/>
            <a:r>
              <a:rPr lang="en-US" sz="1000"/>
              <a:t>Control Gateway</a:t>
            </a:r>
          </a:p>
        </p:txBody>
      </p:sp>
      <p:sp>
        <p:nvSpPr>
          <p:cNvPr id="43" name="TextBox 42">
            <a:extLst>
              <a:ext uri="{FF2B5EF4-FFF2-40B4-BE49-F238E27FC236}">
                <a16:creationId xmlns:a16="http://schemas.microsoft.com/office/drawing/2014/main" id="{9F09F61E-5279-FB07-291C-1EE6D77A2A5E}"/>
              </a:ext>
            </a:extLst>
          </p:cNvPr>
          <p:cNvSpPr txBox="1"/>
          <p:nvPr/>
        </p:nvSpPr>
        <p:spPr>
          <a:xfrm>
            <a:off x="7199158" y="3137788"/>
            <a:ext cx="484428" cy="246221"/>
          </a:xfrm>
          <a:prstGeom prst="rect">
            <a:avLst/>
          </a:prstGeom>
          <a:noFill/>
        </p:spPr>
        <p:txBody>
          <a:bodyPr wrap="none" rtlCol="0">
            <a:spAutoFit/>
          </a:bodyPr>
          <a:lstStyle/>
          <a:p>
            <a:pPr algn="ctr"/>
            <a:r>
              <a:rPr lang="en-US" sz="1000"/>
              <a:t>Cloud</a:t>
            </a:r>
          </a:p>
        </p:txBody>
      </p:sp>
      <p:sp>
        <p:nvSpPr>
          <p:cNvPr id="44" name="TextBox 43">
            <a:extLst>
              <a:ext uri="{FF2B5EF4-FFF2-40B4-BE49-F238E27FC236}">
                <a16:creationId xmlns:a16="http://schemas.microsoft.com/office/drawing/2014/main" id="{A08E6EDF-70F1-AD5F-A22A-72DDFAB62DC6}"/>
              </a:ext>
            </a:extLst>
          </p:cNvPr>
          <p:cNvSpPr txBox="1"/>
          <p:nvPr/>
        </p:nvSpPr>
        <p:spPr>
          <a:xfrm>
            <a:off x="6834027" y="5961427"/>
            <a:ext cx="1293944" cy="246221"/>
          </a:xfrm>
          <a:prstGeom prst="rect">
            <a:avLst/>
          </a:prstGeom>
          <a:noFill/>
        </p:spPr>
        <p:txBody>
          <a:bodyPr wrap="none" rtlCol="0">
            <a:spAutoFit/>
          </a:bodyPr>
          <a:lstStyle/>
          <a:p>
            <a:pPr algn="ctr"/>
            <a:r>
              <a:rPr lang="en-US" sz="1000"/>
              <a:t>CMMS/SCADA or PLC</a:t>
            </a:r>
          </a:p>
        </p:txBody>
      </p:sp>
      <p:sp>
        <p:nvSpPr>
          <p:cNvPr id="45" name="TextBox 44">
            <a:extLst>
              <a:ext uri="{FF2B5EF4-FFF2-40B4-BE49-F238E27FC236}">
                <a16:creationId xmlns:a16="http://schemas.microsoft.com/office/drawing/2014/main" id="{F676FC85-78F1-4343-BDDD-E5BCF676DE9E}"/>
              </a:ext>
            </a:extLst>
          </p:cNvPr>
          <p:cNvSpPr txBox="1"/>
          <p:nvPr/>
        </p:nvSpPr>
        <p:spPr>
          <a:xfrm>
            <a:off x="10499425" y="5221008"/>
            <a:ext cx="697627" cy="246221"/>
          </a:xfrm>
          <a:prstGeom prst="rect">
            <a:avLst/>
          </a:prstGeom>
          <a:noFill/>
        </p:spPr>
        <p:txBody>
          <a:bodyPr wrap="none" rtlCol="0">
            <a:spAutoFit/>
          </a:bodyPr>
          <a:lstStyle/>
          <a:p>
            <a:pPr algn="ctr"/>
            <a:r>
              <a:rPr lang="en-US" sz="1000"/>
              <a:t>Public API</a:t>
            </a:r>
          </a:p>
        </p:txBody>
      </p:sp>
      <p:sp>
        <p:nvSpPr>
          <p:cNvPr id="46" name="TextBox 45">
            <a:extLst>
              <a:ext uri="{FF2B5EF4-FFF2-40B4-BE49-F238E27FC236}">
                <a16:creationId xmlns:a16="http://schemas.microsoft.com/office/drawing/2014/main" id="{2A12AFC5-B206-710B-9B58-6ED37AE3CCF8}"/>
              </a:ext>
            </a:extLst>
          </p:cNvPr>
          <p:cNvSpPr txBox="1"/>
          <p:nvPr/>
        </p:nvSpPr>
        <p:spPr>
          <a:xfrm>
            <a:off x="10249376" y="3399573"/>
            <a:ext cx="1116011" cy="246221"/>
          </a:xfrm>
          <a:prstGeom prst="rect">
            <a:avLst/>
          </a:prstGeom>
          <a:noFill/>
        </p:spPr>
        <p:txBody>
          <a:bodyPr wrap="none" rtlCol="0">
            <a:spAutoFit/>
          </a:bodyPr>
          <a:lstStyle/>
          <a:p>
            <a:pPr algn="ctr"/>
            <a:r>
              <a:rPr lang="en-US" sz="1000"/>
              <a:t>Maintenance Hub</a:t>
            </a:r>
          </a:p>
        </p:txBody>
      </p:sp>
      <p:sp>
        <p:nvSpPr>
          <p:cNvPr id="17" name="Arrow: Left-Right 16">
            <a:extLst>
              <a:ext uri="{FF2B5EF4-FFF2-40B4-BE49-F238E27FC236}">
                <a16:creationId xmlns:a16="http://schemas.microsoft.com/office/drawing/2014/main" id="{B9617A6B-3A45-E1F8-658D-963BB8AFD04D}"/>
              </a:ext>
            </a:extLst>
          </p:cNvPr>
          <p:cNvSpPr/>
          <p:nvPr/>
        </p:nvSpPr>
        <p:spPr>
          <a:xfrm rot="841466">
            <a:off x="5070872" y="2165750"/>
            <a:ext cx="1492631" cy="147428"/>
          </a:xfrm>
          <a:prstGeom prst="leftRightArrow">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Arrow: Left-Right 17">
            <a:extLst>
              <a:ext uri="{FF2B5EF4-FFF2-40B4-BE49-F238E27FC236}">
                <a16:creationId xmlns:a16="http://schemas.microsoft.com/office/drawing/2014/main" id="{E69B51A8-5CB5-8015-98A1-8E7D6D4ADB5B}"/>
              </a:ext>
            </a:extLst>
          </p:cNvPr>
          <p:cNvSpPr/>
          <p:nvPr/>
        </p:nvSpPr>
        <p:spPr>
          <a:xfrm rot="20060783">
            <a:off x="4980459" y="3410929"/>
            <a:ext cx="1820715" cy="124220"/>
          </a:xfrm>
          <a:prstGeom prst="leftRightArrow">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Arrow: Left-Right 18">
            <a:extLst>
              <a:ext uri="{FF2B5EF4-FFF2-40B4-BE49-F238E27FC236}">
                <a16:creationId xmlns:a16="http://schemas.microsoft.com/office/drawing/2014/main" id="{922B082A-6D2D-A342-2170-7414D7D46ADB}"/>
              </a:ext>
            </a:extLst>
          </p:cNvPr>
          <p:cNvSpPr/>
          <p:nvPr/>
        </p:nvSpPr>
        <p:spPr>
          <a:xfrm rot="1167637">
            <a:off x="4998652" y="4275088"/>
            <a:ext cx="1550266" cy="129411"/>
          </a:xfrm>
          <a:prstGeom prst="leftRightArrow">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Arrow: Left-Right 19">
            <a:extLst>
              <a:ext uri="{FF2B5EF4-FFF2-40B4-BE49-F238E27FC236}">
                <a16:creationId xmlns:a16="http://schemas.microsoft.com/office/drawing/2014/main" id="{7FC8885B-0C88-B93C-221C-8BF901AD5961}"/>
              </a:ext>
            </a:extLst>
          </p:cNvPr>
          <p:cNvSpPr/>
          <p:nvPr/>
        </p:nvSpPr>
        <p:spPr>
          <a:xfrm rot="20674000">
            <a:off x="5068609" y="5433141"/>
            <a:ext cx="1488764" cy="121153"/>
          </a:xfrm>
          <a:prstGeom prst="leftRightArrow">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73054998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1">
            <a:extLst>
              <a:ext uri="{FF2B5EF4-FFF2-40B4-BE49-F238E27FC236}">
                <a16:creationId xmlns:a16="http://schemas.microsoft.com/office/drawing/2014/main" id="{9F645CD3-C935-3D51-79CD-FEB588530FD4}"/>
              </a:ext>
            </a:extLst>
          </p:cNvPr>
          <p:cNvSpPr>
            <a:spLocks noGrp="1"/>
          </p:cNvSpPr>
          <p:nvPr>
            <p:ph idx="1"/>
          </p:nvPr>
        </p:nvSpPr>
        <p:spPr>
          <a:xfrm>
            <a:off x="685800" y="848252"/>
            <a:ext cx="10515600" cy="4756417"/>
          </a:xfrm>
        </p:spPr>
        <p:txBody>
          <a:bodyPr>
            <a:noAutofit/>
          </a:bodyPr>
          <a:lstStyle/>
          <a:p>
            <a:pPr marL="0" indent="0">
              <a:buNone/>
            </a:pPr>
            <a:r>
              <a:rPr lang="en-US" sz="4000" b="1">
                <a:latin typeface="Arial Black" panose="020B0A04020102020204" pitchFamily="34" charset="0"/>
              </a:rPr>
              <a:t>Wireless Vibration &amp; Temperature Node (VBT)</a:t>
            </a:r>
          </a:p>
          <a:p>
            <a:pPr lvl="1"/>
            <a:r>
              <a:rPr lang="en-US" sz="1800"/>
              <a:t>3 axis acceleration and/or temperature</a:t>
            </a:r>
          </a:p>
          <a:p>
            <a:pPr lvl="2"/>
            <a:r>
              <a:rPr lang="en-US" sz="1800"/>
              <a:t>800Hz bandwidth</a:t>
            </a:r>
          </a:p>
          <a:p>
            <a:pPr lvl="2"/>
            <a:r>
              <a:rPr lang="en-US" sz="1800"/>
              <a:t>Sampling rate: up-to 1600Hz</a:t>
            </a:r>
          </a:p>
          <a:p>
            <a:pPr lvl="2"/>
            <a:r>
              <a:rPr lang="en-US" sz="1800"/>
              <a:t>VBT2 - </a:t>
            </a:r>
            <a:r>
              <a:rPr lang="pl-PL" sz="1800"/>
              <a:t>4600 Hz (XY), 2200 Hz (Z)</a:t>
            </a:r>
            <a:r>
              <a:rPr lang="en-US" sz="1800"/>
              <a:t> up-to 25.6kHz</a:t>
            </a:r>
          </a:p>
          <a:p>
            <a:pPr lvl="1"/>
            <a:r>
              <a:rPr lang="en-US" sz="1800"/>
              <a:t>Edge Processing = Longer battery life, lower bandwidth</a:t>
            </a:r>
          </a:p>
          <a:p>
            <a:pPr lvl="1"/>
            <a:r>
              <a:rPr lang="en-US" sz="1800"/>
              <a:t>Replaceable long-life battery (5+ year life)</a:t>
            </a:r>
          </a:p>
          <a:p>
            <a:pPr lvl="1"/>
            <a:r>
              <a:rPr lang="en-US" sz="1800"/>
              <a:t>ZigBee-compatible wireless connectivity</a:t>
            </a:r>
          </a:p>
          <a:p>
            <a:pPr lvl="1"/>
            <a:r>
              <a:rPr lang="en-US" sz="1800"/>
              <a:t>IP66</a:t>
            </a:r>
          </a:p>
          <a:p>
            <a:pPr lvl="1"/>
            <a:r>
              <a:rPr lang="en-US" sz="1800"/>
              <a:t>Stud, epoxy, fin and magnetic mounts </a:t>
            </a:r>
          </a:p>
          <a:p>
            <a:pPr lvl="1"/>
            <a:r>
              <a:rPr lang="en-US" sz="1800"/>
              <a:t>Wireless range - 30m LOS</a:t>
            </a:r>
          </a:p>
          <a:p>
            <a:pPr lvl="1"/>
            <a:r>
              <a:rPr lang="en-US" sz="1800"/>
              <a:t>Over-the-Air Updates</a:t>
            </a:r>
          </a:p>
          <a:p>
            <a:pPr lvl="1"/>
            <a:endParaRPr lang="en-US" sz="1800"/>
          </a:p>
          <a:p>
            <a:pPr lvl="1"/>
            <a:endParaRPr lang="en-US"/>
          </a:p>
        </p:txBody>
      </p:sp>
      <p:pic>
        <p:nvPicPr>
          <p:cNvPr id="10" name="Picture 9">
            <a:extLst>
              <a:ext uri="{FF2B5EF4-FFF2-40B4-BE49-F238E27FC236}">
                <a16:creationId xmlns:a16="http://schemas.microsoft.com/office/drawing/2014/main" id="{C75A5ACF-AC85-8F1B-6ED0-17123CC77FC0}"/>
              </a:ext>
            </a:extLst>
          </p:cNvPr>
          <p:cNvPicPr>
            <a:picLocks noChangeAspect="1"/>
          </p:cNvPicPr>
          <p:nvPr/>
        </p:nvPicPr>
        <p:blipFill>
          <a:blip r:embed="rId2" cstate="screen">
            <a:extLst>
              <a:ext uri="{BEBA8EAE-BF5A-486C-A8C5-ECC9F3942E4B}">
                <a14:imgProps xmlns:a14="http://schemas.microsoft.com/office/drawing/2010/main">
                  <a14:imgLayer r:embed="rId3">
                    <a14:imgEffect>
                      <a14:backgroundRemoval t="9940" b="95331" l="5104" r="96667"/>
                    </a14:imgEffect>
                  </a14:imgLayer>
                </a14:imgProps>
              </a:ext>
              <a:ext uri="{28A0092B-C50C-407E-A947-70E740481C1C}">
                <a14:useLocalDpi xmlns:a14="http://schemas.microsoft.com/office/drawing/2010/main"/>
              </a:ext>
            </a:extLst>
          </a:blip>
          <a:stretch>
            <a:fillRect/>
          </a:stretch>
        </p:blipFill>
        <p:spPr>
          <a:xfrm>
            <a:off x="7297581" y="1621188"/>
            <a:ext cx="3252240" cy="2248288"/>
          </a:xfrm>
          <a:prstGeom prst="rect">
            <a:avLst/>
          </a:prstGeom>
        </p:spPr>
      </p:pic>
      <p:pic>
        <p:nvPicPr>
          <p:cNvPr id="11" name="Picture 10">
            <a:extLst>
              <a:ext uri="{FF2B5EF4-FFF2-40B4-BE49-F238E27FC236}">
                <a16:creationId xmlns:a16="http://schemas.microsoft.com/office/drawing/2014/main" id="{E93160BE-B374-4449-CEC6-8D03BDEAC27C}"/>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9447208" y="4094365"/>
            <a:ext cx="2619984" cy="1915383"/>
          </a:xfrm>
          <a:prstGeom prst="rect">
            <a:avLst/>
          </a:prstGeom>
          <a:ln>
            <a:noFill/>
          </a:ln>
          <a:effectLst>
            <a:outerShdw blurRad="292100" dist="139700" dir="2700000" algn="tl" rotWithShape="0">
              <a:srgbClr val="333333">
                <a:alpha val="65000"/>
              </a:srgbClr>
            </a:outerShdw>
          </a:effectLst>
        </p:spPr>
      </p:pic>
      <p:pic>
        <p:nvPicPr>
          <p:cNvPr id="13" name="Picture 12">
            <a:extLst>
              <a:ext uri="{FF2B5EF4-FFF2-40B4-BE49-F238E27FC236}">
                <a16:creationId xmlns:a16="http://schemas.microsoft.com/office/drawing/2014/main" id="{545018E1-8134-3D33-2F8A-BD7D5A53C40C}"/>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6265334" y="3992030"/>
            <a:ext cx="2658367" cy="2017718"/>
          </a:xfrm>
          <a:prstGeom prst="rect">
            <a:avLst/>
          </a:prstGeom>
          <a:ln>
            <a:noFill/>
          </a:ln>
          <a:effectLst>
            <a:outerShdw blurRad="292100" dist="139700" dir="2700000" algn="tl" rotWithShape="0">
              <a:srgbClr val="333333">
                <a:alpha val="65000"/>
              </a:srgbClr>
            </a:outerShdw>
          </a:effectLst>
        </p:spPr>
      </p:pic>
      <p:sp>
        <p:nvSpPr>
          <p:cNvPr id="2" name="Rectangle 1">
            <a:extLst>
              <a:ext uri="{FF2B5EF4-FFF2-40B4-BE49-F238E27FC236}">
                <a16:creationId xmlns:a16="http://schemas.microsoft.com/office/drawing/2014/main" id="{9521DD24-E8FA-B8CA-3D56-034255004DEC}"/>
              </a:ext>
            </a:extLst>
          </p:cNvPr>
          <p:cNvSpPr/>
          <p:nvPr/>
        </p:nvSpPr>
        <p:spPr>
          <a:xfrm>
            <a:off x="2333767" y="6182436"/>
            <a:ext cx="9512490" cy="504967"/>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96149904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1">
            <a:extLst>
              <a:ext uri="{FF2B5EF4-FFF2-40B4-BE49-F238E27FC236}">
                <a16:creationId xmlns:a16="http://schemas.microsoft.com/office/drawing/2014/main" id="{995883D0-5CF4-3DF5-7D30-F7E4396D49E5}"/>
              </a:ext>
            </a:extLst>
          </p:cNvPr>
          <p:cNvSpPr>
            <a:spLocks noGrp="1"/>
          </p:cNvSpPr>
          <p:nvPr>
            <p:ph idx="1"/>
          </p:nvPr>
        </p:nvSpPr>
        <p:spPr>
          <a:xfrm>
            <a:off x="646937" y="940527"/>
            <a:ext cx="10013069" cy="4691954"/>
          </a:xfrm>
        </p:spPr>
        <p:txBody>
          <a:bodyPr>
            <a:noAutofit/>
          </a:bodyPr>
          <a:lstStyle/>
          <a:p>
            <a:pPr marL="0" indent="0">
              <a:buNone/>
            </a:pPr>
            <a:r>
              <a:rPr lang="en-US" sz="4000">
                <a:latin typeface="Arial Black" panose="020B0A04020102020204" pitchFamily="34" charset="0"/>
              </a:rPr>
              <a:t>Panel Mount Nodes </a:t>
            </a:r>
            <a:r>
              <a:rPr lang="en-US" sz="4000">
                <a:latin typeface="Arial" panose="020B0604020202020204" pitchFamily="34" charset="0"/>
                <a:cs typeface="Arial" panose="020B0604020202020204" pitchFamily="34" charset="0"/>
              </a:rPr>
              <a:t>&amp;</a:t>
            </a:r>
            <a:r>
              <a:rPr lang="en-US" sz="4000" b="1">
                <a:latin typeface="Arial Black" panose="020B0A04020102020204" pitchFamily="34" charset="0"/>
              </a:rPr>
              <a:t> </a:t>
            </a:r>
            <a:r>
              <a:rPr lang="en-US" sz="4000">
                <a:latin typeface="Arial Black" panose="020B0A04020102020204" pitchFamily="34" charset="0"/>
              </a:rPr>
              <a:t>Gateways</a:t>
            </a:r>
          </a:p>
          <a:p>
            <a:pPr marL="0" indent="0">
              <a:buNone/>
            </a:pPr>
            <a:r>
              <a:rPr lang="en-US" sz="2000" b="1">
                <a:latin typeface="Arial" panose="020B0604020202020204" pitchFamily="34" charset="0"/>
                <a:cs typeface="Arial" panose="020B0604020202020204" pitchFamily="34" charset="0"/>
              </a:rPr>
              <a:t>Panel Mount Nodes</a:t>
            </a:r>
          </a:p>
          <a:p>
            <a:r>
              <a:rPr lang="en-US" sz="1800"/>
              <a:t>Easy-to-install GP Housing</a:t>
            </a:r>
          </a:p>
          <a:p>
            <a:r>
              <a:rPr lang="en-US" sz="1800"/>
              <a:t>Replaceable long-life battery (5+ year life), 24VDC</a:t>
            </a:r>
          </a:p>
          <a:p>
            <a:r>
              <a:rPr lang="en-US" sz="1800"/>
              <a:t>Completely customizable transducer options (via rear terminal block)</a:t>
            </a:r>
          </a:p>
          <a:p>
            <a:pPr lvl="1"/>
            <a:r>
              <a:rPr lang="en-US" sz="1800"/>
              <a:t>Accelerometers, RTD, CT, Rogowski Coils , Flow, </a:t>
            </a:r>
            <a:br>
              <a:rPr lang="en-US" sz="1800"/>
            </a:br>
            <a:r>
              <a:rPr lang="en-US" sz="1800"/>
              <a:t>Pressure, Strain, Humidity, Fluid Level</a:t>
            </a:r>
          </a:p>
          <a:p>
            <a:r>
              <a:rPr lang="en-US" sz="1800"/>
              <a:t>IP65, UL Type 4, 4X, 12 &amp; 13</a:t>
            </a:r>
          </a:p>
          <a:p>
            <a:r>
              <a:rPr lang="en-US" sz="1800"/>
              <a:t>Special analytics for </a:t>
            </a:r>
            <a:r>
              <a:rPr lang="en-US" sz="1800" err="1"/>
              <a:t>GraceSense</a:t>
            </a:r>
            <a:r>
              <a:rPr lang="en-US" sz="1800"/>
              <a:t>™ Hot Spot Monitor </a:t>
            </a:r>
          </a:p>
          <a:p>
            <a:pPr marL="0" indent="0">
              <a:buNone/>
            </a:pPr>
            <a:r>
              <a:rPr lang="en-US" sz="2000" b="1">
                <a:latin typeface="Arial" panose="020B0604020202020204" pitchFamily="34" charset="0"/>
                <a:cs typeface="Arial" panose="020B0604020202020204" pitchFamily="34" charset="0"/>
              </a:rPr>
              <a:t>Gateways</a:t>
            </a:r>
          </a:p>
          <a:p>
            <a:pPr lvl="1"/>
            <a:r>
              <a:rPr lang="en-US" sz="1800">
                <a:latin typeface="Arial" panose="020B0604020202020204" pitchFamily="34" charset="0"/>
                <a:cs typeface="Arial" panose="020B0604020202020204" pitchFamily="34" charset="0"/>
              </a:rPr>
              <a:t>Can add Zigbee, LTE and </a:t>
            </a:r>
            <a:r>
              <a:rPr lang="en-US" sz="1800" err="1">
                <a:latin typeface="Arial" panose="020B0604020202020204" pitchFamily="34" charset="0"/>
                <a:cs typeface="Arial" panose="020B0604020202020204" pitchFamily="34" charset="0"/>
              </a:rPr>
              <a:t>WiFi</a:t>
            </a:r>
            <a:r>
              <a:rPr lang="en-US" sz="1800">
                <a:latin typeface="Arial" panose="020B0604020202020204" pitchFamily="34" charset="0"/>
                <a:cs typeface="Arial" panose="020B0604020202020204" pitchFamily="34" charset="0"/>
              </a:rPr>
              <a:t> wireless to all PM Nodes</a:t>
            </a:r>
          </a:p>
          <a:p>
            <a:pPr lvl="1"/>
            <a:r>
              <a:rPr lang="en-US" sz="1800">
                <a:latin typeface="Arial" panose="020B0604020202020204" pitchFamily="34" charset="0"/>
                <a:cs typeface="Arial" panose="020B0604020202020204" pitchFamily="34" charset="0"/>
              </a:rPr>
              <a:t>Bidirectional Modbus and </a:t>
            </a:r>
            <a:r>
              <a:rPr lang="en-US" sz="1800" err="1">
                <a:latin typeface="Arial" panose="020B0604020202020204" pitchFamily="34" charset="0"/>
                <a:cs typeface="Arial" panose="020B0604020202020204" pitchFamily="34" charset="0"/>
              </a:rPr>
              <a:t>EtherNet</a:t>
            </a:r>
            <a:r>
              <a:rPr lang="en-US" sz="1800">
                <a:latin typeface="Arial" panose="020B0604020202020204" pitchFamily="34" charset="0"/>
                <a:cs typeface="Arial" panose="020B0604020202020204" pitchFamily="34" charset="0"/>
              </a:rPr>
              <a:t>/IP™ interfaces </a:t>
            </a:r>
          </a:p>
        </p:txBody>
      </p:sp>
      <p:grpSp>
        <p:nvGrpSpPr>
          <p:cNvPr id="2" name="Group 1">
            <a:extLst>
              <a:ext uri="{FF2B5EF4-FFF2-40B4-BE49-F238E27FC236}">
                <a16:creationId xmlns:a16="http://schemas.microsoft.com/office/drawing/2014/main" id="{1F725CDD-F0EE-FCDA-1715-42CB8E5AB6DF}"/>
              </a:ext>
            </a:extLst>
          </p:cNvPr>
          <p:cNvGrpSpPr/>
          <p:nvPr/>
        </p:nvGrpSpPr>
        <p:grpSpPr>
          <a:xfrm>
            <a:off x="7749718" y="1531591"/>
            <a:ext cx="3986933" cy="4469530"/>
            <a:chOff x="8350611" y="1880998"/>
            <a:chExt cx="3333448" cy="3736944"/>
          </a:xfrm>
        </p:grpSpPr>
        <p:pic>
          <p:nvPicPr>
            <p:cNvPr id="5" name="Picture 2" descr="https://cdn.shopify.com/s/files/1/0089/4523/8071/products/G-AA1-W1-K3B1_001_261ccd68-9516-4401-8f92-aab9598a02ff_1024x1024@2x.jpg?v=1576716428">
              <a:extLst>
                <a:ext uri="{FF2B5EF4-FFF2-40B4-BE49-F238E27FC236}">
                  <a16:creationId xmlns:a16="http://schemas.microsoft.com/office/drawing/2014/main" id="{862AC328-CA3E-2B4B-86B2-E603FC45E102}"/>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23480" t="17500" r="23243" b="16318"/>
            <a:stretch/>
          </p:blipFill>
          <p:spPr bwMode="auto">
            <a:xfrm>
              <a:off x="9635954" y="1880998"/>
              <a:ext cx="2048105" cy="1908144"/>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4" descr="https://cdn.shopify.com/s/files/1/0089/4523/8071/products/G-AA1-W1C2-K3XX_001_7e2eccb4-d397-4e9d-ab38-b6ee87d09283_1024x1024@2x.jpg?v=1576715636">
              <a:extLst>
                <a:ext uri="{FF2B5EF4-FFF2-40B4-BE49-F238E27FC236}">
                  <a16:creationId xmlns:a16="http://schemas.microsoft.com/office/drawing/2014/main" id="{291548AE-D4FA-83C8-AC61-C8120F1BF58B}"/>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24207" t="18375" r="24579" b="18285"/>
            <a:stretch/>
          </p:blipFill>
          <p:spPr bwMode="auto">
            <a:xfrm>
              <a:off x="8350611" y="3789142"/>
              <a:ext cx="1971581" cy="1828800"/>
            </a:xfrm>
            <a:prstGeom prst="rect">
              <a:avLst/>
            </a:prstGeom>
            <a:noFill/>
            <a:extLst>
              <a:ext uri="{909E8E84-426E-40DD-AFC4-6F175D3DCCD1}">
                <a14:hiddenFill xmlns:a14="http://schemas.microsoft.com/office/drawing/2010/main">
                  <a:solidFill>
                    <a:srgbClr val="FFFFFF"/>
                  </a:solidFill>
                </a14:hiddenFill>
              </a:ext>
            </a:extLst>
          </p:spPr>
        </p:pic>
      </p:grpSp>
      <p:sp>
        <p:nvSpPr>
          <p:cNvPr id="3" name="Rectangle 2">
            <a:extLst>
              <a:ext uri="{FF2B5EF4-FFF2-40B4-BE49-F238E27FC236}">
                <a16:creationId xmlns:a16="http://schemas.microsoft.com/office/drawing/2014/main" id="{4BD8D39E-956D-9BB8-A980-E2A337A7CDC0}"/>
              </a:ext>
            </a:extLst>
          </p:cNvPr>
          <p:cNvSpPr/>
          <p:nvPr/>
        </p:nvSpPr>
        <p:spPr>
          <a:xfrm>
            <a:off x="2333767" y="6196084"/>
            <a:ext cx="9512490" cy="490999"/>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00133025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2">
            <a:extLst>
              <a:ext uri="{FF2B5EF4-FFF2-40B4-BE49-F238E27FC236}">
                <a16:creationId xmlns:a16="http://schemas.microsoft.com/office/drawing/2014/main" id="{B0C4E503-58A1-0436-A0EC-B407A9283FBB}"/>
              </a:ext>
            </a:extLst>
          </p:cNvPr>
          <p:cNvSpPr>
            <a:spLocks noGrp="1"/>
          </p:cNvSpPr>
          <p:nvPr>
            <p:ph idx="1"/>
          </p:nvPr>
        </p:nvSpPr>
        <p:spPr>
          <a:xfrm>
            <a:off x="539424" y="896983"/>
            <a:ext cx="10817197" cy="4734296"/>
          </a:xfrm>
        </p:spPr>
        <p:txBody>
          <a:bodyPr>
            <a:normAutofit fontScale="25000" lnSpcReduction="20000"/>
          </a:bodyPr>
          <a:lstStyle/>
          <a:p>
            <a:pPr marL="0" indent="0">
              <a:lnSpc>
                <a:spcPct val="110000"/>
              </a:lnSpc>
              <a:buSzPct val="70000"/>
              <a:buNone/>
            </a:pPr>
            <a:r>
              <a:rPr lang="en-US" sz="16000">
                <a:latin typeface="Arial Black" panose="020B0A04020102020204" pitchFamily="34" charset="0"/>
              </a:rPr>
              <a:t>Hot Spot Monitor (HSM)</a:t>
            </a:r>
          </a:p>
          <a:p>
            <a:pPr marL="342900" indent="-342900">
              <a:buFont typeface="Arial" panose="020B0604020202020204" pitchFamily="34" charset="0"/>
              <a:buChar char="•"/>
            </a:pPr>
            <a:endParaRPr lang="en-US" sz="5600">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en-US" sz="5600">
                <a:latin typeface="Arial" panose="020B0604020202020204" pitchFamily="34" charset="0"/>
                <a:cs typeface="Arial" panose="020B0604020202020204" pitchFamily="34" charset="0"/>
              </a:rPr>
              <a:t>Non-conducting polymer fiber. (Can be run with power or comm wires)</a:t>
            </a:r>
          </a:p>
          <a:p>
            <a:pPr marL="342900" indent="-342900">
              <a:buFont typeface="Arial" panose="020B0604020202020204" pitchFamily="34" charset="0"/>
              <a:buChar char="•"/>
            </a:pPr>
            <a:r>
              <a:rPr lang="en-US" sz="5600">
                <a:latin typeface="Arial" panose="020B0604020202020204" pitchFamily="34" charset="0"/>
                <a:cs typeface="Arial" panose="020B0604020202020204" pitchFamily="34" charset="0"/>
              </a:rPr>
              <a:t>Easily Trimmable</a:t>
            </a:r>
          </a:p>
          <a:p>
            <a:pPr marL="342900" indent="-342900">
              <a:buFont typeface="Arial" panose="020B0604020202020204" pitchFamily="34" charset="0"/>
              <a:buChar char="•"/>
            </a:pPr>
            <a:r>
              <a:rPr lang="en-US" sz="5600">
                <a:latin typeface="Arial" panose="020B0604020202020204" pitchFamily="34" charset="0"/>
                <a:cs typeface="Arial" panose="020B0604020202020204" pitchFamily="34" charset="0"/>
              </a:rPr>
              <a:t>Repeatable sensor performance</a:t>
            </a:r>
          </a:p>
          <a:p>
            <a:pPr marL="342900" indent="-342900">
              <a:buFont typeface="Arial" panose="020B0604020202020204" pitchFamily="34" charset="0"/>
              <a:buChar char="•"/>
            </a:pPr>
            <a:r>
              <a:rPr lang="en-US" sz="5600">
                <a:latin typeface="Arial" panose="020B0604020202020204" pitchFamily="34" charset="0"/>
                <a:cs typeface="Arial" panose="020B0604020202020204" pitchFamily="34" charset="0"/>
              </a:rPr>
              <a:t>In the market since 2010 with thousands in the market today</a:t>
            </a:r>
          </a:p>
          <a:p>
            <a:pPr>
              <a:lnSpc>
                <a:spcPct val="120000"/>
              </a:lnSpc>
              <a:buSzPct val="70000"/>
            </a:pPr>
            <a:r>
              <a:rPr lang="en-US" sz="5600">
                <a:latin typeface="Arial" panose="020B0604020202020204" pitchFamily="34" charset="0"/>
                <a:cs typeface="Arial" panose="020B0604020202020204" pitchFamily="34" charset="0"/>
              </a:rPr>
              <a:t>-4° F to 248 °F (-20° C to 120° C)</a:t>
            </a:r>
          </a:p>
          <a:p>
            <a:pPr lvl="1">
              <a:lnSpc>
                <a:spcPct val="120000"/>
              </a:lnSpc>
              <a:buSzPct val="70000"/>
            </a:pPr>
            <a:r>
              <a:rPr lang="en-US" sz="5600" b="1">
                <a:latin typeface="Arial" panose="020B0604020202020204" pitchFamily="34" charset="0"/>
                <a:cs typeface="Arial" panose="020B0604020202020204" pitchFamily="34" charset="0"/>
              </a:rPr>
              <a:t>Resolution: </a:t>
            </a:r>
            <a:r>
              <a:rPr lang="en-US" sz="5600">
                <a:latin typeface="Arial" panose="020B0604020202020204" pitchFamily="34" charset="0"/>
                <a:cs typeface="Arial" panose="020B0604020202020204" pitchFamily="34" charset="0"/>
              </a:rPr>
              <a:t>1° F (1°C)  </a:t>
            </a:r>
          </a:p>
          <a:p>
            <a:pPr lvl="1">
              <a:lnSpc>
                <a:spcPct val="120000"/>
              </a:lnSpc>
              <a:buSzPct val="70000"/>
            </a:pPr>
            <a:r>
              <a:rPr lang="en-US" sz="5600" b="1">
                <a:latin typeface="Arial" panose="020B0604020202020204" pitchFamily="34" charset="0"/>
                <a:cs typeface="Arial" panose="020B0604020202020204" pitchFamily="34" charset="0"/>
              </a:rPr>
              <a:t>Accuracy: </a:t>
            </a:r>
            <a:r>
              <a:rPr lang="en-US" sz="5600">
                <a:latin typeface="Arial" panose="020B0604020202020204" pitchFamily="34" charset="0"/>
                <a:cs typeface="Arial" panose="020B0604020202020204" pitchFamily="34" charset="0"/>
              </a:rPr>
              <a:t>±3° F (±2° C)</a:t>
            </a:r>
          </a:p>
          <a:p>
            <a:pPr>
              <a:lnSpc>
                <a:spcPct val="120000"/>
              </a:lnSpc>
              <a:buSzPct val="70000"/>
            </a:pPr>
            <a:r>
              <a:rPr lang="en-US" sz="5600">
                <a:latin typeface="Arial" panose="020B0604020202020204" pitchFamily="34" charset="0"/>
                <a:cs typeface="Arial" panose="020B0604020202020204" pitchFamily="34" charset="0"/>
              </a:rPr>
              <a:t>Din Rail Mount</a:t>
            </a:r>
          </a:p>
          <a:p>
            <a:pPr>
              <a:lnSpc>
                <a:spcPct val="120000"/>
              </a:lnSpc>
              <a:buSzPct val="70000"/>
            </a:pPr>
            <a:r>
              <a:rPr lang="en-US" sz="5600">
                <a:latin typeface="Arial" panose="020B0604020202020204" pitchFamily="34" charset="0"/>
                <a:cs typeface="Arial" panose="020B0604020202020204" pitchFamily="34" charset="0"/>
              </a:rPr>
              <a:t>Power: 24 VDC / 0.2 A / 3W</a:t>
            </a:r>
          </a:p>
          <a:p>
            <a:pPr>
              <a:lnSpc>
                <a:spcPct val="120000"/>
              </a:lnSpc>
              <a:buSzPct val="70000"/>
            </a:pPr>
            <a:r>
              <a:rPr lang="en-US" sz="5600">
                <a:latin typeface="Arial" panose="020B0604020202020204" pitchFamily="34" charset="0"/>
                <a:cs typeface="Arial" panose="020B0604020202020204" pitchFamily="34" charset="0"/>
              </a:rPr>
              <a:t>Internal N/O Relay for Hardwiring to Remote Devices</a:t>
            </a:r>
          </a:p>
          <a:p>
            <a:pPr>
              <a:lnSpc>
                <a:spcPct val="120000"/>
              </a:lnSpc>
              <a:buSzPct val="70000"/>
            </a:pPr>
            <a:r>
              <a:rPr lang="en-US" sz="5600">
                <a:latin typeface="Arial" panose="020B0604020202020204" pitchFamily="34" charset="0"/>
                <a:cs typeface="Arial" panose="020B0604020202020204" pitchFamily="34" charset="0"/>
              </a:rPr>
              <a:t>Internal Memory for Data Logging – 16MB (350,000 logs)</a:t>
            </a:r>
          </a:p>
          <a:p>
            <a:pPr>
              <a:lnSpc>
                <a:spcPct val="120000"/>
              </a:lnSpc>
              <a:buSzPct val="70000"/>
            </a:pPr>
            <a:r>
              <a:rPr lang="en-US" sz="5600" b="1">
                <a:latin typeface="Arial" panose="020B0604020202020204" pitchFamily="34" charset="0"/>
                <a:cs typeface="Arial" panose="020B0604020202020204" pitchFamily="34" charset="0"/>
              </a:rPr>
              <a:t>Communication: </a:t>
            </a:r>
            <a:r>
              <a:rPr lang="en-US" sz="5600">
                <a:latin typeface="Arial" panose="020B0604020202020204" pitchFamily="34" charset="0"/>
                <a:cs typeface="Arial" panose="020B0604020202020204" pitchFamily="34" charset="0"/>
              </a:rPr>
              <a:t>Modbus RTU, Modbus TCP/IP, </a:t>
            </a:r>
            <a:r>
              <a:rPr lang="en-US" sz="5600" err="1">
                <a:latin typeface="Arial" panose="020B0604020202020204" pitchFamily="34" charset="0"/>
                <a:cs typeface="Arial" panose="020B0604020202020204" pitchFamily="34" charset="0"/>
              </a:rPr>
              <a:t>EtherNet</a:t>
            </a:r>
            <a:r>
              <a:rPr lang="en-US" sz="5600">
                <a:latin typeface="Arial" panose="020B0604020202020204" pitchFamily="34" charset="0"/>
                <a:cs typeface="Arial" panose="020B0604020202020204" pitchFamily="34" charset="0"/>
              </a:rPr>
              <a:t>/IP™</a:t>
            </a:r>
          </a:p>
          <a:p>
            <a:pPr>
              <a:lnSpc>
                <a:spcPct val="120000"/>
              </a:lnSpc>
              <a:buSzPct val="70000"/>
            </a:pPr>
            <a:r>
              <a:rPr lang="en-US" sz="5600" b="1" err="1">
                <a:latin typeface="Arial" panose="020B0604020202020204" pitchFamily="34" charset="0"/>
                <a:cs typeface="Arial" panose="020B0604020202020204" pitchFamily="34" charset="0"/>
              </a:rPr>
              <a:t>cUL</a:t>
            </a:r>
            <a:r>
              <a:rPr lang="en-US" sz="5600" b="1">
                <a:latin typeface="Arial" panose="020B0604020202020204" pitchFamily="34" charset="0"/>
                <a:cs typeface="Arial" panose="020B0604020202020204" pitchFamily="34" charset="0"/>
              </a:rPr>
              <a:t> Recognized, CSA, CE, FCC</a:t>
            </a:r>
          </a:p>
        </p:txBody>
      </p:sp>
      <p:pic>
        <p:nvPicPr>
          <p:cNvPr id="10" name="Picture 9">
            <a:extLst>
              <a:ext uri="{FF2B5EF4-FFF2-40B4-BE49-F238E27FC236}">
                <a16:creationId xmlns:a16="http://schemas.microsoft.com/office/drawing/2014/main" id="{6F157C9A-79BE-52D1-0261-61A0555AF58A}"/>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7362182" y="1654305"/>
            <a:ext cx="4070940" cy="4734729"/>
          </a:xfrm>
          <a:prstGeom prst="rect">
            <a:avLst/>
          </a:prstGeom>
        </p:spPr>
      </p:pic>
      <p:sp>
        <p:nvSpPr>
          <p:cNvPr id="2" name="Rectangle 1">
            <a:extLst>
              <a:ext uri="{FF2B5EF4-FFF2-40B4-BE49-F238E27FC236}">
                <a16:creationId xmlns:a16="http://schemas.microsoft.com/office/drawing/2014/main" id="{D8D97C73-FCB9-B333-8A15-B1827A8CB712}"/>
              </a:ext>
            </a:extLst>
          </p:cNvPr>
          <p:cNvSpPr/>
          <p:nvPr/>
        </p:nvSpPr>
        <p:spPr>
          <a:xfrm>
            <a:off x="2320119" y="6196084"/>
            <a:ext cx="9589659" cy="559558"/>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5923896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D8D97C73-FCB9-B333-8A15-B1827A8CB712}"/>
              </a:ext>
            </a:extLst>
          </p:cNvPr>
          <p:cNvSpPr/>
          <p:nvPr/>
        </p:nvSpPr>
        <p:spPr>
          <a:xfrm>
            <a:off x="2320119" y="6196084"/>
            <a:ext cx="9589659" cy="559558"/>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Content Placeholder 6">
            <a:extLst>
              <a:ext uri="{FF2B5EF4-FFF2-40B4-BE49-F238E27FC236}">
                <a16:creationId xmlns:a16="http://schemas.microsoft.com/office/drawing/2014/main" id="{B75691EC-D55C-BD76-192D-43F438C6AFE8}"/>
              </a:ext>
            </a:extLst>
          </p:cNvPr>
          <p:cNvSpPr>
            <a:spLocks noGrp="1"/>
          </p:cNvSpPr>
          <p:nvPr>
            <p:ph idx="1"/>
          </p:nvPr>
        </p:nvSpPr>
        <p:spPr>
          <a:xfrm>
            <a:off x="595009" y="885217"/>
            <a:ext cx="11019817" cy="993227"/>
          </a:xfrm>
        </p:spPr>
        <p:txBody>
          <a:bodyPr>
            <a:normAutofit/>
          </a:bodyPr>
          <a:lstStyle/>
          <a:p>
            <a:pPr marL="0" indent="0">
              <a:buNone/>
            </a:pPr>
            <a:r>
              <a:rPr lang="en-US" sz="4000">
                <a:latin typeface="Arial Black" panose="020B0A04020102020204" pitchFamily="34" charset="0"/>
              </a:rPr>
              <a:t>Potential Failure Points</a:t>
            </a:r>
          </a:p>
          <a:p>
            <a:pPr marL="0" indent="0">
              <a:buNone/>
            </a:pPr>
            <a:endParaRPr lang="en-US"/>
          </a:p>
        </p:txBody>
      </p:sp>
      <p:pic>
        <p:nvPicPr>
          <p:cNvPr id="3" name="Picture 2">
            <a:extLst>
              <a:ext uri="{FF2B5EF4-FFF2-40B4-BE49-F238E27FC236}">
                <a16:creationId xmlns:a16="http://schemas.microsoft.com/office/drawing/2014/main" id="{2768B155-2567-2A78-AAD0-1E4058AE0491}"/>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a:stretch/>
        </p:blipFill>
        <p:spPr bwMode="auto">
          <a:xfrm>
            <a:off x="2584762" y="2069343"/>
            <a:ext cx="5105400" cy="4343399"/>
          </a:xfrm>
          <a:prstGeom prst="rect">
            <a:avLst/>
          </a:prstGeom>
          <a:ln w="127000" cap="sq">
            <a:noFill/>
            <a:miter lim="800000"/>
          </a:ln>
          <a:effectLst/>
          <a:extLst>
            <a:ext uri="{909E8E84-426E-40DD-AFC4-6F175D3DCCD1}">
              <a14:hiddenFill xmlns:a14="http://schemas.microsoft.com/office/drawing/2010/main">
                <a:solidFill>
                  <a:schemeClr val="accent1"/>
                </a:solidFill>
              </a14:hiddenFill>
            </a:ext>
          </a:extLst>
        </p:spPr>
      </p:pic>
      <p:grpSp>
        <p:nvGrpSpPr>
          <p:cNvPr id="4" name="Group 3">
            <a:extLst>
              <a:ext uri="{FF2B5EF4-FFF2-40B4-BE49-F238E27FC236}">
                <a16:creationId xmlns:a16="http://schemas.microsoft.com/office/drawing/2014/main" id="{5919FFD1-6CC4-9557-D597-E369A29F85C7}"/>
              </a:ext>
            </a:extLst>
          </p:cNvPr>
          <p:cNvGrpSpPr/>
          <p:nvPr/>
        </p:nvGrpSpPr>
        <p:grpSpPr>
          <a:xfrm>
            <a:off x="3827714" y="2297941"/>
            <a:ext cx="6605648" cy="4031992"/>
            <a:chOff x="1547752" y="1618684"/>
            <a:chExt cx="6605648" cy="4031992"/>
          </a:xfrm>
        </p:grpSpPr>
        <p:cxnSp>
          <p:nvCxnSpPr>
            <p:cNvPr id="5" name="Straight Connector 4">
              <a:extLst>
                <a:ext uri="{FF2B5EF4-FFF2-40B4-BE49-F238E27FC236}">
                  <a16:creationId xmlns:a16="http://schemas.microsoft.com/office/drawing/2014/main" id="{28834DCA-B000-9479-CBA0-D645F5964902}"/>
                </a:ext>
              </a:extLst>
            </p:cNvPr>
            <p:cNvCxnSpPr/>
            <p:nvPr/>
          </p:nvCxnSpPr>
          <p:spPr>
            <a:xfrm flipH="1">
              <a:off x="4071475" y="2971801"/>
              <a:ext cx="4762" cy="144780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a16="http://schemas.microsoft.com/office/drawing/2014/main" id="{61DF8E53-97FB-9A49-ADFD-BF961470EACA}"/>
                </a:ext>
              </a:extLst>
            </p:cNvPr>
            <p:cNvCxnSpPr/>
            <p:nvPr/>
          </p:nvCxnSpPr>
          <p:spPr>
            <a:xfrm>
              <a:off x="3733800" y="2595299"/>
              <a:ext cx="342437" cy="376502"/>
            </a:xfrm>
            <a:prstGeom prst="line">
              <a:avLst/>
            </a:prstGeom>
            <a:ln w="38100" cap="rnd">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080D07AB-9368-4446-CB16-C5A6820DB40F}"/>
                </a:ext>
              </a:extLst>
            </p:cNvPr>
            <p:cNvCxnSpPr/>
            <p:nvPr/>
          </p:nvCxnSpPr>
          <p:spPr>
            <a:xfrm>
              <a:off x="3667648" y="4408175"/>
              <a:ext cx="416256"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23534D65-4C96-CECA-A93F-50B3E9F3BC78}"/>
                </a:ext>
              </a:extLst>
            </p:cNvPr>
            <p:cNvCxnSpPr/>
            <p:nvPr/>
          </p:nvCxnSpPr>
          <p:spPr>
            <a:xfrm>
              <a:off x="3469409" y="2595300"/>
              <a:ext cx="264391" cy="0"/>
            </a:xfrm>
            <a:prstGeom prst="line">
              <a:avLst/>
            </a:prstGeom>
            <a:ln w="38100" cap="rnd">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45C9817D-D60A-B66D-84F8-170268C787CF}"/>
                </a:ext>
              </a:extLst>
            </p:cNvPr>
            <p:cNvCxnSpPr/>
            <p:nvPr/>
          </p:nvCxnSpPr>
          <p:spPr>
            <a:xfrm>
              <a:off x="2209800" y="1981200"/>
              <a:ext cx="0" cy="2319098"/>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53ABA0E6-03F6-E482-FC7D-8882F0064EAD}"/>
                </a:ext>
              </a:extLst>
            </p:cNvPr>
            <p:cNvCxnSpPr/>
            <p:nvPr/>
          </p:nvCxnSpPr>
          <p:spPr>
            <a:xfrm>
              <a:off x="4821072" y="1976140"/>
              <a:ext cx="0" cy="366266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59DEB2F9-B5F4-6CAB-6860-B03A638E7B12}"/>
                </a:ext>
              </a:extLst>
            </p:cNvPr>
            <p:cNvCxnSpPr/>
            <p:nvPr/>
          </p:nvCxnSpPr>
          <p:spPr>
            <a:xfrm>
              <a:off x="3469409" y="1981200"/>
              <a:ext cx="0" cy="2319098"/>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ED8303AA-816D-7741-B61B-45C234C818FF}"/>
                </a:ext>
              </a:extLst>
            </p:cNvPr>
            <p:cNvCxnSpPr/>
            <p:nvPr/>
          </p:nvCxnSpPr>
          <p:spPr>
            <a:xfrm>
              <a:off x="1547752" y="1988016"/>
              <a:ext cx="0" cy="366266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6" name="Straight Arrow Connector 15">
              <a:extLst>
                <a:ext uri="{FF2B5EF4-FFF2-40B4-BE49-F238E27FC236}">
                  <a16:creationId xmlns:a16="http://schemas.microsoft.com/office/drawing/2014/main" id="{80485144-425C-D282-33B4-EF2DCE699F21}"/>
                </a:ext>
              </a:extLst>
            </p:cNvPr>
            <p:cNvCxnSpPr>
              <a:stCxn id="17" idx="1"/>
            </p:cNvCxnSpPr>
            <p:nvPr/>
          </p:nvCxnSpPr>
          <p:spPr>
            <a:xfrm flipH="1">
              <a:off x="4840397" y="1803350"/>
              <a:ext cx="1276557" cy="704999"/>
            </a:xfrm>
            <a:prstGeom prst="straightConnector1">
              <a:avLst/>
            </a:prstGeom>
            <a:ln w="19050">
              <a:solidFill>
                <a:srgbClr val="FF0000"/>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7C0CAFAD-F2C7-272D-438B-B9C5B4C86A3E}"/>
                </a:ext>
              </a:extLst>
            </p:cNvPr>
            <p:cNvSpPr txBox="1"/>
            <p:nvPr/>
          </p:nvSpPr>
          <p:spPr>
            <a:xfrm>
              <a:off x="6116954" y="1618684"/>
              <a:ext cx="2036446" cy="369332"/>
            </a:xfrm>
            <a:prstGeom prst="rect">
              <a:avLst/>
            </a:prstGeom>
            <a:noFill/>
            <a:ln w="19050">
              <a:solidFill>
                <a:srgbClr val="FF0000"/>
              </a:solidFill>
            </a:ln>
          </p:spPr>
          <p:txBody>
            <a:bodyPr wrap="square" rtlCol="0">
              <a:spAutoFit/>
            </a:bodyPr>
            <a:lstStyle/>
            <a:p>
              <a:pPr algn="ctr" fontAlgn="base">
                <a:spcBef>
                  <a:spcPct val="0"/>
                </a:spcBef>
                <a:spcAft>
                  <a:spcPct val="0"/>
                </a:spcAft>
              </a:pPr>
              <a:r>
                <a:rPr lang="en-US" b="1"/>
                <a:t>Visibility barriers</a:t>
              </a:r>
            </a:p>
          </p:txBody>
        </p:sp>
      </p:grpSp>
      <p:cxnSp>
        <p:nvCxnSpPr>
          <p:cNvPr id="18" name="Straight Connector 17">
            <a:extLst>
              <a:ext uri="{FF2B5EF4-FFF2-40B4-BE49-F238E27FC236}">
                <a16:creationId xmlns:a16="http://schemas.microsoft.com/office/drawing/2014/main" id="{446ADEC4-9DC8-7E35-DC0C-B6EEFE9EE738}"/>
              </a:ext>
            </a:extLst>
          </p:cNvPr>
          <p:cNvCxnSpPr/>
          <p:nvPr/>
        </p:nvCxnSpPr>
        <p:spPr>
          <a:xfrm>
            <a:off x="7156762" y="4222558"/>
            <a:ext cx="0" cy="292557"/>
          </a:xfrm>
          <a:prstGeom prst="line">
            <a:avLst/>
          </a:prstGeom>
          <a:ln w="76200">
            <a:solidFill>
              <a:schemeClr val="accent4">
                <a:lumMod val="75000"/>
                <a:lumOff val="25000"/>
              </a:schemeClr>
            </a:solidFill>
          </a:ln>
        </p:spPr>
        <p:style>
          <a:lnRef idx="1">
            <a:schemeClr val="accent1"/>
          </a:lnRef>
          <a:fillRef idx="0">
            <a:schemeClr val="accent1"/>
          </a:fillRef>
          <a:effectRef idx="0">
            <a:schemeClr val="accent1"/>
          </a:effectRef>
          <a:fontRef idx="minor">
            <a:schemeClr val="tx1"/>
          </a:fontRef>
        </p:style>
      </p:cxnSp>
      <p:grpSp>
        <p:nvGrpSpPr>
          <p:cNvPr id="19" name="Group 18">
            <a:extLst>
              <a:ext uri="{FF2B5EF4-FFF2-40B4-BE49-F238E27FC236}">
                <a16:creationId xmlns:a16="http://schemas.microsoft.com/office/drawing/2014/main" id="{13E906CC-432C-0D41-2067-E15BC9E5ED86}"/>
              </a:ext>
            </a:extLst>
          </p:cNvPr>
          <p:cNvGrpSpPr/>
          <p:nvPr/>
        </p:nvGrpSpPr>
        <p:grpSpPr>
          <a:xfrm>
            <a:off x="6381400" y="3219842"/>
            <a:ext cx="5289359" cy="1666415"/>
            <a:chOff x="4101437" y="2540584"/>
            <a:chExt cx="5289359" cy="1666415"/>
          </a:xfrm>
        </p:grpSpPr>
        <p:pic>
          <p:nvPicPr>
            <p:cNvPr id="20" name="Picture 8">
              <a:extLst>
                <a:ext uri="{FF2B5EF4-FFF2-40B4-BE49-F238E27FC236}">
                  <a16:creationId xmlns:a16="http://schemas.microsoft.com/office/drawing/2014/main" id="{04BC8BA2-CD41-A0A3-581D-47BEA689CFB4}"/>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3077" b="100000" l="0" r="100000">
                          <a14:foregroundMark x1="7692" y1="29231" x2="7692" y2="29231"/>
                          <a14:foregroundMark x1="3846" y1="30769" x2="3846" y2="30769"/>
                          <a14:foregroundMark x1="9231" y1="29231" x2="9231" y2="29231"/>
                        </a14:backgroundRemoval>
                      </a14:imgEffect>
                    </a14:imgLayer>
                  </a14:imgProps>
                </a:ext>
                <a:ext uri="{28A0092B-C50C-407E-A947-70E740481C1C}">
                  <a14:useLocalDpi xmlns:a14="http://schemas.microsoft.com/office/drawing/2010/main" val="0"/>
                </a:ext>
              </a:extLst>
            </a:blip>
            <a:srcRect/>
            <a:stretch>
              <a:fillRect/>
            </a:stretch>
          </p:blipFill>
          <p:spPr bwMode="auto">
            <a:xfrm rot="510158">
              <a:off x="4901521" y="3511694"/>
              <a:ext cx="695305" cy="69530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nvGrpSpPr>
            <p:cNvPr id="21" name="Group 20">
              <a:extLst>
                <a:ext uri="{FF2B5EF4-FFF2-40B4-BE49-F238E27FC236}">
                  <a16:creationId xmlns:a16="http://schemas.microsoft.com/office/drawing/2014/main" id="{B9ADE163-A950-9AD8-6CC8-1165A1A293EB}"/>
                </a:ext>
              </a:extLst>
            </p:cNvPr>
            <p:cNvGrpSpPr/>
            <p:nvPr/>
          </p:nvGrpSpPr>
          <p:grpSpPr>
            <a:xfrm>
              <a:off x="4101437" y="3273426"/>
              <a:ext cx="714630" cy="828674"/>
              <a:chOff x="4101437" y="3197225"/>
              <a:chExt cx="714630" cy="828674"/>
            </a:xfrm>
          </p:grpSpPr>
          <p:sp>
            <p:nvSpPr>
              <p:cNvPr id="24" name="Rectangle 23">
                <a:extLst>
                  <a:ext uri="{FF2B5EF4-FFF2-40B4-BE49-F238E27FC236}">
                    <a16:creationId xmlns:a16="http://schemas.microsoft.com/office/drawing/2014/main" id="{A797128F-3B3C-1C22-F2FD-43F3DDCA80F3}"/>
                  </a:ext>
                </a:extLst>
              </p:cNvPr>
              <p:cNvSpPr/>
              <p:nvPr/>
            </p:nvSpPr>
            <p:spPr>
              <a:xfrm>
                <a:off x="4101437" y="3466881"/>
                <a:ext cx="700310" cy="292557"/>
              </a:xfrm>
              <a:prstGeom prst="rect">
                <a:avLst/>
              </a:prstGeom>
              <a:solidFill>
                <a:srgbClr val="FF9933">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US" u="sng">
                  <a:solidFill>
                    <a:srgbClr val="FFFFFF"/>
                  </a:solidFill>
                </a:endParaRPr>
              </a:p>
            </p:txBody>
          </p:sp>
          <p:sp>
            <p:nvSpPr>
              <p:cNvPr id="25" name="Isosceles Triangle 24">
                <a:extLst>
                  <a:ext uri="{FF2B5EF4-FFF2-40B4-BE49-F238E27FC236}">
                    <a16:creationId xmlns:a16="http://schemas.microsoft.com/office/drawing/2014/main" id="{771B37A1-1F9B-4B74-A5A1-D357B0E3CC5E}"/>
                  </a:ext>
                </a:extLst>
              </p:cNvPr>
              <p:cNvSpPr/>
              <p:nvPr/>
            </p:nvSpPr>
            <p:spPr>
              <a:xfrm>
                <a:off x="4101437" y="3197225"/>
                <a:ext cx="713673" cy="269535"/>
              </a:xfrm>
              <a:prstGeom prst="triangle">
                <a:avLst>
                  <a:gd name="adj" fmla="val 0"/>
                </a:avLst>
              </a:prstGeom>
              <a:solidFill>
                <a:srgbClr val="FF9933">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US" u="sng">
                  <a:solidFill>
                    <a:srgbClr val="FFFFFF"/>
                  </a:solidFill>
                </a:endParaRPr>
              </a:p>
            </p:txBody>
          </p:sp>
          <p:sp>
            <p:nvSpPr>
              <p:cNvPr id="26" name="Isosceles Triangle 25">
                <a:extLst>
                  <a:ext uri="{FF2B5EF4-FFF2-40B4-BE49-F238E27FC236}">
                    <a16:creationId xmlns:a16="http://schemas.microsoft.com/office/drawing/2014/main" id="{C5AF075C-DF16-605F-D7E1-5C39ED4752C1}"/>
                  </a:ext>
                </a:extLst>
              </p:cNvPr>
              <p:cNvSpPr/>
              <p:nvPr/>
            </p:nvSpPr>
            <p:spPr>
              <a:xfrm flipV="1">
                <a:off x="4102394" y="3759200"/>
                <a:ext cx="713673" cy="266699"/>
              </a:xfrm>
              <a:prstGeom prst="triangle">
                <a:avLst>
                  <a:gd name="adj" fmla="val 0"/>
                </a:avLst>
              </a:prstGeom>
              <a:solidFill>
                <a:srgbClr val="FF9933">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US" u="sng">
                  <a:solidFill>
                    <a:srgbClr val="FFFFFF"/>
                  </a:solidFill>
                </a:endParaRPr>
              </a:p>
            </p:txBody>
          </p:sp>
        </p:grpSp>
        <p:cxnSp>
          <p:nvCxnSpPr>
            <p:cNvPr id="22" name="Straight Connector 21">
              <a:extLst>
                <a:ext uri="{FF2B5EF4-FFF2-40B4-BE49-F238E27FC236}">
                  <a16:creationId xmlns:a16="http://schemas.microsoft.com/office/drawing/2014/main" id="{FE7E56A4-2AF3-28AF-F0F2-1DF9314C9F38}"/>
                </a:ext>
              </a:extLst>
            </p:cNvPr>
            <p:cNvCxnSpPr>
              <a:endCxn id="23" idx="1"/>
            </p:cNvCxnSpPr>
            <p:nvPr/>
          </p:nvCxnSpPr>
          <p:spPr>
            <a:xfrm flipV="1">
              <a:off x="4875396" y="2871093"/>
              <a:ext cx="1227532" cy="729796"/>
            </a:xfrm>
            <a:prstGeom prst="line">
              <a:avLst/>
            </a:prstGeom>
            <a:ln w="19050">
              <a:solidFill>
                <a:srgbClr val="FF9933"/>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sp>
          <p:nvSpPr>
            <p:cNvPr id="23" name="TextBox 22">
              <a:extLst>
                <a:ext uri="{FF2B5EF4-FFF2-40B4-BE49-F238E27FC236}">
                  <a16:creationId xmlns:a16="http://schemas.microsoft.com/office/drawing/2014/main" id="{54AE612D-6403-D8C7-3A98-A1894DB52A40}"/>
                </a:ext>
              </a:extLst>
            </p:cNvPr>
            <p:cNvSpPr txBox="1"/>
            <p:nvPr/>
          </p:nvSpPr>
          <p:spPr>
            <a:xfrm>
              <a:off x="6102928" y="2540584"/>
              <a:ext cx="3287868" cy="661017"/>
            </a:xfrm>
            <a:prstGeom prst="rect">
              <a:avLst/>
            </a:prstGeom>
            <a:noFill/>
            <a:ln w="19050">
              <a:solidFill>
                <a:srgbClr val="FF9933"/>
              </a:solidFill>
            </a:ln>
          </p:spPr>
          <p:txBody>
            <a:bodyPr wrap="square" rtlCol="0">
              <a:spAutoFit/>
            </a:bodyPr>
            <a:lstStyle/>
            <a:p>
              <a:pPr fontAlgn="base">
                <a:spcBef>
                  <a:spcPct val="0"/>
                </a:spcBef>
                <a:spcAft>
                  <a:spcPct val="0"/>
                </a:spcAft>
              </a:pPr>
              <a:r>
                <a:rPr lang="en-US" b="1"/>
                <a:t>Infrared imaging has limitations with Field of View (FOV)</a:t>
              </a:r>
            </a:p>
          </p:txBody>
        </p:sp>
      </p:grpSp>
      <p:grpSp>
        <p:nvGrpSpPr>
          <p:cNvPr id="27" name="Group 26">
            <a:extLst>
              <a:ext uri="{FF2B5EF4-FFF2-40B4-BE49-F238E27FC236}">
                <a16:creationId xmlns:a16="http://schemas.microsoft.com/office/drawing/2014/main" id="{0556F334-2B98-C0F1-ADC1-0202F8A0DCF7}"/>
              </a:ext>
            </a:extLst>
          </p:cNvPr>
          <p:cNvGrpSpPr/>
          <p:nvPr/>
        </p:nvGrpSpPr>
        <p:grpSpPr>
          <a:xfrm>
            <a:off x="5698248" y="3727258"/>
            <a:ext cx="5972511" cy="2257111"/>
            <a:chOff x="3418285" y="3048001"/>
            <a:chExt cx="5972511" cy="2257111"/>
          </a:xfrm>
        </p:grpSpPr>
        <p:cxnSp>
          <p:nvCxnSpPr>
            <p:cNvPr id="28" name="Straight Connector 27">
              <a:extLst>
                <a:ext uri="{FF2B5EF4-FFF2-40B4-BE49-F238E27FC236}">
                  <a16:creationId xmlns:a16="http://schemas.microsoft.com/office/drawing/2014/main" id="{F87F188C-B194-AFFA-1A1B-B9650BAAD0C2}"/>
                </a:ext>
              </a:extLst>
            </p:cNvPr>
            <p:cNvCxnSpPr>
              <a:stCxn id="30" idx="5"/>
              <a:endCxn id="35" idx="1"/>
            </p:cNvCxnSpPr>
            <p:nvPr/>
          </p:nvCxnSpPr>
          <p:spPr>
            <a:xfrm>
              <a:off x="3984275" y="4146743"/>
              <a:ext cx="2035526" cy="420792"/>
            </a:xfrm>
            <a:prstGeom prst="line">
              <a:avLst/>
            </a:prstGeom>
            <a:ln w="19050">
              <a:solidFill>
                <a:srgbClr val="0169B2"/>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sp>
          <p:nvSpPr>
            <p:cNvPr id="29" name="Oval 28">
              <a:extLst>
                <a:ext uri="{FF2B5EF4-FFF2-40B4-BE49-F238E27FC236}">
                  <a16:creationId xmlns:a16="http://schemas.microsoft.com/office/drawing/2014/main" id="{3D9BAEB2-14FB-0BA1-5686-0E10A1BBF4B1}"/>
                </a:ext>
              </a:extLst>
            </p:cNvPr>
            <p:cNvSpPr/>
            <p:nvPr/>
          </p:nvSpPr>
          <p:spPr>
            <a:xfrm>
              <a:off x="4101437" y="3689987"/>
              <a:ext cx="470563" cy="460241"/>
            </a:xfrm>
            <a:prstGeom prst="ellipse">
              <a:avLst/>
            </a:prstGeom>
            <a:solidFill>
              <a:srgbClr val="00FFFF">
                <a:alpha val="50196"/>
              </a:srgbClr>
            </a:solidFill>
            <a:ln w="19050">
              <a:solidFill>
                <a:srgbClr val="0169B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US">
                <a:ln>
                  <a:solidFill>
                    <a:srgbClr val="FFFF00"/>
                  </a:solidFill>
                </a:ln>
                <a:noFill/>
              </a:endParaRPr>
            </a:p>
          </p:txBody>
        </p:sp>
        <p:sp>
          <p:nvSpPr>
            <p:cNvPr id="30" name="Oval 29">
              <a:extLst>
                <a:ext uri="{FF2B5EF4-FFF2-40B4-BE49-F238E27FC236}">
                  <a16:creationId xmlns:a16="http://schemas.microsoft.com/office/drawing/2014/main" id="{CC69AE0D-249D-CC5B-FCB8-B4810F5F3CD4}"/>
                </a:ext>
              </a:extLst>
            </p:cNvPr>
            <p:cNvSpPr/>
            <p:nvPr/>
          </p:nvSpPr>
          <p:spPr>
            <a:xfrm>
              <a:off x="3667648" y="3048001"/>
              <a:ext cx="370952" cy="1287256"/>
            </a:xfrm>
            <a:prstGeom prst="ellipse">
              <a:avLst/>
            </a:prstGeom>
            <a:solidFill>
              <a:srgbClr val="00FFFF">
                <a:alpha val="49804"/>
              </a:srgbClr>
            </a:solidFill>
            <a:ln w="19050">
              <a:solidFill>
                <a:srgbClr val="0169B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US">
                <a:ln>
                  <a:solidFill>
                    <a:srgbClr val="FFFF00"/>
                  </a:solidFill>
                </a:ln>
                <a:noFill/>
              </a:endParaRPr>
            </a:p>
          </p:txBody>
        </p:sp>
        <p:grpSp>
          <p:nvGrpSpPr>
            <p:cNvPr id="31" name="Group 30">
              <a:extLst>
                <a:ext uri="{FF2B5EF4-FFF2-40B4-BE49-F238E27FC236}">
                  <a16:creationId xmlns:a16="http://schemas.microsoft.com/office/drawing/2014/main" id="{57E275A6-3195-DF8B-337A-E871494594EC}"/>
                </a:ext>
              </a:extLst>
            </p:cNvPr>
            <p:cNvGrpSpPr/>
            <p:nvPr/>
          </p:nvGrpSpPr>
          <p:grpSpPr>
            <a:xfrm>
              <a:off x="3418285" y="4217675"/>
              <a:ext cx="365760" cy="1087437"/>
              <a:chOff x="3418285" y="4141474"/>
              <a:chExt cx="365760" cy="1087437"/>
            </a:xfrm>
            <a:solidFill>
              <a:srgbClr val="00FFFF">
                <a:alpha val="50196"/>
              </a:srgbClr>
            </a:solidFill>
          </p:grpSpPr>
          <p:sp>
            <p:nvSpPr>
              <p:cNvPr id="36" name="Oval 35">
                <a:extLst>
                  <a:ext uri="{FF2B5EF4-FFF2-40B4-BE49-F238E27FC236}">
                    <a16:creationId xmlns:a16="http://schemas.microsoft.com/office/drawing/2014/main" id="{A5DFE478-422C-DBA9-B660-4E78F8003659}"/>
                  </a:ext>
                </a:extLst>
              </p:cNvPr>
              <p:cNvSpPr/>
              <p:nvPr/>
            </p:nvSpPr>
            <p:spPr>
              <a:xfrm>
                <a:off x="3418285" y="4863151"/>
                <a:ext cx="365760" cy="365760"/>
              </a:xfrm>
              <a:prstGeom prst="ellipse">
                <a:avLst/>
              </a:prstGeom>
              <a:grpFill/>
              <a:ln w="19050">
                <a:solidFill>
                  <a:srgbClr val="0169B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US">
                  <a:ln>
                    <a:solidFill>
                      <a:srgbClr val="FFFF00"/>
                    </a:solidFill>
                  </a:ln>
                  <a:solidFill>
                    <a:srgbClr val="FF00FF"/>
                  </a:solidFill>
                </a:endParaRPr>
              </a:p>
            </p:txBody>
          </p:sp>
          <p:sp>
            <p:nvSpPr>
              <p:cNvPr id="37" name="Oval 36">
                <a:extLst>
                  <a:ext uri="{FF2B5EF4-FFF2-40B4-BE49-F238E27FC236}">
                    <a16:creationId xmlns:a16="http://schemas.microsoft.com/office/drawing/2014/main" id="{E384D948-3EB9-EBAF-89C0-85E35A10D6C3}"/>
                  </a:ext>
                </a:extLst>
              </p:cNvPr>
              <p:cNvSpPr/>
              <p:nvPr/>
            </p:nvSpPr>
            <p:spPr>
              <a:xfrm>
                <a:off x="3418285" y="4141474"/>
                <a:ext cx="365500" cy="365760"/>
              </a:xfrm>
              <a:prstGeom prst="ellipse">
                <a:avLst/>
              </a:prstGeom>
              <a:grpFill/>
              <a:ln w="19050">
                <a:solidFill>
                  <a:srgbClr val="0169B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US">
                  <a:ln>
                    <a:solidFill>
                      <a:srgbClr val="FFFF00"/>
                    </a:solidFill>
                  </a:ln>
                  <a:solidFill>
                    <a:srgbClr val="FF00FF"/>
                  </a:solidFill>
                </a:endParaRPr>
              </a:p>
            </p:txBody>
          </p:sp>
        </p:grpSp>
        <p:cxnSp>
          <p:nvCxnSpPr>
            <p:cNvPr id="32" name="Straight Connector 31">
              <a:extLst>
                <a:ext uri="{FF2B5EF4-FFF2-40B4-BE49-F238E27FC236}">
                  <a16:creationId xmlns:a16="http://schemas.microsoft.com/office/drawing/2014/main" id="{AC984715-934B-E6EB-19F4-9C39C18CD959}"/>
                </a:ext>
              </a:extLst>
            </p:cNvPr>
            <p:cNvCxnSpPr>
              <a:stCxn id="36" idx="5"/>
              <a:endCxn id="35" idx="1"/>
            </p:cNvCxnSpPr>
            <p:nvPr/>
          </p:nvCxnSpPr>
          <p:spPr>
            <a:xfrm flipV="1">
              <a:off x="3730481" y="4567535"/>
              <a:ext cx="2289320" cy="684013"/>
            </a:xfrm>
            <a:prstGeom prst="line">
              <a:avLst/>
            </a:prstGeom>
            <a:ln w="19050">
              <a:solidFill>
                <a:srgbClr val="0169B2"/>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FF4E09DA-7928-31CC-CD4A-90DA15DF29F4}"/>
                </a:ext>
              </a:extLst>
            </p:cNvPr>
            <p:cNvCxnSpPr>
              <a:stCxn id="37" idx="5"/>
              <a:endCxn id="35" idx="1"/>
            </p:cNvCxnSpPr>
            <p:nvPr/>
          </p:nvCxnSpPr>
          <p:spPr>
            <a:xfrm>
              <a:off x="3730259" y="4529871"/>
              <a:ext cx="2289542" cy="37664"/>
            </a:xfrm>
            <a:prstGeom prst="line">
              <a:avLst/>
            </a:prstGeom>
            <a:ln w="19050">
              <a:solidFill>
                <a:srgbClr val="0169B2"/>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3F84DF87-CC0F-B49E-86C0-935F3D5EF8D3}"/>
                </a:ext>
              </a:extLst>
            </p:cNvPr>
            <p:cNvCxnSpPr>
              <a:stCxn id="29" idx="5"/>
              <a:endCxn id="35" idx="1"/>
            </p:cNvCxnSpPr>
            <p:nvPr/>
          </p:nvCxnSpPr>
          <p:spPr>
            <a:xfrm>
              <a:off x="4503088" y="4082827"/>
              <a:ext cx="1516713" cy="484708"/>
            </a:xfrm>
            <a:prstGeom prst="line">
              <a:avLst/>
            </a:prstGeom>
            <a:ln w="19050">
              <a:solidFill>
                <a:srgbClr val="0169B2"/>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sp>
          <p:nvSpPr>
            <p:cNvPr id="35" name="TextBox 34">
              <a:extLst>
                <a:ext uri="{FF2B5EF4-FFF2-40B4-BE49-F238E27FC236}">
                  <a16:creationId xmlns:a16="http://schemas.microsoft.com/office/drawing/2014/main" id="{8CB05122-EB50-4743-4111-24F3FE0F18ED}"/>
                </a:ext>
              </a:extLst>
            </p:cNvPr>
            <p:cNvSpPr txBox="1"/>
            <p:nvPr/>
          </p:nvSpPr>
          <p:spPr>
            <a:xfrm>
              <a:off x="6019801" y="4105870"/>
              <a:ext cx="3370995" cy="923330"/>
            </a:xfrm>
            <a:prstGeom prst="rect">
              <a:avLst/>
            </a:prstGeom>
            <a:noFill/>
            <a:ln w="19050">
              <a:solidFill>
                <a:srgbClr val="0169B2"/>
              </a:solidFill>
            </a:ln>
          </p:spPr>
          <p:txBody>
            <a:bodyPr wrap="square" rtlCol="0">
              <a:spAutoFit/>
            </a:bodyPr>
            <a:lstStyle/>
            <a:p>
              <a:pPr fontAlgn="base">
                <a:spcBef>
                  <a:spcPct val="0"/>
                </a:spcBef>
                <a:spcAft>
                  <a:spcPct val="0"/>
                </a:spcAft>
              </a:pPr>
              <a:r>
                <a:rPr lang="en-US" b="1"/>
                <a:t>All Potential Failure Points (PFP’s) should be known for optimal predictability</a:t>
              </a:r>
            </a:p>
          </p:txBody>
        </p:sp>
      </p:grpSp>
    </p:spTree>
    <p:extLst>
      <p:ext uri="{BB962C8B-B14F-4D97-AF65-F5344CB8AC3E}">
        <p14:creationId xmlns:p14="http://schemas.microsoft.com/office/powerpoint/2010/main" val="2600186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fade">
                                      <p:cBhvr>
                                        <p:cTn id="7" dur="500"/>
                                        <p:tgtEl>
                                          <p:spTgt spid="1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7"/>
                                        </p:tgtEl>
                                        <p:attrNameLst>
                                          <p:attrName>style.visibility</p:attrName>
                                        </p:attrNameLst>
                                      </p:cBhvr>
                                      <p:to>
                                        <p:strVal val="visible"/>
                                      </p:to>
                                    </p:set>
                                    <p:animEffect transition="in" filter="fade">
                                      <p:cBhvr>
                                        <p:cTn id="17"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D8D97C73-FCB9-B333-8A15-B1827A8CB712}"/>
              </a:ext>
            </a:extLst>
          </p:cNvPr>
          <p:cNvSpPr/>
          <p:nvPr/>
        </p:nvSpPr>
        <p:spPr>
          <a:xfrm>
            <a:off x="2320119" y="6196084"/>
            <a:ext cx="9589659" cy="559558"/>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Content Placeholder 3">
            <a:extLst>
              <a:ext uri="{FF2B5EF4-FFF2-40B4-BE49-F238E27FC236}">
                <a16:creationId xmlns:a16="http://schemas.microsoft.com/office/drawing/2014/main" id="{D42F7A88-5DE4-1D1B-83F9-C13C1EECFA0E}"/>
              </a:ext>
            </a:extLst>
          </p:cNvPr>
          <p:cNvSpPr>
            <a:spLocks noGrp="1"/>
          </p:cNvSpPr>
          <p:nvPr>
            <p:ph idx="1"/>
          </p:nvPr>
        </p:nvSpPr>
        <p:spPr>
          <a:xfrm>
            <a:off x="291830" y="783352"/>
            <a:ext cx="7393021" cy="4953674"/>
          </a:xfrm>
        </p:spPr>
        <p:txBody>
          <a:bodyPr>
            <a:normAutofit fontScale="92500"/>
          </a:bodyPr>
          <a:lstStyle/>
          <a:p>
            <a:pPr marL="457200" lvl="1" indent="0">
              <a:lnSpc>
                <a:spcPct val="120000"/>
              </a:lnSpc>
              <a:spcBef>
                <a:spcPts val="0"/>
              </a:spcBef>
              <a:buNone/>
            </a:pPr>
            <a:r>
              <a:rPr lang="en-US" sz="4300">
                <a:latin typeface="Arial Black" panose="020B0A04020102020204" pitchFamily="34" charset="0"/>
              </a:rPr>
              <a:t>Why Hot Spot Monitor?</a:t>
            </a:r>
          </a:p>
          <a:p>
            <a:pPr marL="457200" lvl="1" indent="0">
              <a:lnSpc>
                <a:spcPct val="170000"/>
              </a:lnSpc>
              <a:spcBef>
                <a:spcPts val="0"/>
              </a:spcBef>
              <a:buNone/>
            </a:pPr>
            <a:r>
              <a:rPr lang="en-US" sz="2000" b="1">
                <a:cs typeface="Tunga" panose="020B0502040204020203" pitchFamily="34" charset="0"/>
              </a:rPr>
              <a:t>Overheating can be caused by:</a:t>
            </a:r>
          </a:p>
          <a:p>
            <a:pPr lvl="1">
              <a:lnSpc>
                <a:spcPct val="100000"/>
              </a:lnSpc>
              <a:spcBef>
                <a:spcPts val="0"/>
              </a:spcBef>
            </a:pPr>
            <a:r>
              <a:rPr lang="en-US" sz="2000">
                <a:cs typeface="Tunga" panose="020B0502040204020203" pitchFamily="34" charset="0"/>
              </a:rPr>
              <a:t>Thermal expansions and contractions</a:t>
            </a:r>
          </a:p>
          <a:p>
            <a:pPr lvl="1">
              <a:lnSpc>
                <a:spcPct val="100000"/>
              </a:lnSpc>
              <a:spcBef>
                <a:spcPts val="0"/>
              </a:spcBef>
            </a:pPr>
            <a:r>
              <a:rPr lang="en-US" sz="2000">
                <a:cs typeface="Tunga" panose="020B0502040204020203" pitchFamily="34" charset="0"/>
              </a:rPr>
              <a:t>Loose or deteriorated connections on conductors</a:t>
            </a:r>
          </a:p>
          <a:p>
            <a:pPr lvl="1">
              <a:lnSpc>
                <a:spcPct val="100000"/>
              </a:lnSpc>
              <a:spcBef>
                <a:spcPts val="0"/>
              </a:spcBef>
            </a:pPr>
            <a:r>
              <a:rPr lang="en-US" sz="2000">
                <a:cs typeface="Tunga" panose="020B0502040204020203" pitchFamily="34" charset="0"/>
              </a:rPr>
              <a:t>Unbalanced loads (high switching activities)</a:t>
            </a:r>
          </a:p>
          <a:p>
            <a:pPr lvl="1">
              <a:lnSpc>
                <a:spcPct val="100000"/>
              </a:lnSpc>
              <a:spcBef>
                <a:spcPts val="0"/>
              </a:spcBef>
            </a:pPr>
            <a:r>
              <a:rPr lang="en-US" sz="2000">
                <a:cs typeface="Tunga" panose="020B0502040204020203" pitchFamily="34" charset="0"/>
              </a:rPr>
              <a:t>Overloaded circuits</a:t>
            </a:r>
          </a:p>
          <a:p>
            <a:pPr lvl="1">
              <a:lnSpc>
                <a:spcPct val="100000"/>
              </a:lnSpc>
              <a:spcBef>
                <a:spcPts val="0"/>
              </a:spcBef>
            </a:pPr>
            <a:r>
              <a:rPr lang="en-US" sz="2000">
                <a:cs typeface="Tunga" panose="020B0502040204020203" pitchFamily="34" charset="0"/>
              </a:rPr>
              <a:t>Mechanical wear &amp; stress</a:t>
            </a:r>
          </a:p>
          <a:p>
            <a:pPr lvl="1">
              <a:lnSpc>
                <a:spcPct val="100000"/>
              </a:lnSpc>
              <a:spcBef>
                <a:spcPts val="0"/>
              </a:spcBef>
            </a:pPr>
            <a:r>
              <a:rPr lang="en-US" sz="2000">
                <a:cs typeface="Tunga" panose="020B0502040204020203" pitchFamily="34" charset="0"/>
              </a:rPr>
              <a:t>Harmonics caused by non-linear loads </a:t>
            </a:r>
          </a:p>
          <a:p>
            <a:pPr lvl="1">
              <a:lnSpc>
                <a:spcPct val="100000"/>
              </a:lnSpc>
              <a:spcBef>
                <a:spcPts val="0"/>
              </a:spcBef>
            </a:pPr>
            <a:endParaRPr lang="en-US" sz="1600" b="1">
              <a:cs typeface="Tunga" panose="020B0502040204020203" pitchFamily="34" charset="0"/>
            </a:endParaRPr>
          </a:p>
          <a:p>
            <a:pPr marL="0" indent="0">
              <a:lnSpc>
                <a:spcPct val="100000"/>
              </a:lnSpc>
              <a:spcBef>
                <a:spcPts val="0"/>
              </a:spcBef>
              <a:buNone/>
            </a:pPr>
            <a:r>
              <a:rPr lang="en-US" sz="2000" b="1">
                <a:cs typeface="Tunga" panose="020B0502040204020203" pitchFamily="34" charset="0"/>
              </a:rPr>
              <a:t>        </a:t>
            </a:r>
            <a:r>
              <a:rPr lang="en-US" sz="2000" b="1">
                <a:cs typeface="Arial" panose="020B0604020202020204" pitchFamily="34" charset="0"/>
              </a:rPr>
              <a:t>Industry Average Cost of Downtime</a:t>
            </a:r>
          </a:p>
          <a:p>
            <a:pPr marL="742950" lvl="1" indent="-285750">
              <a:lnSpc>
                <a:spcPct val="100000"/>
              </a:lnSpc>
              <a:spcBef>
                <a:spcPts val="0"/>
              </a:spcBef>
            </a:pPr>
            <a:r>
              <a:rPr lang="en-US" sz="1600">
                <a:cs typeface="Arial" panose="020B0604020202020204" pitchFamily="34" charset="0"/>
              </a:rPr>
              <a:t>Average facility infrastructure failure - $2,000 per minute</a:t>
            </a:r>
          </a:p>
          <a:p>
            <a:pPr marL="742950" lvl="1" indent="-285750">
              <a:lnSpc>
                <a:spcPct val="100000"/>
              </a:lnSpc>
              <a:spcBef>
                <a:spcPts val="0"/>
              </a:spcBef>
            </a:pPr>
            <a:r>
              <a:rPr lang="en-US" sz="1600">
                <a:cs typeface="Arial" panose="020B0604020202020204" pitchFamily="34" charset="0"/>
              </a:rPr>
              <a:t>Critical facility applications (data centers, hospitals, water facilities) - $9,000 per minute</a:t>
            </a:r>
          </a:p>
          <a:p>
            <a:pPr marL="742950" lvl="1" indent="-285750">
              <a:lnSpc>
                <a:spcPct val="100000"/>
              </a:lnSpc>
              <a:spcBef>
                <a:spcPts val="0"/>
              </a:spcBef>
            </a:pPr>
            <a:r>
              <a:rPr lang="en-US" sz="1600">
                <a:cs typeface="Arial" panose="020B0604020202020204" pitchFamily="34" charset="0"/>
              </a:rPr>
              <a:t>Automotive Manufacturers - $22,000 per minute</a:t>
            </a:r>
          </a:p>
          <a:p>
            <a:endParaRPr lang="en-US"/>
          </a:p>
        </p:txBody>
      </p:sp>
      <p:pic>
        <p:nvPicPr>
          <p:cNvPr id="5" name="Picture 4">
            <a:extLst>
              <a:ext uri="{FF2B5EF4-FFF2-40B4-BE49-F238E27FC236}">
                <a16:creationId xmlns:a16="http://schemas.microsoft.com/office/drawing/2014/main" id="{91B8E657-D0AC-DF2A-8765-BCFC797C80A4}"/>
              </a:ext>
            </a:extLst>
          </p:cNvPr>
          <p:cNvPicPr>
            <a:picLocks noChangeAspect="1" noChangeArrowheads="1"/>
          </p:cNvPicPr>
          <p:nvPr/>
        </p:nvPicPr>
        <p:blipFill rotWithShape="1">
          <a:blip r:embed="rId2" cstate="print">
            <a:extLst>
              <a:ext uri="{BEBA8EAE-BF5A-486C-A8C5-ECC9F3942E4B}">
                <a14:imgProps xmlns:a14="http://schemas.microsoft.com/office/drawing/2010/main">
                  <a14:imgLayer r:embed="rId3">
                    <a14:imgEffect>
                      <a14:sharpenSoften amount="25000"/>
                    </a14:imgEffect>
                    <a14:imgEffect>
                      <a14:brightnessContrast bright="40000" contrast="-20000"/>
                    </a14:imgEffect>
                  </a14:imgLayer>
                </a14:imgProps>
              </a:ext>
              <a:ext uri="{28A0092B-C50C-407E-A947-70E740481C1C}">
                <a14:useLocalDpi xmlns:a14="http://schemas.microsoft.com/office/drawing/2010/main" val="0"/>
              </a:ext>
            </a:extLst>
          </a:blip>
          <a:srcRect l="-1" t="4886" r="7803" b="8938"/>
          <a:stretch/>
        </p:blipFill>
        <p:spPr bwMode="auto">
          <a:xfrm>
            <a:off x="7595076" y="1370324"/>
            <a:ext cx="4596924" cy="47012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aphicFrame>
        <p:nvGraphicFramePr>
          <p:cNvPr id="6" name="Diagram 5">
            <a:extLst>
              <a:ext uri="{FF2B5EF4-FFF2-40B4-BE49-F238E27FC236}">
                <a16:creationId xmlns:a16="http://schemas.microsoft.com/office/drawing/2014/main" id="{ACEFD0B4-0A56-915C-BF4C-560AD83881B8}"/>
              </a:ext>
            </a:extLst>
          </p:cNvPr>
          <p:cNvGraphicFramePr/>
          <p:nvPr>
            <p:extLst>
              <p:ext uri="{D42A27DB-BD31-4B8C-83A1-F6EECF244321}">
                <p14:modId xmlns:p14="http://schemas.microsoft.com/office/powerpoint/2010/main" val="3619398483"/>
              </p:ext>
            </p:extLst>
          </p:nvPr>
        </p:nvGraphicFramePr>
        <p:xfrm>
          <a:off x="2961636" y="5511969"/>
          <a:ext cx="8128000" cy="136823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194982249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D8D97C73-FCB9-B333-8A15-B1827A8CB712}"/>
              </a:ext>
            </a:extLst>
          </p:cNvPr>
          <p:cNvSpPr/>
          <p:nvPr/>
        </p:nvSpPr>
        <p:spPr>
          <a:xfrm>
            <a:off x="2320119" y="6196084"/>
            <a:ext cx="9589659" cy="559558"/>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15" descr="C:\Users\Theo\Pictures\fiber-a.jpg">
            <a:extLst>
              <a:ext uri="{FF2B5EF4-FFF2-40B4-BE49-F238E27FC236}">
                <a16:creationId xmlns:a16="http://schemas.microsoft.com/office/drawing/2014/main" id="{382DBCBB-CB84-9C92-D9C8-004FE2A62FF4}"/>
              </a:ext>
            </a:extLst>
          </p:cNvPr>
          <p:cNvPicPr>
            <a:picLocks noChangeAspect="1" noChangeArrowheads="1"/>
          </p:cNvPicPr>
          <p:nvPr/>
        </p:nvPicPr>
        <p:blipFill rotWithShape="1">
          <a:blip r:embed="rId2">
            <a:clrChange>
              <a:clrFrom>
                <a:srgbClr val="5F0AA3"/>
              </a:clrFrom>
              <a:clrTo>
                <a:srgbClr val="5F0AA3">
                  <a:alpha val="0"/>
                </a:srgbClr>
              </a:clrTo>
            </a:clrChange>
            <a:extLst>
              <a:ext uri="{28A0092B-C50C-407E-A947-70E740481C1C}">
                <a14:useLocalDpi xmlns:a14="http://schemas.microsoft.com/office/drawing/2010/main" val="0"/>
              </a:ext>
            </a:extLst>
          </a:blip>
          <a:srcRect l="1483" t="3906" r="3041" b="6126"/>
          <a:stretch/>
        </p:blipFill>
        <p:spPr bwMode="auto">
          <a:xfrm>
            <a:off x="2260749" y="1404009"/>
            <a:ext cx="8606589" cy="3208421"/>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13" descr="C:\Users\Theo\Pictures\fiber-c.jpg">
            <a:extLst>
              <a:ext uri="{FF2B5EF4-FFF2-40B4-BE49-F238E27FC236}">
                <a16:creationId xmlns:a16="http://schemas.microsoft.com/office/drawing/2014/main" id="{C644503D-21D4-AAF1-6529-F4BE2BCA9A1D}"/>
              </a:ext>
            </a:extLst>
          </p:cNvPr>
          <p:cNvPicPr>
            <a:picLocks noChangeAspect="1" noChangeArrowheads="1"/>
          </p:cNvPicPr>
          <p:nvPr/>
        </p:nvPicPr>
        <p:blipFill rotWithShape="1">
          <a:blip r:embed="rId3">
            <a:clrChange>
              <a:clrFrom>
                <a:srgbClr val="5F0AA3"/>
              </a:clrFrom>
              <a:clrTo>
                <a:srgbClr val="5F0AA3">
                  <a:alpha val="0"/>
                </a:srgbClr>
              </a:clrTo>
            </a:clrChange>
            <a:extLst>
              <a:ext uri="{28A0092B-C50C-407E-A947-70E740481C1C}">
                <a14:useLocalDpi xmlns:a14="http://schemas.microsoft.com/office/drawing/2010/main" val="0"/>
              </a:ext>
            </a:extLst>
          </a:blip>
          <a:srcRect l="1573" t="4104" r="2062" b="5927"/>
          <a:stretch/>
        </p:blipFill>
        <p:spPr bwMode="auto">
          <a:xfrm>
            <a:off x="2251151" y="1404009"/>
            <a:ext cx="8686801" cy="3208422"/>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8">
            <a:extLst>
              <a:ext uri="{FF2B5EF4-FFF2-40B4-BE49-F238E27FC236}">
                <a16:creationId xmlns:a16="http://schemas.microsoft.com/office/drawing/2014/main" id="{67CF5FE0-29AD-3D60-E563-2C40EC365A3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5969578">
            <a:off x="9551878" y="2137736"/>
            <a:ext cx="1612666" cy="2076552"/>
          </a:xfrm>
          <a:prstGeom prst="rect">
            <a:avLst/>
          </a:prstGeom>
        </p:spPr>
      </p:pic>
      <p:pic>
        <p:nvPicPr>
          <p:cNvPr id="10" name="Picture 16" descr="C:\Users\Theo\Pictures\fiber-b.jpg">
            <a:extLst>
              <a:ext uri="{FF2B5EF4-FFF2-40B4-BE49-F238E27FC236}">
                <a16:creationId xmlns:a16="http://schemas.microsoft.com/office/drawing/2014/main" id="{05C9686C-8CA9-41B5-0BBC-7BD51FC1C715}"/>
              </a:ext>
            </a:extLst>
          </p:cNvPr>
          <p:cNvPicPr>
            <a:picLocks noChangeAspect="1" noChangeArrowheads="1"/>
          </p:cNvPicPr>
          <p:nvPr/>
        </p:nvPicPr>
        <p:blipFill rotWithShape="1">
          <a:blip r:embed="rId5">
            <a:clrChange>
              <a:clrFrom>
                <a:srgbClr val="5F0AA3"/>
              </a:clrFrom>
              <a:clrTo>
                <a:srgbClr val="5F0AA3">
                  <a:alpha val="0"/>
                </a:srgbClr>
              </a:clrTo>
            </a:clrChange>
            <a:extLst>
              <a:ext uri="{28A0092B-C50C-407E-A947-70E740481C1C}">
                <a14:useLocalDpi xmlns:a14="http://schemas.microsoft.com/office/drawing/2010/main" val="0"/>
              </a:ext>
            </a:extLst>
          </a:blip>
          <a:srcRect l="2285" t="6829" r="2507" b="8825"/>
          <a:stretch/>
        </p:blipFill>
        <p:spPr bwMode="auto">
          <a:xfrm>
            <a:off x="2320119" y="1504272"/>
            <a:ext cx="8582526" cy="3007893"/>
          </a:xfrm>
          <a:prstGeom prst="rect">
            <a:avLst/>
          </a:prstGeom>
          <a:noFill/>
          <a:ln>
            <a:noFill/>
          </a:ln>
          <a:extLst>
            <a:ext uri="{909E8E84-426E-40DD-AFC4-6F175D3DCCD1}">
              <a14:hiddenFill xmlns:a14="http://schemas.microsoft.com/office/drawing/2010/main">
                <a:solidFill>
                  <a:srgbClr val="FFFFFF"/>
                </a:solidFill>
              </a14:hiddenFill>
            </a:ext>
          </a:extLst>
        </p:spPr>
      </p:pic>
      <p:sp>
        <p:nvSpPr>
          <p:cNvPr id="11" name="Explosion 1 23">
            <a:extLst>
              <a:ext uri="{FF2B5EF4-FFF2-40B4-BE49-F238E27FC236}">
                <a16:creationId xmlns:a16="http://schemas.microsoft.com/office/drawing/2014/main" id="{7825D13D-685D-7473-58D1-43A52A395D1A}"/>
              </a:ext>
            </a:extLst>
          </p:cNvPr>
          <p:cNvSpPr/>
          <p:nvPr/>
        </p:nvSpPr>
        <p:spPr>
          <a:xfrm>
            <a:off x="2650530" y="2497520"/>
            <a:ext cx="152400" cy="186267"/>
          </a:xfrm>
          <a:prstGeom prst="irregularSeal1">
            <a:avLst/>
          </a:prstGeom>
          <a:solidFill>
            <a:schemeClr val="tx2">
              <a:lumMod val="60000"/>
              <a:lumOff val="40000"/>
            </a:schemeClr>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2" name="Explosion 1 24">
            <a:extLst>
              <a:ext uri="{FF2B5EF4-FFF2-40B4-BE49-F238E27FC236}">
                <a16:creationId xmlns:a16="http://schemas.microsoft.com/office/drawing/2014/main" id="{B92A73C1-BC4F-380C-71A4-26855E2C17CD}"/>
              </a:ext>
            </a:extLst>
          </p:cNvPr>
          <p:cNvSpPr/>
          <p:nvPr/>
        </p:nvSpPr>
        <p:spPr>
          <a:xfrm>
            <a:off x="2650530" y="2482280"/>
            <a:ext cx="152400" cy="186267"/>
          </a:xfrm>
          <a:prstGeom prst="irregularSeal1">
            <a:avLst/>
          </a:prstGeom>
          <a:solidFill>
            <a:schemeClr val="tx2">
              <a:lumMod val="60000"/>
              <a:lumOff val="40000"/>
            </a:schemeClr>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3" name="Explosion 1 25">
            <a:extLst>
              <a:ext uri="{FF2B5EF4-FFF2-40B4-BE49-F238E27FC236}">
                <a16:creationId xmlns:a16="http://schemas.microsoft.com/office/drawing/2014/main" id="{B0B7F12B-4964-DD41-7F0D-BEB193BA38AF}"/>
              </a:ext>
            </a:extLst>
          </p:cNvPr>
          <p:cNvSpPr/>
          <p:nvPr/>
        </p:nvSpPr>
        <p:spPr>
          <a:xfrm>
            <a:off x="2655610" y="2482278"/>
            <a:ext cx="152400" cy="186267"/>
          </a:xfrm>
          <a:prstGeom prst="irregularSeal1">
            <a:avLst/>
          </a:prstGeom>
          <a:solidFill>
            <a:schemeClr val="tx2">
              <a:lumMod val="60000"/>
              <a:lumOff val="40000"/>
            </a:schemeClr>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4" name="Explosion 1 26">
            <a:extLst>
              <a:ext uri="{FF2B5EF4-FFF2-40B4-BE49-F238E27FC236}">
                <a16:creationId xmlns:a16="http://schemas.microsoft.com/office/drawing/2014/main" id="{C17B2B3E-193B-CAE6-A413-612A576EA85B}"/>
              </a:ext>
            </a:extLst>
          </p:cNvPr>
          <p:cNvSpPr/>
          <p:nvPr/>
        </p:nvSpPr>
        <p:spPr>
          <a:xfrm>
            <a:off x="2655610" y="2482279"/>
            <a:ext cx="152400" cy="186267"/>
          </a:xfrm>
          <a:prstGeom prst="irregularSeal1">
            <a:avLst/>
          </a:prstGeom>
          <a:solidFill>
            <a:schemeClr val="tx2">
              <a:lumMod val="60000"/>
              <a:lumOff val="40000"/>
            </a:schemeClr>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5" name="24-Point Star 27">
            <a:extLst>
              <a:ext uri="{FF2B5EF4-FFF2-40B4-BE49-F238E27FC236}">
                <a16:creationId xmlns:a16="http://schemas.microsoft.com/office/drawing/2014/main" id="{B1B36A25-9D3C-A43D-44B9-FD1A60DDFFDC}"/>
              </a:ext>
            </a:extLst>
          </p:cNvPr>
          <p:cNvSpPr/>
          <p:nvPr/>
        </p:nvSpPr>
        <p:spPr>
          <a:xfrm>
            <a:off x="9503450" y="3080132"/>
            <a:ext cx="304800" cy="250825"/>
          </a:xfrm>
          <a:prstGeom prst="star24">
            <a:avLst>
              <a:gd name="adj" fmla="val 25000"/>
            </a:avLst>
          </a:prstGeom>
          <a:solidFill>
            <a:srgbClr val="FF0000"/>
          </a:solid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6" name="24-Point Star 28">
            <a:extLst>
              <a:ext uri="{FF2B5EF4-FFF2-40B4-BE49-F238E27FC236}">
                <a16:creationId xmlns:a16="http://schemas.microsoft.com/office/drawing/2014/main" id="{CB0EF55F-9DDF-0E47-BA21-C76217EE983A}"/>
              </a:ext>
            </a:extLst>
          </p:cNvPr>
          <p:cNvSpPr/>
          <p:nvPr/>
        </p:nvSpPr>
        <p:spPr>
          <a:xfrm>
            <a:off x="9503450" y="3063198"/>
            <a:ext cx="304800" cy="250825"/>
          </a:xfrm>
          <a:prstGeom prst="star24">
            <a:avLst>
              <a:gd name="adj" fmla="val 25000"/>
            </a:avLst>
          </a:prstGeom>
          <a:solidFill>
            <a:srgbClr val="FF0000"/>
          </a:solid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7" name="24-Point Star 29">
            <a:extLst>
              <a:ext uri="{FF2B5EF4-FFF2-40B4-BE49-F238E27FC236}">
                <a16:creationId xmlns:a16="http://schemas.microsoft.com/office/drawing/2014/main" id="{C3C61BC5-93F8-E926-C35C-FA33ADB66D20}"/>
              </a:ext>
            </a:extLst>
          </p:cNvPr>
          <p:cNvSpPr/>
          <p:nvPr/>
        </p:nvSpPr>
        <p:spPr>
          <a:xfrm>
            <a:off x="9503450" y="3107120"/>
            <a:ext cx="304800" cy="250825"/>
          </a:xfrm>
          <a:prstGeom prst="star24">
            <a:avLst>
              <a:gd name="adj" fmla="val 25000"/>
            </a:avLst>
          </a:prstGeom>
          <a:solidFill>
            <a:srgbClr val="FF0000"/>
          </a:solid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8" name="24-Point Star 30">
            <a:extLst>
              <a:ext uri="{FF2B5EF4-FFF2-40B4-BE49-F238E27FC236}">
                <a16:creationId xmlns:a16="http://schemas.microsoft.com/office/drawing/2014/main" id="{048F5EC8-20C6-CDC9-AC0E-65E545D354B6}"/>
              </a:ext>
            </a:extLst>
          </p:cNvPr>
          <p:cNvSpPr/>
          <p:nvPr/>
        </p:nvSpPr>
        <p:spPr>
          <a:xfrm>
            <a:off x="9503450" y="3063199"/>
            <a:ext cx="304800" cy="250825"/>
          </a:xfrm>
          <a:prstGeom prst="star24">
            <a:avLst>
              <a:gd name="adj" fmla="val 25000"/>
            </a:avLst>
          </a:prstGeom>
          <a:solidFill>
            <a:srgbClr val="FF0000"/>
          </a:solid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9" name="Explosion 1 31">
            <a:extLst>
              <a:ext uri="{FF2B5EF4-FFF2-40B4-BE49-F238E27FC236}">
                <a16:creationId xmlns:a16="http://schemas.microsoft.com/office/drawing/2014/main" id="{482E7F83-6991-45E1-435E-CE1083EAC525}"/>
              </a:ext>
            </a:extLst>
          </p:cNvPr>
          <p:cNvSpPr/>
          <p:nvPr/>
        </p:nvSpPr>
        <p:spPr>
          <a:xfrm>
            <a:off x="9035005" y="2786974"/>
            <a:ext cx="1371600" cy="880533"/>
          </a:xfrm>
          <a:prstGeom prst="irregularSeal1">
            <a:avLst/>
          </a:prstGeom>
          <a:solidFill>
            <a:schemeClr val="accent1">
              <a:alpha val="23000"/>
            </a:schemeClr>
          </a:solid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0" name="Explosion 1 32">
            <a:extLst>
              <a:ext uri="{FF2B5EF4-FFF2-40B4-BE49-F238E27FC236}">
                <a16:creationId xmlns:a16="http://schemas.microsoft.com/office/drawing/2014/main" id="{7641168B-9FCB-6360-CAEA-FB4715CD6369}"/>
              </a:ext>
            </a:extLst>
          </p:cNvPr>
          <p:cNvSpPr/>
          <p:nvPr/>
        </p:nvSpPr>
        <p:spPr>
          <a:xfrm>
            <a:off x="8958805" y="2730086"/>
            <a:ext cx="1524000" cy="950915"/>
          </a:xfrm>
          <a:prstGeom prst="irregularSeal1">
            <a:avLst/>
          </a:prstGeom>
          <a:solidFill>
            <a:srgbClr val="FF0000">
              <a:alpha val="23000"/>
            </a:srgbClr>
          </a:solid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1" name="Title 1">
            <a:extLst>
              <a:ext uri="{FF2B5EF4-FFF2-40B4-BE49-F238E27FC236}">
                <a16:creationId xmlns:a16="http://schemas.microsoft.com/office/drawing/2014/main" id="{441FE7BB-B802-E628-987C-C5CBFFB7CFB2}"/>
              </a:ext>
            </a:extLst>
          </p:cNvPr>
          <p:cNvSpPr txBox="1">
            <a:spLocks/>
          </p:cNvSpPr>
          <p:nvPr/>
        </p:nvSpPr>
        <p:spPr>
          <a:xfrm>
            <a:off x="657565" y="4897676"/>
            <a:ext cx="11252213" cy="914400"/>
          </a:xfrm>
          <a:prstGeom prst="rect">
            <a:avLst/>
          </a:prstGeom>
        </p:spPr>
        <p:txBody>
          <a:bodyPr vert="horz" lIns="91440" tIns="45720" rIns="91440" bIns="45720" rtlCol="0" anchor="b">
            <a:noAutofit/>
          </a:bodyPr>
          <a:lstStyle>
            <a:lvl1pPr algn="l" defTabSz="914400" rtl="0" eaLnBrk="1" latinLnBrk="0" hangingPunct="1">
              <a:spcBef>
                <a:spcPct val="0"/>
              </a:spcBef>
              <a:buNone/>
              <a:defRPr sz="4900" kern="1200">
                <a:solidFill>
                  <a:schemeClr val="tx1"/>
                </a:solidFill>
                <a:effectLst>
                  <a:outerShdw blurRad="38100" dist="38100" dir="2700000" algn="tl">
                    <a:srgbClr val="000000">
                      <a:alpha val="43137"/>
                    </a:srgbClr>
                  </a:outerShdw>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fontAlgn="auto">
              <a:spcAft>
                <a:spcPts val="0"/>
              </a:spcAft>
            </a:pPr>
            <a:r>
              <a:rPr lang="en-CA" sz="2400" b="1">
                <a:solidFill>
                  <a:srgbClr val="0169B2"/>
                </a:solidFill>
                <a:effectLst/>
                <a:latin typeface="+mn-lt"/>
                <a:cs typeface="Arial" panose="020B0604020202020204" pitchFamily="34" charset="0"/>
              </a:rPr>
              <a:t>LED tunnels through polymer fiber, reflects off probe tip compound and the light wave attenuation is calculated by the algorithms within the HSM module (</a:t>
            </a:r>
            <a:r>
              <a:rPr lang="en-US" sz="2400" b="1" i="0">
                <a:solidFill>
                  <a:srgbClr val="0169B2"/>
                </a:solidFill>
                <a:effectLst/>
                <a:latin typeface="+mn-lt"/>
              </a:rPr>
              <a:t>Phosphorescence</a:t>
            </a:r>
            <a:r>
              <a:rPr lang="en-US" sz="900" b="0" i="0">
                <a:solidFill>
                  <a:srgbClr val="202124"/>
                </a:solidFill>
                <a:effectLst/>
                <a:latin typeface="Roboto" panose="02000000000000000000" pitchFamily="2" charset="0"/>
              </a:rPr>
              <a:t> </a:t>
            </a:r>
            <a:r>
              <a:rPr lang="en-CA" sz="2400" b="1">
                <a:solidFill>
                  <a:srgbClr val="0169B2"/>
                </a:solidFill>
                <a:effectLst/>
                <a:latin typeface="+mn-lt"/>
                <a:cs typeface="Arial" panose="020B0604020202020204" pitchFamily="34" charset="0"/>
              </a:rPr>
              <a:t>)</a:t>
            </a:r>
          </a:p>
        </p:txBody>
      </p:sp>
      <p:sp>
        <p:nvSpPr>
          <p:cNvPr id="22" name="Title 1">
            <a:extLst>
              <a:ext uri="{FF2B5EF4-FFF2-40B4-BE49-F238E27FC236}">
                <a16:creationId xmlns:a16="http://schemas.microsoft.com/office/drawing/2014/main" id="{45E2A220-F1CC-1D62-432B-1AAEDD0D5831}"/>
              </a:ext>
            </a:extLst>
          </p:cNvPr>
          <p:cNvSpPr txBox="1">
            <a:spLocks/>
          </p:cNvSpPr>
          <p:nvPr/>
        </p:nvSpPr>
        <p:spPr>
          <a:xfrm>
            <a:off x="4631495" y="3702946"/>
            <a:ext cx="2965661" cy="392643"/>
          </a:xfrm>
          <a:prstGeom prst="rect">
            <a:avLst/>
          </a:prstGeom>
        </p:spPr>
        <p:txBody>
          <a:bodyPr vert="horz" lIns="91440" tIns="45720" rIns="91440" bIns="45720" rtlCol="0" anchor="b">
            <a:noAutofit/>
          </a:bodyPr>
          <a:lstStyle>
            <a:lvl1pPr algn="l" defTabSz="914400" rtl="0" eaLnBrk="1" latinLnBrk="0" hangingPunct="1">
              <a:spcBef>
                <a:spcPct val="0"/>
              </a:spcBef>
              <a:buNone/>
              <a:defRPr sz="4900" kern="1200">
                <a:solidFill>
                  <a:schemeClr val="tx1"/>
                </a:solidFill>
                <a:effectLst>
                  <a:outerShdw blurRad="38100" dist="38100" dir="2700000" algn="tl">
                    <a:srgbClr val="000000">
                      <a:alpha val="43137"/>
                    </a:srgbClr>
                  </a:outerShdw>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fontAlgn="auto">
              <a:spcAft>
                <a:spcPts val="0"/>
              </a:spcAft>
            </a:pPr>
            <a:r>
              <a:rPr lang="en-CA" sz="2400" b="1">
                <a:solidFill>
                  <a:srgbClr val="0169B2"/>
                </a:solidFill>
                <a:effectLst/>
                <a:latin typeface="+mn-lt"/>
                <a:cs typeface="Arial" panose="020B0604020202020204" pitchFamily="34" charset="0"/>
              </a:rPr>
              <a:t>80kV withstand</a:t>
            </a:r>
          </a:p>
          <a:p>
            <a:pPr algn="ctr" fontAlgn="auto">
              <a:spcAft>
                <a:spcPts val="0"/>
              </a:spcAft>
            </a:pPr>
            <a:r>
              <a:rPr lang="en-CA" sz="2400" b="1">
                <a:solidFill>
                  <a:srgbClr val="0169B2"/>
                </a:solidFill>
                <a:effectLst/>
                <a:latin typeface="+mn-lt"/>
                <a:cs typeface="Arial" panose="020B0604020202020204" pitchFamily="34" charset="0"/>
              </a:rPr>
              <a:t>150kV BIL</a:t>
            </a:r>
          </a:p>
        </p:txBody>
      </p:sp>
      <p:sp>
        <p:nvSpPr>
          <p:cNvPr id="23" name="Text Placeholder 3">
            <a:extLst>
              <a:ext uri="{FF2B5EF4-FFF2-40B4-BE49-F238E27FC236}">
                <a16:creationId xmlns:a16="http://schemas.microsoft.com/office/drawing/2014/main" id="{3DA4D0DB-25F7-BFCE-760F-ACB79F0CF77E}"/>
              </a:ext>
            </a:extLst>
          </p:cNvPr>
          <p:cNvSpPr txBox="1">
            <a:spLocks/>
          </p:cNvSpPr>
          <p:nvPr/>
        </p:nvSpPr>
        <p:spPr>
          <a:xfrm>
            <a:off x="484393" y="810353"/>
            <a:ext cx="11924700" cy="643995"/>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a:t>Non-Conductive Contact Sensing</a:t>
            </a:r>
          </a:p>
        </p:txBody>
      </p:sp>
    </p:spTree>
    <p:extLst>
      <p:ext uri="{BB962C8B-B14F-4D97-AF65-F5344CB8AC3E}">
        <p14:creationId xmlns:p14="http://schemas.microsoft.com/office/powerpoint/2010/main" val="32349327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400"/>
                                        <p:tgtEl>
                                          <p:spTgt spid="11"/>
                                        </p:tgtEl>
                                      </p:cBhvr>
                                    </p:animEffect>
                                  </p:childTnLst>
                                </p:cTn>
                              </p:par>
                              <p:par>
                                <p:cTn id="8" presetID="0" presetClass="path" presetSubtype="0" accel="25000" decel="25000" fill="hold" grpId="1" nodeType="withEffect">
                                  <p:stCondLst>
                                    <p:cond delay="0"/>
                                  </p:stCondLst>
                                  <p:childTnLst>
                                    <p:animMotion origin="layout" path="M 2.08333E-6 2.22222E-6 L 0.07174 2.22222E-6 L 0.07174 0.09028 L 0.2789 0.09028 L 0.30377 0.0831 L 0.31992 0.07083 L 0.33594 0.05046 L 0.34544 0.02662 L 0.35078 -0.00347 L 0.3513 -0.03611 L 0.34752 -0.06088 L 0.33893 -0.08565 L 0.32786 -0.10579 L 0.31458 -0.11922 L 0.2987 -0.12801 L 0.28372 -0.12963 L 0.26614 -0.12709 L 0.24765 -0.11389 L 0.23008 -0.09097 L 0.21797 -0.05741 L 0.21575 -0.01852 L 0.2194 0.01597 L 0.23008 0.04699 L 0.2444 0.06898 L 0.25989 0.08055 L 0.28424 0.08657 L 0.30443 0.08842 L 0.33307 0.08935 L 0.40755 0.08935 L 0.58086 0.08842 " pathEditMode="relative" rAng="0" ptsTypes="AAAAAAAAAAAAAAAAAAAAAAAAAAAAAA">
                                      <p:cBhvr>
                                        <p:cTn id="9" dur="4000" fill="hold"/>
                                        <p:tgtEl>
                                          <p:spTgt spid="11"/>
                                        </p:tgtEl>
                                        <p:attrNameLst>
                                          <p:attrName>ppt_x</p:attrName>
                                          <p:attrName>ppt_y</p:attrName>
                                        </p:attrNameLst>
                                      </p:cBhvr>
                                      <p:rCtr x="29036" y="-1968"/>
                                    </p:animMotion>
                                  </p:childTnLst>
                                </p:cTn>
                              </p:par>
                              <p:par>
                                <p:cTn id="10" presetID="10" presetClass="exit" presetSubtype="0" fill="hold" grpId="2" nodeType="withEffect">
                                  <p:stCondLst>
                                    <p:cond delay="3800"/>
                                  </p:stCondLst>
                                  <p:childTnLst>
                                    <p:animEffect transition="out" filter="fade">
                                      <p:cBhvr>
                                        <p:cTn id="11" dur="500"/>
                                        <p:tgtEl>
                                          <p:spTgt spid="11"/>
                                        </p:tgtEl>
                                      </p:cBhvr>
                                    </p:animEffect>
                                    <p:set>
                                      <p:cBhvr>
                                        <p:cTn id="12" dur="1" fill="hold">
                                          <p:stCondLst>
                                            <p:cond delay="499"/>
                                          </p:stCondLst>
                                        </p:cTn>
                                        <p:tgtEl>
                                          <p:spTgt spid="11"/>
                                        </p:tgtEl>
                                        <p:attrNameLst>
                                          <p:attrName>style.visibility</p:attrName>
                                        </p:attrNameLst>
                                      </p:cBhvr>
                                      <p:to>
                                        <p:strVal val="hidden"/>
                                      </p:to>
                                    </p:set>
                                  </p:childTnLst>
                                </p:cTn>
                              </p:par>
                              <p:par>
                                <p:cTn id="13" presetID="10" presetClass="exit" presetSubtype="0" fill="hold" nodeType="withEffect">
                                  <p:stCondLst>
                                    <p:cond delay="3800"/>
                                  </p:stCondLst>
                                  <p:childTnLst>
                                    <p:animEffect transition="out" filter="fade">
                                      <p:cBhvr>
                                        <p:cTn id="14" dur="1000"/>
                                        <p:tgtEl>
                                          <p:spTgt spid="6"/>
                                        </p:tgtEl>
                                      </p:cBhvr>
                                    </p:animEffect>
                                    <p:set>
                                      <p:cBhvr>
                                        <p:cTn id="15" dur="1" fill="hold">
                                          <p:stCondLst>
                                            <p:cond delay="999"/>
                                          </p:stCondLst>
                                        </p:cTn>
                                        <p:tgtEl>
                                          <p:spTgt spid="6"/>
                                        </p:tgtEl>
                                        <p:attrNameLst>
                                          <p:attrName>style.visibility</p:attrName>
                                        </p:attrNameLst>
                                      </p:cBhvr>
                                      <p:to>
                                        <p:strVal val="hidden"/>
                                      </p:to>
                                    </p:set>
                                  </p:childTnLst>
                                </p:cTn>
                              </p:par>
                              <p:par>
                                <p:cTn id="16" presetID="10" presetClass="entr" presetSubtype="0" fill="hold" grpId="0" nodeType="withEffect">
                                  <p:stCondLst>
                                    <p:cond delay="400"/>
                                  </p:stCondLst>
                                  <p:childTnLst>
                                    <p:set>
                                      <p:cBhvr>
                                        <p:cTn id="17" dur="1" fill="hold">
                                          <p:stCondLst>
                                            <p:cond delay="0"/>
                                          </p:stCondLst>
                                        </p:cTn>
                                        <p:tgtEl>
                                          <p:spTgt spid="12"/>
                                        </p:tgtEl>
                                        <p:attrNameLst>
                                          <p:attrName>style.visibility</p:attrName>
                                        </p:attrNameLst>
                                      </p:cBhvr>
                                      <p:to>
                                        <p:strVal val="visible"/>
                                      </p:to>
                                    </p:set>
                                    <p:animEffect transition="in" filter="fade">
                                      <p:cBhvr>
                                        <p:cTn id="18" dur="500"/>
                                        <p:tgtEl>
                                          <p:spTgt spid="12"/>
                                        </p:tgtEl>
                                      </p:cBhvr>
                                    </p:animEffect>
                                  </p:childTnLst>
                                </p:cTn>
                              </p:par>
                              <p:par>
                                <p:cTn id="19" presetID="0" presetClass="path" presetSubtype="0" accel="25000" decel="25000" fill="hold" grpId="1" nodeType="withEffect">
                                  <p:stCondLst>
                                    <p:cond delay="200"/>
                                  </p:stCondLst>
                                  <p:childTnLst>
                                    <p:animMotion origin="layout" path="M -0.00339 0.00209 L 0.06719 0.00209 L 0.06719 0.09398 L 0.27109 0.09398 L 0.2957 0.08658 L 0.31159 0.07408 L 0.32721 0.05348 L 0.33672 0.02917 L 0.34193 -0.00162 L 0.34232 -0.03472 L 0.33867 -0.05995 L 0.33034 -0.08518 L 0.3194 -0.10602 L 0.30625 -0.11944 L 0.29062 -0.12847 L 0.27591 -0.13009 L 0.25859 -0.12754 L 0.24036 -0.11412 L 0.22304 -0.09051 L 0.21107 -0.05648 L 0.20898 -0.0169 L 0.21263 0.01829 L 0.22304 0.04977 L 0.23724 0.07223 L 0.25234 0.08403 L 0.27643 0.09028 L 0.29635 0.09213 L 0.32461 0.09306 L 0.39791 0.09306 L 0.56836 0.09213 " pathEditMode="relative" rAng="0" ptsTypes="AAAAAAAAAAAAAAAAAAAAAAAAAAAAAA">
                                      <p:cBhvr>
                                        <p:cTn id="20" dur="4000" fill="hold"/>
                                        <p:tgtEl>
                                          <p:spTgt spid="12"/>
                                        </p:tgtEl>
                                        <p:attrNameLst>
                                          <p:attrName>ppt_x</p:attrName>
                                          <p:attrName>ppt_y</p:attrName>
                                        </p:attrNameLst>
                                      </p:cBhvr>
                                      <p:rCtr x="28581" y="-2014"/>
                                    </p:animMotion>
                                  </p:childTnLst>
                                </p:cTn>
                              </p:par>
                              <p:par>
                                <p:cTn id="21" presetID="10" presetClass="exit" presetSubtype="0" fill="hold" grpId="2" nodeType="withEffect">
                                  <p:stCondLst>
                                    <p:cond delay="3800"/>
                                  </p:stCondLst>
                                  <p:childTnLst>
                                    <p:animEffect transition="out" filter="fade">
                                      <p:cBhvr>
                                        <p:cTn id="22" dur="500"/>
                                        <p:tgtEl>
                                          <p:spTgt spid="12"/>
                                        </p:tgtEl>
                                      </p:cBhvr>
                                    </p:animEffect>
                                    <p:set>
                                      <p:cBhvr>
                                        <p:cTn id="23" dur="1" fill="hold">
                                          <p:stCondLst>
                                            <p:cond delay="499"/>
                                          </p:stCondLst>
                                        </p:cTn>
                                        <p:tgtEl>
                                          <p:spTgt spid="12"/>
                                        </p:tgtEl>
                                        <p:attrNameLst>
                                          <p:attrName>style.visibility</p:attrName>
                                        </p:attrNameLst>
                                      </p:cBhvr>
                                      <p:to>
                                        <p:strVal val="hidden"/>
                                      </p:to>
                                    </p:set>
                                  </p:childTnLst>
                                </p:cTn>
                              </p:par>
                              <p:par>
                                <p:cTn id="24" presetID="10" presetClass="entr" presetSubtype="0" fill="hold" grpId="0" nodeType="withEffect">
                                  <p:stCondLst>
                                    <p:cond delay="1000"/>
                                  </p:stCondLst>
                                  <p:childTnLst>
                                    <p:set>
                                      <p:cBhvr>
                                        <p:cTn id="25" dur="1" fill="hold">
                                          <p:stCondLst>
                                            <p:cond delay="0"/>
                                          </p:stCondLst>
                                        </p:cTn>
                                        <p:tgtEl>
                                          <p:spTgt spid="13"/>
                                        </p:tgtEl>
                                        <p:attrNameLst>
                                          <p:attrName>style.visibility</p:attrName>
                                        </p:attrNameLst>
                                      </p:cBhvr>
                                      <p:to>
                                        <p:strVal val="visible"/>
                                      </p:to>
                                    </p:set>
                                    <p:animEffect transition="in" filter="fade">
                                      <p:cBhvr>
                                        <p:cTn id="26" dur="400"/>
                                        <p:tgtEl>
                                          <p:spTgt spid="13"/>
                                        </p:tgtEl>
                                      </p:cBhvr>
                                    </p:animEffect>
                                  </p:childTnLst>
                                </p:cTn>
                              </p:par>
                              <p:par>
                                <p:cTn id="27" presetID="0" presetClass="path" presetSubtype="0" accel="25000" decel="25000" fill="hold" grpId="1" nodeType="withEffect">
                                  <p:stCondLst>
                                    <p:cond delay="400"/>
                                  </p:stCondLst>
                                  <p:childTnLst>
                                    <p:animMotion origin="layout" path="M 1.45833E-6 -2.96296E-6 L 0.07083 -2.96296E-6 L 0.07083 0.09306 L 0.27591 0.09306 L 0.30065 0.08565 L 0.3164 0.07292 L 0.33229 0.05185 L 0.34167 0.02755 L 0.34687 -0.0037 L 0.34739 -0.03703 L 0.34375 -0.06273 L 0.33542 -0.08796 L 0.32435 -0.10902 L 0.31107 -0.12268 L 0.29544 -0.13194 L 0.2806 -0.13333 L 0.26328 -0.13102 L 0.24492 -0.11736 L 0.2276 -0.09352 L 0.21549 -0.05902 L 0.21328 -0.01921 L 0.21706 0.01644 L 0.2276 0.04815 L 0.2418 0.07107 L 0.25703 0.08287 L 0.28112 0.08935 L 0.30117 0.09121 L 0.32956 0.09213 L 0.40325 0.09213 L 0.57461 0.09121 " pathEditMode="relative" rAng="0" ptsTypes="AAAAAAAAAAAAAAAAAAAAAAAAAAAAAA">
                                      <p:cBhvr>
                                        <p:cTn id="28" dur="4000" fill="hold"/>
                                        <p:tgtEl>
                                          <p:spTgt spid="13"/>
                                        </p:tgtEl>
                                        <p:attrNameLst>
                                          <p:attrName>ppt_x</p:attrName>
                                          <p:attrName>ppt_y</p:attrName>
                                        </p:attrNameLst>
                                      </p:cBhvr>
                                      <p:rCtr x="28724" y="-2014"/>
                                    </p:animMotion>
                                  </p:childTnLst>
                                </p:cTn>
                              </p:par>
                              <p:par>
                                <p:cTn id="29" presetID="10" presetClass="exit" presetSubtype="0" fill="hold" grpId="2" nodeType="withEffect">
                                  <p:stCondLst>
                                    <p:cond delay="3800"/>
                                  </p:stCondLst>
                                  <p:childTnLst>
                                    <p:animEffect transition="out" filter="fade">
                                      <p:cBhvr>
                                        <p:cTn id="30" dur="500"/>
                                        <p:tgtEl>
                                          <p:spTgt spid="13"/>
                                        </p:tgtEl>
                                      </p:cBhvr>
                                    </p:animEffect>
                                    <p:set>
                                      <p:cBhvr>
                                        <p:cTn id="31" dur="1" fill="hold">
                                          <p:stCondLst>
                                            <p:cond delay="499"/>
                                          </p:stCondLst>
                                        </p:cTn>
                                        <p:tgtEl>
                                          <p:spTgt spid="13"/>
                                        </p:tgtEl>
                                        <p:attrNameLst>
                                          <p:attrName>style.visibility</p:attrName>
                                        </p:attrNameLst>
                                      </p:cBhvr>
                                      <p:to>
                                        <p:strVal val="hidden"/>
                                      </p:to>
                                    </p:set>
                                  </p:childTnLst>
                                </p:cTn>
                              </p:par>
                              <p:par>
                                <p:cTn id="32" presetID="10" presetClass="entr" presetSubtype="0" fill="hold" grpId="0" nodeType="withEffect">
                                  <p:stCondLst>
                                    <p:cond delay="1000"/>
                                  </p:stCondLst>
                                  <p:childTnLst>
                                    <p:set>
                                      <p:cBhvr>
                                        <p:cTn id="33" dur="1" fill="hold">
                                          <p:stCondLst>
                                            <p:cond delay="0"/>
                                          </p:stCondLst>
                                        </p:cTn>
                                        <p:tgtEl>
                                          <p:spTgt spid="14"/>
                                        </p:tgtEl>
                                        <p:attrNameLst>
                                          <p:attrName>style.visibility</p:attrName>
                                        </p:attrNameLst>
                                      </p:cBhvr>
                                      <p:to>
                                        <p:strVal val="visible"/>
                                      </p:to>
                                    </p:set>
                                    <p:animEffect transition="in" filter="fade">
                                      <p:cBhvr>
                                        <p:cTn id="34" dur="400"/>
                                        <p:tgtEl>
                                          <p:spTgt spid="14"/>
                                        </p:tgtEl>
                                      </p:cBhvr>
                                    </p:animEffect>
                                  </p:childTnLst>
                                </p:cTn>
                              </p:par>
                              <p:par>
                                <p:cTn id="35" presetID="0" presetClass="path" presetSubtype="0" accel="25000" decel="25000" fill="hold" grpId="1" nodeType="withEffect">
                                  <p:stCondLst>
                                    <p:cond delay="600"/>
                                  </p:stCondLst>
                                  <p:childTnLst>
                                    <p:animMotion origin="layout" path="M -0.00651 0.00023 L 0.06575 0.00023 L 0.06575 0.09283 L 0.27526 0.09283 L 0.30052 0.08519 L 0.31667 0.07269 L 0.33281 0.05162 L 0.34245 0.02732 L 0.34779 -0.00347 L 0.34831 -0.0368 L 0.34453 -0.06227 L 0.33607 -0.0875 L 0.32474 -0.10833 L 0.3112 -0.12176 L 0.29518 -0.13102 L 0.28008 -0.1324 L 0.26237 -0.13009 L 0.24362 -0.11643 L 0.22591 -0.09282 L 0.21354 -0.05856 L 0.21133 -0.01898 L 0.2151 0.01644 L 0.22591 0.04815 L 0.24036 0.07084 L 0.25599 0.08241 L 0.2806 0.08889 L 0.30104 0.09074 L 0.33008 0.09167 L 0.40534 0.09167 L 0.58034 0.09074 " pathEditMode="relative" rAng="0" ptsTypes="AAAAAAAAAAAAAAAAAAAAAAAAAAAAAA">
                                      <p:cBhvr>
                                        <p:cTn id="36" dur="4000" fill="hold"/>
                                        <p:tgtEl>
                                          <p:spTgt spid="14"/>
                                        </p:tgtEl>
                                        <p:attrNameLst>
                                          <p:attrName>ppt_x</p:attrName>
                                          <p:attrName>ppt_y</p:attrName>
                                        </p:attrNameLst>
                                      </p:cBhvr>
                                      <p:rCtr x="29336" y="-2014"/>
                                    </p:animMotion>
                                  </p:childTnLst>
                                </p:cTn>
                              </p:par>
                              <p:par>
                                <p:cTn id="37" presetID="10" presetClass="exit" presetSubtype="0" fill="hold" grpId="2" nodeType="withEffect">
                                  <p:stCondLst>
                                    <p:cond delay="3900"/>
                                  </p:stCondLst>
                                  <p:childTnLst>
                                    <p:animEffect transition="out" filter="fade">
                                      <p:cBhvr>
                                        <p:cTn id="38" dur="500"/>
                                        <p:tgtEl>
                                          <p:spTgt spid="14"/>
                                        </p:tgtEl>
                                      </p:cBhvr>
                                    </p:animEffect>
                                    <p:set>
                                      <p:cBhvr>
                                        <p:cTn id="39" dur="1" fill="hold">
                                          <p:stCondLst>
                                            <p:cond delay="499"/>
                                          </p:stCondLst>
                                        </p:cTn>
                                        <p:tgtEl>
                                          <p:spTgt spid="14"/>
                                        </p:tgtEl>
                                        <p:attrNameLst>
                                          <p:attrName>style.visibility</p:attrName>
                                        </p:attrNameLst>
                                      </p:cBhvr>
                                      <p:to>
                                        <p:strVal val="hidden"/>
                                      </p:to>
                                    </p:set>
                                  </p:childTnLst>
                                </p:cTn>
                              </p:par>
                              <p:par>
                                <p:cTn id="40" presetID="10" presetClass="entr" presetSubtype="0" fill="hold" grpId="0" nodeType="withEffect">
                                  <p:stCondLst>
                                    <p:cond delay="3900"/>
                                  </p:stCondLst>
                                  <p:childTnLst>
                                    <p:set>
                                      <p:cBhvr>
                                        <p:cTn id="41" dur="1" fill="hold">
                                          <p:stCondLst>
                                            <p:cond delay="0"/>
                                          </p:stCondLst>
                                        </p:cTn>
                                        <p:tgtEl>
                                          <p:spTgt spid="19"/>
                                        </p:tgtEl>
                                        <p:attrNameLst>
                                          <p:attrName>style.visibility</p:attrName>
                                        </p:attrNameLst>
                                      </p:cBhvr>
                                      <p:to>
                                        <p:strVal val="visible"/>
                                      </p:to>
                                    </p:set>
                                    <p:animEffect transition="in" filter="fade">
                                      <p:cBhvr>
                                        <p:cTn id="42" dur="500"/>
                                        <p:tgtEl>
                                          <p:spTgt spid="19"/>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xit" presetSubtype="0" fill="hold" nodeType="clickEffect">
                                  <p:stCondLst>
                                    <p:cond delay="0"/>
                                  </p:stCondLst>
                                  <p:childTnLst>
                                    <p:animEffect transition="out" filter="fade">
                                      <p:cBhvr>
                                        <p:cTn id="46" dur="3000"/>
                                        <p:tgtEl>
                                          <p:spTgt spid="5"/>
                                        </p:tgtEl>
                                      </p:cBhvr>
                                    </p:animEffect>
                                    <p:set>
                                      <p:cBhvr>
                                        <p:cTn id="47" dur="1" fill="hold">
                                          <p:stCondLst>
                                            <p:cond delay="2999"/>
                                          </p:stCondLst>
                                        </p:cTn>
                                        <p:tgtEl>
                                          <p:spTgt spid="5"/>
                                        </p:tgtEl>
                                        <p:attrNameLst>
                                          <p:attrName>style.visibility</p:attrName>
                                        </p:attrNameLst>
                                      </p:cBhvr>
                                      <p:to>
                                        <p:strVal val="hidden"/>
                                      </p:to>
                                    </p:set>
                                  </p:childTnLst>
                                </p:cTn>
                              </p:par>
                              <p:par>
                                <p:cTn id="48" presetID="10" presetClass="entr" presetSubtype="0" fill="hold" grpId="0" nodeType="withEffect">
                                  <p:stCondLst>
                                    <p:cond delay="900"/>
                                  </p:stCondLst>
                                  <p:childTnLst>
                                    <p:set>
                                      <p:cBhvr>
                                        <p:cTn id="49" dur="1" fill="hold">
                                          <p:stCondLst>
                                            <p:cond delay="0"/>
                                          </p:stCondLst>
                                        </p:cTn>
                                        <p:tgtEl>
                                          <p:spTgt spid="20"/>
                                        </p:tgtEl>
                                        <p:attrNameLst>
                                          <p:attrName>style.visibility</p:attrName>
                                        </p:attrNameLst>
                                      </p:cBhvr>
                                      <p:to>
                                        <p:strVal val="visible"/>
                                      </p:to>
                                    </p:set>
                                    <p:animEffect transition="in" filter="fade">
                                      <p:cBhvr>
                                        <p:cTn id="50" dur="1500"/>
                                        <p:tgtEl>
                                          <p:spTgt spid="20"/>
                                        </p:tgtEl>
                                      </p:cBhvr>
                                    </p:animEffect>
                                  </p:childTnLst>
                                </p:cTn>
                              </p:par>
                            </p:childTnLst>
                          </p:cTn>
                        </p:par>
                      </p:childTnLst>
                    </p:cTn>
                  </p:par>
                  <p:par>
                    <p:cTn id="51" fill="hold">
                      <p:stCondLst>
                        <p:cond delay="indefinite"/>
                      </p:stCondLst>
                      <p:childTnLst>
                        <p:par>
                          <p:cTn id="52" fill="hold">
                            <p:stCondLst>
                              <p:cond delay="0"/>
                            </p:stCondLst>
                            <p:childTnLst>
                              <p:par>
                                <p:cTn id="53" presetID="10" presetClass="entr" presetSubtype="0" fill="hold" nodeType="clickEffect">
                                  <p:stCondLst>
                                    <p:cond delay="0"/>
                                  </p:stCondLst>
                                  <p:childTnLst>
                                    <p:set>
                                      <p:cBhvr>
                                        <p:cTn id="54" dur="1" fill="hold">
                                          <p:stCondLst>
                                            <p:cond delay="0"/>
                                          </p:stCondLst>
                                        </p:cTn>
                                        <p:tgtEl>
                                          <p:spTgt spid="6"/>
                                        </p:tgtEl>
                                        <p:attrNameLst>
                                          <p:attrName>style.visibility</p:attrName>
                                        </p:attrNameLst>
                                      </p:cBhvr>
                                      <p:to>
                                        <p:strVal val="visible"/>
                                      </p:to>
                                    </p:set>
                                    <p:animEffect transition="in" filter="fade">
                                      <p:cBhvr>
                                        <p:cTn id="55" dur="1500"/>
                                        <p:tgtEl>
                                          <p:spTgt spid="6"/>
                                        </p:tgtEl>
                                      </p:cBhvr>
                                    </p:animEffect>
                                  </p:childTnLst>
                                </p:cTn>
                              </p:par>
                              <p:par>
                                <p:cTn id="56" presetID="10" presetClass="exit" presetSubtype="0" fill="hold" grpId="1" nodeType="withEffect">
                                  <p:stCondLst>
                                    <p:cond delay="0"/>
                                  </p:stCondLst>
                                  <p:childTnLst>
                                    <p:animEffect transition="out" filter="fade">
                                      <p:cBhvr>
                                        <p:cTn id="57" dur="500"/>
                                        <p:tgtEl>
                                          <p:spTgt spid="19"/>
                                        </p:tgtEl>
                                      </p:cBhvr>
                                    </p:animEffect>
                                    <p:set>
                                      <p:cBhvr>
                                        <p:cTn id="58" dur="1" fill="hold">
                                          <p:stCondLst>
                                            <p:cond delay="499"/>
                                          </p:stCondLst>
                                        </p:cTn>
                                        <p:tgtEl>
                                          <p:spTgt spid="19"/>
                                        </p:tgtEl>
                                        <p:attrNameLst>
                                          <p:attrName>style.visibility</p:attrName>
                                        </p:attrNameLst>
                                      </p:cBhvr>
                                      <p:to>
                                        <p:strVal val="hidden"/>
                                      </p:to>
                                    </p:set>
                                  </p:childTnLst>
                                </p:cTn>
                              </p:par>
                              <p:par>
                                <p:cTn id="59" presetID="10" presetClass="exit" presetSubtype="0" fill="hold" grpId="1" nodeType="withEffect">
                                  <p:stCondLst>
                                    <p:cond delay="900"/>
                                  </p:stCondLst>
                                  <p:childTnLst>
                                    <p:animEffect transition="out" filter="fade">
                                      <p:cBhvr>
                                        <p:cTn id="60" dur="500"/>
                                        <p:tgtEl>
                                          <p:spTgt spid="20"/>
                                        </p:tgtEl>
                                      </p:cBhvr>
                                    </p:animEffect>
                                    <p:set>
                                      <p:cBhvr>
                                        <p:cTn id="61" dur="1" fill="hold">
                                          <p:stCondLst>
                                            <p:cond delay="499"/>
                                          </p:stCondLst>
                                        </p:cTn>
                                        <p:tgtEl>
                                          <p:spTgt spid="20"/>
                                        </p:tgtEl>
                                        <p:attrNameLst>
                                          <p:attrName>style.visibility</p:attrName>
                                        </p:attrNameLst>
                                      </p:cBhvr>
                                      <p:to>
                                        <p:strVal val="hidden"/>
                                      </p:to>
                                    </p:set>
                                  </p:childTnLst>
                                </p:cTn>
                              </p:par>
                              <p:par>
                                <p:cTn id="62" presetID="10" presetClass="entr" presetSubtype="0" fill="hold" grpId="0" nodeType="withEffect">
                                  <p:stCondLst>
                                    <p:cond delay="0"/>
                                  </p:stCondLst>
                                  <p:childTnLst>
                                    <p:set>
                                      <p:cBhvr>
                                        <p:cTn id="63" dur="1" fill="hold">
                                          <p:stCondLst>
                                            <p:cond delay="0"/>
                                          </p:stCondLst>
                                        </p:cTn>
                                        <p:tgtEl>
                                          <p:spTgt spid="15"/>
                                        </p:tgtEl>
                                        <p:attrNameLst>
                                          <p:attrName>style.visibility</p:attrName>
                                        </p:attrNameLst>
                                      </p:cBhvr>
                                      <p:to>
                                        <p:strVal val="visible"/>
                                      </p:to>
                                    </p:set>
                                    <p:animEffect transition="in" filter="fade">
                                      <p:cBhvr>
                                        <p:cTn id="64" dur="300"/>
                                        <p:tgtEl>
                                          <p:spTgt spid="15"/>
                                        </p:tgtEl>
                                      </p:cBhvr>
                                    </p:animEffect>
                                  </p:childTnLst>
                                </p:cTn>
                              </p:par>
                              <p:par>
                                <p:cTn id="65" presetID="0" presetClass="path" presetSubtype="0" accel="20000" decel="20000" fill="hold" grpId="1" nodeType="withEffect">
                                  <p:stCondLst>
                                    <p:cond delay="0"/>
                                  </p:stCondLst>
                                  <p:childTnLst>
                                    <p:animMotion origin="layout" path="M 0.0125 -0.00139 L -0.28282 -0.00139 L -0.30235 -0.00555 L -0.32123 -0.01967 L -0.33672 -0.04028 L -0.34649 -0.06435 L -0.35378 -0.09954 L -0.35547 -0.13287 L -0.34974 -0.16111 L -0.33841 -0.1912 L -0.32214 -0.21227 L -0.30664 -0.22338 L -0.2836 -0.23009 L -0.26394 -0.22477 L -0.25091 -0.21505 L -0.23203 -0.18842 L -0.22305 -0.1625 L -0.21745 -0.13542 L -0.21745 -0.11018 L -0.22071 -0.07546 L -0.22891 -0.05023 L -0.2517 -0.01829 L -0.27617 -0.00278 L -0.31211 -1.11111E-6 L -0.50261 -1.11111E-6 L -0.50183 0.0912 L -0.56211 0.0912 " pathEditMode="relative" rAng="0" ptsTypes="AAAAAAAAAAAAAAAAAAAAAAAAAAA">
                                      <p:cBhvr>
                                        <p:cTn id="66" dur="3000" fill="hold"/>
                                        <p:tgtEl>
                                          <p:spTgt spid="15"/>
                                        </p:tgtEl>
                                        <p:attrNameLst>
                                          <p:attrName>ppt_x</p:attrName>
                                          <p:attrName>ppt_y</p:attrName>
                                        </p:attrNameLst>
                                      </p:cBhvr>
                                      <p:rCtr x="-28737" y="-6806"/>
                                    </p:animMotion>
                                  </p:childTnLst>
                                </p:cTn>
                              </p:par>
                              <p:par>
                                <p:cTn id="67" presetID="10" presetClass="entr" presetSubtype="0" fill="hold" grpId="0" nodeType="withEffect">
                                  <p:stCondLst>
                                    <p:cond delay="150"/>
                                  </p:stCondLst>
                                  <p:childTnLst>
                                    <p:set>
                                      <p:cBhvr>
                                        <p:cTn id="68" dur="1" fill="hold">
                                          <p:stCondLst>
                                            <p:cond delay="0"/>
                                          </p:stCondLst>
                                        </p:cTn>
                                        <p:tgtEl>
                                          <p:spTgt spid="16"/>
                                        </p:tgtEl>
                                        <p:attrNameLst>
                                          <p:attrName>style.visibility</p:attrName>
                                        </p:attrNameLst>
                                      </p:cBhvr>
                                      <p:to>
                                        <p:strVal val="visible"/>
                                      </p:to>
                                    </p:set>
                                    <p:animEffect transition="in" filter="fade">
                                      <p:cBhvr>
                                        <p:cTn id="69" dur="300"/>
                                        <p:tgtEl>
                                          <p:spTgt spid="16"/>
                                        </p:tgtEl>
                                      </p:cBhvr>
                                    </p:animEffect>
                                  </p:childTnLst>
                                </p:cTn>
                              </p:par>
                              <p:par>
                                <p:cTn id="70" presetID="0" presetClass="path" presetSubtype="0" accel="20000" decel="20000" fill="hold" grpId="1" nodeType="withEffect">
                                  <p:stCondLst>
                                    <p:cond delay="150"/>
                                  </p:stCondLst>
                                  <p:childTnLst>
                                    <p:animMotion origin="layout" path="M 0.0125 0.00115 L -0.28269 0.00115 L -0.30222 -0.00324 L -0.3211 -0.0169 L -0.33659 -0.03774 L -0.34636 -0.06135 L -0.35365 -0.0963 L -0.35534 -0.1294 L -0.34961 -0.15741 L -0.33815 -0.1875 L -0.32188 -0.20834 L -0.30638 -0.21945 L -0.28347 -0.22639 L -0.2638 -0.22084 L -0.25078 -0.21111 L -0.2319 -0.18473 L -0.22292 -0.1588 L -0.21745 -0.13218 L -0.21745 -0.10718 L -0.22058 -0.07269 L -0.22878 -0.04769 L -0.25157 -0.01551 L -0.27604 -0.00024 L -0.31198 0.00254 L -0.50248 0.00254 L -0.5017 0.09282 L -0.56211 0.09282 " pathEditMode="relative" rAng="0" ptsTypes="AAAAAAAAAAAAAAAAAAAAAAAAAAA">
                                      <p:cBhvr>
                                        <p:cTn id="71" dur="3000" fill="hold"/>
                                        <p:tgtEl>
                                          <p:spTgt spid="16"/>
                                        </p:tgtEl>
                                        <p:attrNameLst>
                                          <p:attrName>ppt_x</p:attrName>
                                          <p:attrName>ppt_y</p:attrName>
                                        </p:attrNameLst>
                                      </p:cBhvr>
                                      <p:rCtr x="-28737" y="-6806"/>
                                    </p:animMotion>
                                  </p:childTnLst>
                                </p:cTn>
                              </p:par>
                              <p:par>
                                <p:cTn id="72" presetID="10" presetClass="entr" presetSubtype="0" fill="hold" grpId="0" nodeType="withEffect">
                                  <p:stCondLst>
                                    <p:cond delay="300"/>
                                  </p:stCondLst>
                                  <p:childTnLst>
                                    <p:set>
                                      <p:cBhvr>
                                        <p:cTn id="73" dur="1" fill="hold">
                                          <p:stCondLst>
                                            <p:cond delay="0"/>
                                          </p:stCondLst>
                                        </p:cTn>
                                        <p:tgtEl>
                                          <p:spTgt spid="17"/>
                                        </p:tgtEl>
                                        <p:attrNameLst>
                                          <p:attrName>style.visibility</p:attrName>
                                        </p:attrNameLst>
                                      </p:cBhvr>
                                      <p:to>
                                        <p:strVal val="visible"/>
                                      </p:to>
                                    </p:set>
                                    <p:animEffect transition="in" filter="fade">
                                      <p:cBhvr>
                                        <p:cTn id="74" dur="300"/>
                                        <p:tgtEl>
                                          <p:spTgt spid="17"/>
                                        </p:tgtEl>
                                      </p:cBhvr>
                                    </p:animEffect>
                                  </p:childTnLst>
                                </p:cTn>
                              </p:par>
                              <p:par>
                                <p:cTn id="75" presetID="0" presetClass="path" presetSubtype="0" accel="20000" decel="20000" fill="hold" grpId="1" nodeType="withEffect">
                                  <p:stCondLst>
                                    <p:cond delay="300"/>
                                  </p:stCondLst>
                                  <p:childTnLst>
                                    <p:animMotion origin="layout" path="M 0.0125 -0.00533 L -0.28269 -0.00533 L -0.30222 -0.00973 L -0.3211 -0.02338 L -0.33659 -0.04399 L -0.34636 -0.06736 L -0.35365 -0.10209 L -0.35534 -0.13496 L -0.34961 -0.16274 L -0.33815 -0.19283 L -0.32188 -0.21343 L -0.30638 -0.22431 L -0.28347 -0.23125 L -0.2638 -0.2257 L -0.25078 -0.21621 L -0.2319 -0.19005 L -0.22292 -0.16412 L -0.21745 -0.13774 L -0.21745 -0.11297 L -0.22058 -0.07871 L -0.22878 -0.05394 L -0.25157 -0.02199 L -0.27604 -0.00672 L -0.31198 -0.00394 L -0.50248 -0.00394 L -0.5017 0.08564 L -0.56211 0.08564 " pathEditMode="relative" rAng="0" ptsTypes="AAAAAAAAAAAAAAAAAAAAAAAAAAA">
                                      <p:cBhvr>
                                        <p:cTn id="76" dur="3000" fill="hold"/>
                                        <p:tgtEl>
                                          <p:spTgt spid="17"/>
                                        </p:tgtEl>
                                        <p:attrNameLst>
                                          <p:attrName>ppt_x</p:attrName>
                                          <p:attrName>ppt_y</p:attrName>
                                        </p:attrNameLst>
                                      </p:cBhvr>
                                      <p:rCtr x="-28737" y="-6759"/>
                                    </p:animMotion>
                                  </p:childTnLst>
                                </p:cTn>
                              </p:par>
                              <p:par>
                                <p:cTn id="77" presetID="10" presetClass="entr" presetSubtype="0" fill="hold" grpId="0" nodeType="withEffect">
                                  <p:stCondLst>
                                    <p:cond delay="450"/>
                                  </p:stCondLst>
                                  <p:childTnLst>
                                    <p:set>
                                      <p:cBhvr>
                                        <p:cTn id="78" dur="1" fill="hold">
                                          <p:stCondLst>
                                            <p:cond delay="0"/>
                                          </p:stCondLst>
                                        </p:cTn>
                                        <p:tgtEl>
                                          <p:spTgt spid="18"/>
                                        </p:tgtEl>
                                        <p:attrNameLst>
                                          <p:attrName>style.visibility</p:attrName>
                                        </p:attrNameLst>
                                      </p:cBhvr>
                                      <p:to>
                                        <p:strVal val="visible"/>
                                      </p:to>
                                    </p:set>
                                    <p:animEffect transition="in" filter="fade">
                                      <p:cBhvr>
                                        <p:cTn id="79" dur="300"/>
                                        <p:tgtEl>
                                          <p:spTgt spid="18"/>
                                        </p:tgtEl>
                                      </p:cBhvr>
                                    </p:animEffect>
                                  </p:childTnLst>
                                </p:cTn>
                              </p:par>
                              <p:par>
                                <p:cTn id="80" presetID="0" presetClass="path" presetSubtype="0" accel="20000" decel="20000" fill="hold" grpId="1" nodeType="withEffect">
                                  <p:stCondLst>
                                    <p:cond delay="450"/>
                                  </p:stCondLst>
                                  <p:childTnLst>
                                    <p:animMotion origin="layout" path="M 2.91667E-6 3.7037E-6 L -0.29545 3.7037E-6 L -0.31472 -0.0044 L -0.33399 -0.01806 L -0.34935 -0.03889 L -0.35912 -0.0625 L -0.36628 -0.09723 L -0.36797 -0.13033 L -0.36237 -0.15811 L -0.35078 -0.1882 L -0.33464 -0.20926 L -0.31901 -0.22037 L -0.29623 -0.22686 L -0.27657 -0.22176 L -0.26354 -0.21204 L -0.24466 -0.18565 L -0.23568 -0.15949 L -0.23008 -0.13311 L -0.23008 -0.10811 L -0.23334 -0.07361 L -0.24128 -0.04861 L -0.26433 -0.01667 L -0.2888 -0.00139 L -0.32474 0.00115 L -0.51524 0.00115 L -0.51446 0.09166 L -0.57461 0.09166 " pathEditMode="relative" rAng="0" ptsTypes="AAAAAAAAAAAAAAAAAAAAAAAAAAA">
                                      <p:cBhvr>
                                        <p:cTn id="81" dur="3000" fill="hold"/>
                                        <p:tgtEl>
                                          <p:spTgt spid="18"/>
                                        </p:tgtEl>
                                        <p:attrNameLst>
                                          <p:attrName>ppt_x</p:attrName>
                                          <p:attrName>ppt_y</p:attrName>
                                        </p:attrNameLst>
                                      </p:cBhvr>
                                      <p:rCtr x="-28737" y="-6759"/>
                                    </p:animMotion>
                                  </p:childTnLst>
                                </p:cTn>
                              </p:par>
                              <p:par>
                                <p:cTn id="82" presetID="10" presetClass="exit" presetSubtype="0" fill="hold" grpId="2" nodeType="withEffect">
                                  <p:stCondLst>
                                    <p:cond delay="2700"/>
                                  </p:stCondLst>
                                  <p:childTnLst>
                                    <p:animEffect transition="out" filter="fade">
                                      <p:cBhvr>
                                        <p:cTn id="83" dur="200"/>
                                        <p:tgtEl>
                                          <p:spTgt spid="15"/>
                                        </p:tgtEl>
                                      </p:cBhvr>
                                    </p:animEffect>
                                    <p:set>
                                      <p:cBhvr>
                                        <p:cTn id="84" dur="1" fill="hold">
                                          <p:stCondLst>
                                            <p:cond delay="199"/>
                                          </p:stCondLst>
                                        </p:cTn>
                                        <p:tgtEl>
                                          <p:spTgt spid="15"/>
                                        </p:tgtEl>
                                        <p:attrNameLst>
                                          <p:attrName>style.visibility</p:attrName>
                                        </p:attrNameLst>
                                      </p:cBhvr>
                                      <p:to>
                                        <p:strVal val="hidden"/>
                                      </p:to>
                                    </p:set>
                                  </p:childTnLst>
                                </p:cTn>
                              </p:par>
                              <p:par>
                                <p:cTn id="85" presetID="10" presetClass="exit" presetSubtype="0" fill="hold" grpId="2" nodeType="withEffect">
                                  <p:stCondLst>
                                    <p:cond delay="2700"/>
                                  </p:stCondLst>
                                  <p:childTnLst>
                                    <p:animEffect transition="out" filter="fade">
                                      <p:cBhvr>
                                        <p:cTn id="86" dur="400"/>
                                        <p:tgtEl>
                                          <p:spTgt spid="16"/>
                                        </p:tgtEl>
                                      </p:cBhvr>
                                    </p:animEffect>
                                    <p:set>
                                      <p:cBhvr>
                                        <p:cTn id="87" dur="1" fill="hold">
                                          <p:stCondLst>
                                            <p:cond delay="399"/>
                                          </p:stCondLst>
                                        </p:cTn>
                                        <p:tgtEl>
                                          <p:spTgt spid="16"/>
                                        </p:tgtEl>
                                        <p:attrNameLst>
                                          <p:attrName>style.visibility</p:attrName>
                                        </p:attrNameLst>
                                      </p:cBhvr>
                                      <p:to>
                                        <p:strVal val="hidden"/>
                                      </p:to>
                                    </p:set>
                                  </p:childTnLst>
                                </p:cTn>
                              </p:par>
                              <p:par>
                                <p:cTn id="88" presetID="10" presetClass="exit" presetSubtype="0" fill="hold" grpId="2" nodeType="withEffect">
                                  <p:stCondLst>
                                    <p:cond delay="2700"/>
                                  </p:stCondLst>
                                  <p:childTnLst>
                                    <p:animEffect transition="out" filter="fade">
                                      <p:cBhvr>
                                        <p:cTn id="89" dur="600"/>
                                        <p:tgtEl>
                                          <p:spTgt spid="17"/>
                                        </p:tgtEl>
                                      </p:cBhvr>
                                    </p:animEffect>
                                    <p:set>
                                      <p:cBhvr>
                                        <p:cTn id="90" dur="1" fill="hold">
                                          <p:stCondLst>
                                            <p:cond delay="599"/>
                                          </p:stCondLst>
                                        </p:cTn>
                                        <p:tgtEl>
                                          <p:spTgt spid="17"/>
                                        </p:tgtEl>
                                        <p:attrNameLst>
                                          <p:attrName>style.visibility</p:attrName>
                                        </p:attrNameLst>
                                      </p:cBhvr>
                                      <p:to>
                                        <p:strVal val="hidden"/>
                                      </p:to>
                                    </p:set>
                                  </p:childTnLst>
                                </p:cTn>
                              </p:par>
                              <p:par>
                                <p:cTn id="91" presetID="10" presetClass="exit" presetSubtype="0" fill="hold" grpId="2" nodeType="withEffect">
                                  <p:stCondLst>
                                    <p:cond delay="2700"/>
                                  </p:stCondLst>
                                  <p:childTnLst>
                                    <p:animEffect transition="out" filter="fade">
                                      <p:cBhvr>
                                        <p:cTn id="92" dur="800"/>
                                        <p:tgtEl>
                                          <p:spTgt spid="18"/>
                                        </p:tgtEl>
                                      </p:cBhvr>
                                    </p:animEffect>
                                    <p:set>
                                      <p:cBhvr>
                                        <p:cTn id="93" dur="1" fill="hold">
                                          <p:stCondLst>
                                            <p:cond delay="799"/>
                                          </p:stCondLst>
                                        </p:cTn>
                                        <p:tgtEl>
                                          <p:spTgt spid="1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1" grpId="1" animBg="1"/>
      <p:bldP spid="11" grpId="2" animBg="1"/>
      <p:bldP spid="12" grpId="0" animBg="1"/>
      <p:bldP spid="12" grpId="1" animBg="1"/>
      <p:bldP spid="12" grpId="2" animBg="1"/>
      <p:bldP spid="13" grpId="0" animBg="1"/>
      <p:bldP spid="13" grpId="1" animBg="1"/>
      <p:bldP spid="13" grpId="2" animBg="1"/>
      <p:bldP spid="14" grpId="0" animBg="1"/>
      <p:bldP spid="14" grpId="1" animBg="1"/>
      <p:bldP spid="14" grpId="2" animBg="1"/>
      <p:bldP spid="15" grpId="0" animBg="1"/>
      <p:bldP spid="15" grpId="1" animBg="1"/>
      <p:bldP spid="15" grpId="2" animBg="1"/>
      <p:bldP spid="16" grpId="0" animBg="1"/>
      <p:bldP spid="16" grpId="1" animBg="1"/>
      <p:bldP spid="16" grpId="2" animBg="1"/>
      <p:bldP spid="17" grpId="0" animBg="1"/>
      <p:bldP spid="17" grpId="1" animBg="1"/>
      <p:bldP spid="17" grpId="2" animBg="1"/>
      <p:bldP spid="18" grpId="0" animBg="1"/>
      <p:bldP spid="18" grpId="1" animBg="1"/>
      <p:bldP spid="18" grpId="2" animBg="1"/>
      <p:bldP spid="19" grpId="0" animBg="1"/>
      <p:bldP spid="19" grpId="1" animBg="1"/>
      <p:bldP spid="20" grpId="0" animBg="1"/>
      <p:bldP spid="20" grpId="1"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EAACDC-9826-B351-9924-9A04BA46C480}"/>
              </a:ext>
            </a:extLst>
          </p:cNvPr>
          <p:cNvSpPr>
            <a:spLocks noGrp="1"/>
          </p:cNvSpPr>
          <p:nvPr>
            <p:ph type="title"/>
          </p:nvPr>
        </p:nvSpPr>
        <p:spPr>
          <a:xfrm>
            <a:off x="838200" y="947573"/>
            <a:ext cx="10515600" cy="1009651"/>
          </a:xfrm>
        </p:spPr>
        <p:txBody>
          <a:bodyPr>
            <a:noAutofit/>
          </a:bodyPr>
          <a:lstStyle/>
          <a:p>
            <a:pPr algn="ctr"/>
            <a:r>
              <a:rPr lang="en-US" sz="3600">
                <a:latin typeface="Arial Black" panose="020B0A04020102020204" pitchFamily="34" charset="0"/>
                <a:cs typeface="Arial" panose="020B0604020202020204" pitchFamily="34" charset="0"/>
              </a:rPr>
              <a:t>Most common </a:t>
            </a:r>
            <a:r>
              <a:rPr lang="en-US" sz="3600">
                <a:latin typeface="Arial" panose="020B0604020202020204" pitchFamily="34" charset="0"/>
                <a:cs typeface="Arial" panose="020B0604020202020204" pitchFamily="34" charset="0"/>
              </a:rPr>
              <a:t>reasons for </a:t>
            </a:r>
            <a:r>
              <a:rPr lang="en-US" sz="3600">
                <a:latin typeface="Arial Black" panose="020B0A04020102020204" pitchFamily="34" charset="0"/>
                <a:cs typeface="Arial" panose="020B0604020202020204" pitchFamily="34" charset="0"/>
              </a:rPr>
              <a:t>Electrical Accidents </a:t>
            </a:r>
            <a:r>
              <a:rPr lang="en-US" sz="3600">
                <a:latin typeface="Arial" panose="020B0604020202020204" pitchFamily="34" charset="0"/>
                <a:cs typeface="Arial" panose="020B0604020202020204" pitchFamily="34" charset="0"/>
              </a:rPr>
              <a:t>and </a:t>
            </a:r>
            <a:r>
              <a:rPr lang="en-US" sz="3600" b="1">
                <a:latin typeface="Arial" panose="020B0604020202020204" pitchFamily="34" charset="0"/>
                <a:cs typeface="Arial" panose="020B0604020202020204" pitchFamily="34" charset="0"/>
              </a:rPr>
              <a:t>Failures</a:t>
            </a:r>
            <a:r>
              <a:rPr lang="en-US" sz="3600">
                <a:latin typeface="Arial" panose="020B0604020202020204" pitchFamily="34" charset="0"/>
                <a:cs typeface="Arial" panose="020B0604020202020204" pitchFamily="34" charset="0"/>
              </a:rPr>
              <a:t> in the </a:t>
            </a:r>
            <a:r>
              <a:rPr lang="en-US" sz="3600">
                <a:latin typeface="Arial Black" panose="020B0A04020102020204" pitchFamily="34" charset="0"/>
                <a:cs typeface="Arial" panose="020B0604020202020204" pitchFamily="34" charset="0"/>
              </a:rPr>
              <a:t>Workplace</a:t>
            </a:r>
          </a:p>
        </p:txBody>
      </p:sp>
      <p:sp>
        <p:nvSpPr>
          <p:cNvPr id="11" name="TextBox 10">
            <a:extLst>
              <a:ext uri="{FF2B5EF4-FFF2-40B4-BE49-F238E27FC236}">
                <a16:creationId xmlns:a16="http://schemas.microsoft.com/office/drawing/2014/main" id="{A4176804-AF86-F5F5-2762-F56339D5CA6A}"/>
              </a:ext>
            </a:extLst>
          </p:cNvPr>
          <p:cNvSpPr txBox="1"/>
          <p:nvPr/>
        </p:nvSpPr>
        <p:spPr>
          <a:xfrm>
            <a:off x="6892122" y="5417409"/>
            <a:ext cx="5436358" cy="461665"/>
          </a:xfrm>
          <a:prstGeom prst="rect">
            <a:avLst/>
          </a:prstGeom>
          <a:noFill/>
        </p:spPr>
        <p:txBody>
          <a:bodyPr wrap="square" rtlCol="0">
            <a:spAutoFit/>
          </a:bodyPr>
          <a:lstStyle/>
          <a:p>
            <a:pPr algn="ctr"/>
            <a:r>
              <a:rPr lang="en-US" sz="2400" b="1">
                <a:solidFill>
                  <a:schemeClr val="bg1"/>
                </a:solidFill>
              </a:rPr>
              <a:t>PPE</a:t>
            </a:r>
          </a:p>
        </p:txBody>
      </p:sp>
      <p:sp>
        <p:nvSpPr>
          <p:cNvPr id="29" name="TextBox 28">
            <a:extLst>
              <a:ext uri="{FF2B5EF4-FFF2-40B4-BE49-F238E27FC236}">
                <a16:creationId xmlns:a16="http://schemas.microsoft.com/office/drawing/2014/main" id="{0495BD49-1E96-01EF-B942-0A98D8795FFF}"/>
              </a:ext>
            </a:extLst>
          </p:cNvPr>
          <p:cNvSpPr txBox="1"/>
          <p:nvPr/>
        </p:nvSpPr>
        <p:spPr>
          <a:xfrm>
            <a:off x="0" y="5418517"/>
            <a:ext cx="12192001" cy="1025922"/>
          </a:xfrm>
          <a:prstGeom prst="rect">
            <a:avLst/>
          </a:prstGeom>
          <a:noFill/>
        </p:spPr>
        <p:txBody>
          <a:bodyPr wrap="square" rtlCol="0">
            <a:spAutoFit/>
          </a:bodyPr>
          <a:lstStyle/>
          <a:p>
            <a:pPr algn="ctr"/>
            <a:r>
              <a:rPr lang="en-US" sz="3200" b="0" i="0" u="none" strike="noStrike" baseline="30000">
                <a:solidFill>
                  <a:srgbClr val="000000"/>
                </a:solidFill>
                <a:latin typeface="Arial" panose="020B0604020202020204" pitchFamily="34" charset="0"/>
              </a:rPr>
              <a:t>The </a:t>
            </a:r>
            <a:r>
              <a:rPr lang="en-US" sz="3200" b="0" i="0" u="none" strike="noStrike" baseline="30000">
                <a:solidFill>
                  <a:srgbClr val="000000"/>
                </a:solidFill>
                <a:latin typeface="Arial Black" panose="020B0A04020102020204" pitchFamily="34" charset="0"/>
              </a:rPr>
              <a:t>compounding effects</a:t>
            </a:r>
            <a:r>
              <a:rPr lang="en-US" sz="3200" b="0" i="0" u="none" strike="noStrike" baseline="30000">
                <a:solidFill>
                  <a:srgbClr val="000000"/>
                </a:solidFill>
                <a:latin typeface="Arial" panose="020B0604020202020204" pitchFamily="34" charset="0"/>
              </a:rPr>
              <a:t> of these </a:t>
            </a:r>
            <a:r>
              <a:rPr lang="en-US" sz="3200" b="0" i="0" u="none" strike="noStrike" baseline="30000">
                <a:solidFill>
                  <a:srgbClr val="000000"/>
                </a:solidFill>
                <a:latin typeface="Arial Black" panose="020B0A04020102020204" pitchFamily="34" charset="0"/>
              </a:rPr>
              <a:t>preventable injuries</a:t>
            </a:r>
            <a:r>
              <a:rPr lang="en-US" sz="3200" b="0" i="0" u="none" strike="noStrike" baseline="30000">
                <a:solidFill>
                  <a:srgbClr val="000000"/>
                </a:solidFill>
                <a:latin typeface="Arial" panose="020B0604020202020204" pitchFamily="34" charset="0"/>
              </a:rPr>
              <a:t> go beyond just the day </a:t>
            </a:r>
          </a:p>
          <a:p>
            <a:pPr algn="ctr"/>
            <a:r>
              <a:rPr lang="en-US" sz="3200" b="0" i="0" u="none" strike="noStrike" baseline="30000">
                <a:solidFill>
                  <a:srgbClr val="000000"/>
                </a:solidFill>
                <a:latin typeface="Arial" panose="020B0604020202020204" pitchFamily="34" charset="0"/>
              </a:rPr>
              <a:t>of an incident and adversely affect the</a:t>
            </a:r>
            <a:r>
              <a:rPr lang="en-US" sz="3200" b="0" i="0" u="none" strike="noStrike" baseline="30000">
                <a:solidFill>
                  <a:srgbClr val="000000"/>
                </a:solidFill>
                <a:latin typeface="Arial Black" panose="020B0A04020102020204" pitchFamily="34" charset="0"/>
              </a:rPr>
              <a:t> future of our economies</a:t>
            </a:r>
          </a:p>
          <a:p>
            <a:endParaRPr lang="en-US"/>
          </a:p>
        </p:txBody>
      </p:sp>
      <p:grpSp>
        <p:nvGrpSpPr>
          <p:cNvPr id="30" name="Group 29">
            <a:extLst>
              <a:ext uri="{FF2B5EF4-FFF2-40B4-BE49-F238E27FC236}">
                <a16:creationId xmlns:a16="http://schemas.microsoft.com/office/drawing/2014/main" id="{60FD8A95-639D-64FD-0D36-0328F38ABD05}"/>
              </a:ext>
            </a:extLst>
          </p:cNvPr>
          <p:cNvGrpSpPr/>
          <p:nvPr/>
        </p:nvGrpSpPr>
        <p:grpSpPr>
          <a:xfrm>
            <a:off x="749462" y="2279322"/>
            <a:ext cx="10693076" cy="2814882"/>
            <a:chOff x="721893" y="2057361"/>
            <a:chExt cx="10693076" cy="2814882"/>
          </a:xfrm>
        </p:grpSpPr>
        <p:pic>
          <p:nvPicPr>
            <p:cNvPr id="24" name="Picture 23" descr="A red circle with a white outline of a person wearing a hard hat&#10;&#10;Description automatically generated with low confidence">
              <a:extLst>
                <a:ext uri="{FF2B5EF4-FFF2-40B4-BE49-F238E27FC236}">
                  <a16:creationId xmlns:a16="http://schemas.microsoft.com/office/drawing/2014/main" id="{36683F1F-A3C3-4032-4EEC-C7A3C4482E7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47738" y="2278176"/>
              <a:ext cx="1570584" cy="1570584"/>
            </a:xfrm>
            <a:prstGeom prst="rect">
              <a:avLst/>
            </a:prstGeom>
          </p:spPr>
        </p:pic>
        <p:sp>
          <p:nvSpPr>
            <p:cNvPr id="25" name="TextBox 24">
              <a:extLst>
                <a:ext uri="{FF2B5EF4-FFF2-40B4-BE49-F238E27FC236}">
                  <a16:creationId xmlns:a16="http://schemas.microsoft.com/office/drawing/2014/main" id="{F045085A-2063-73F1-9D68-F4ACF69E85F3}"/>
                </a:ext>
              </a:extLst>
            </p:cNvPr>
            <p:cNvSpPr txBox="1"/>
            <p:nvPr/>
          </p:nvSpPr>
          <p:spPr>
            <a:xfrm>
              <a:off x="721893" y="3934087"/>
              <a:ext cx="2081463" cy="923330"/>
            </a:xfrm>
            <a:prstGeom prst="rect">
              <a:avLst/>
            </a:prstGeom>
            <a:noFill/>
          </p:spPr>
          <p:txBody>
            <a:bodyPr wrap="square" rtlCol="0">
              <a:spAutoFit/>
            </a:bodyPr>
            <a:lstStyle/>
            <a:p>
              <a:pPr algn="ctr"/>
              <a:r>
                <a:rPr lang="en-US">
                  <a:solidFill>
                    <a:srgbClr val="C00000"/>
                  </a:solidFill>
                </a:rPr>
                <a:t>Underqualified Persons Performing the Task</a:t>
              </a:r>
            </a:p>
          </p:txBody>
        </p:sp>
        <p:pic>
          <p:nvPicPr>
            <p:cNvPr id="22" name="Picture 21" descr="A red and white clock&#10;&#10;Description automatically generated with medium confidence">
              <a:extLst>
                <a:ext uri="{FF2B5EF4-FFF2-40B4-BE49-F238E27FC236}">
                  <a16:creationId xmlns:a16="http://schemas.microsoft.com/office/drawing/2014/main" id="{8251CB5E-4A36-5936-0235-9C374EC447D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155509" y="2273373"/>
              <a:ext cx="1570584" cy="1575387"/>
            </a:xfrm>
            <a:prstGeom prst="rect">
              <a:avLst/>
            </a:prstGeom>
          </p:spPr>
        </p:pic>
        <p:sp>
          <p:nvSpPr>
            <p:cNvPr id="26" name="TextBox 25">
              <a:extLst>
                <a:ext uri="{FF2B5EF4-FFF2-40B4-BE49-F238E27FC236}">
                  <a16:creationId xmlns:a16="http://schemas.microsoft.com/office/drawing/2014/main" id="{D636C980-A5E6-4CC2-D02A-5D003D83120B}"/>
                </a:ext>
              </a:extLst>
            </p:cNvPr>
            <p:cNvSpPr txBox="1"/>
            <p:nvPr/>
          </p:nvSpPr>
          <p:spPr>
            <a:xfrm>
              <a:off x="3150493" y="3948913"/>
              <a:ext cx="1570585" cy="923330"/>
            </a:xfrm>
            <a:prstGeom prst="rect">
              <a:avLst/>
            </a:prstGeom>
            <a:noFill/>
          </p:spPr>
          <p:txBody>
            <a:bodyPr wrap="square" rtlCol="0">
              <a:spAutoFit/>
            </a:bodyPr>
            <a:lstStyle/>
            <a:p>
              <a:pPr algn="ctr"/>
              <a:r>
                <a:rPr lang="en-US">
                  <a:solidFill>
                    <a:srgbClr val="C00000"/>
                  </a:solidFill>
                </a:rPr>
                <a:t>Production Pressure from Management</a:t>
              </a:r>
            </a:p>
          </p:txBody>
        </p:sp>
        <p:pic>
          <p:nvPicPr>
            <p:cNvPr id="20" name="Picture 19" descr="A red circle with a white x in the middle&#10;&#10;Description automatically generated with low confidence">
              <a:extLst>
                <a:ext uri="{FF2B5EF4-FFF2-40B4-BE49-F238E27FC236}">
                  <a16:creationId xmlns:a16="http://schemas.microsoft.com/office/drawing/2014/main" id="{969D31DC-4CBB-6DAC-0A20-69EECD7D780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359498" y="2273373"/>
              <a:ext cx="1570584" cy="1575387"/>
            </a:xfrm>
            <a:prstGeom prst="rect">
              <a:avLst/>
            </a:prstGeom>
          </p:spPr>
        </p:pic>
        <p:sp>
          <p:nvSpPr>
            <p:cNvPr id="27" name="TextBox 26">
              <a:extLst>
                <a:ext uri="{FF2B5EF4-FFF2-40B4-BE49-F238E27FC236}">
                  <a16:creationId xmlns:a16="http://schemas.microsoft.com/office/drawing/2014/main" id="{5DEA7762-9D71-7D0E-0169-61F9913F4B4C}"/>
                </a:ext>
              </a:extLst>
            </p:cNvPr>
            <p:cNvSpPr txBox="1"/>
            <p:nvPr/>
          </p:nvSpPr>
          <p:spPr>
            <a:xfrm>
              <a:off x="5359498" y="3947000"/>
              <a:ext cx="1570584" cy="369332"/>
            </a:xfrm>
            <a:prstGeom prst="rect">
              <a:avLst/>
            </a:prstGeom>
            <a:noFill/>
          </p:spPr>
          <p:txBody>
            <a:bodyPr wrap="square" rtlCol="0">
              <a:spAutoFit/>
            </a:bodyPr>
            <a:lstStyle/>
            <a:p>
              <a:pPr algn="ctr"/>
              <a:r>
                <a:rPr lang="en-US">
                  <a:solidFill>
                    <a:srgbClr val="C00000"/>
                  </a:solidFill>
                </a:rPr>
                <a:t>Complacency</a:t>
              </a:r>
            </a:p>
          </p:txBody>
        </p:sp>
        <p:pic>
          <p:nvPicPr>
            <p:cNvPr id="18" name="Picture 17" descr="A red circle with a white outline of a person holding a wrench&#10;&#10;Description automatically generated with medium confidence">
              <a:extLst>
                <a:ext uri="{FF2B5EF4-FFF2-40B4-BE49-F238E27FC236}">
                  <a16:creationId xmlns:a16="http://schemas.microsoft.com/office/drawing/2014/main" id="{036C53CD-75A9-B7E2-5B76-98C367B002CD}"/>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517240" y="2303034"/>
              <a:ext cx="1575387" cy="1575387"/>
            </a:xfrm>
            <a:prstGeom prst="rect">
              <a:avLst/>
            </a:prstGeom>
          </p:spPr>
        </p:pic>
        <p:sp>
          <p:nvSpPr>
            <p:cNvPr id="28" name="TextBox 27">
              <a:extLst>
                <a:ext uri="{FF2B5EF4-FFF2-40B4-BE49-F238E27FC236}">
                  <a16:creationId xmlns:a16="http://schemas.microsoft.com/office/drawing/2014/main" id="{86965F46-062B-D178-A6FF-60DB4F26396B}"/>
                </a:ext>
              </a:extLst>
            </p:cNvPr>
            <p:cNvSpPr txBox="1"/>
            <p:nvPr/>
          </p:nvSpPr>
          <p:spPr>
            <a:xfrm>
              <a:off x="7592577" y="3946118"/>
              <a:ext cx="1500050" cy="369332"/>
            </a:xfrm>
            <a:prstGeom prst="rect">
              <a:avLst/>
            </a:prstGeom>
            <a:noFill/>
          </p:spPr>
          <p:txBody>
            <a:bodyPr wrap="square" rtlCol="0">
              <a:spAutoFit/>
            </a:bodyPr>
            <a:lstStyle/>
            <a:p>
              <a:pPr algn="ctr"/>
              <a:r>
                <a:rPr lang="en-US">
                  <a:solidFill>
                    <a:srgbClr val="C00000"/>
                  </a:solidFill>
                </a:rPr>
                <a:t>Work Culture</a:t>
              </a:r>
            </a:p>
          </p:txBody>
        </p:sp>
        <p:sp>
          <p:nvSpPr>
            <p:cNvPr id="4" name="TextBox 3">
              <a:extLst>
                <a:ext uri="{FF2B5EF4-FFF2-40B4-BE49-F238E27FC236}">
                  <a16:creationId xmlns:a16="http://schemas.microsoft.com/office/drawing/2014/main" id="{DE86A136-6DFA-AC92-56A2-FB22F35589E3}"/>
                </a:ext>
              </a:extLst>
            </p:cNvPr>
            <p:cNvSpPr txBox="1"/>
            <p:nvPr/>
          </p:nvSpPr>
          <p:spPr>
            <a:xfrm>
              <a:off x="9664171" y="3931682"/>
              <a:ext cx="1570584" cy="923330"/>
            </a:xfrm>
            <a:prstGeom prst="rect">
              <a:avLst/>
            </a:prstGeom>
            <a:noFill/>
          </p:spPr>
          <p:txBody>
            <a:bodyPr wrap="square" rtlCol="0">
              <a:spAutoFit/>
            </a:bodyPr>
            <a:lstStyle/>
            <a:p>
              <a:pPr algn="ctr"/>
              <a:r>
                <a:rPr lang="en-US">
                  <a:solidFill>
                    <a:srgbClr val="C00000"/>
                  </a:solidFill>
                </a:rPr>
                <a:t>Poor Equipment Condition</a:t>
              </a:r>
            </a:p>
          </p:txBody>
        </p:sp>
        <p:pic>
          <p:nvPicPr>
            <p:cNvPr id="23" name="Picture 22" descr="A screenshot of a video game&#10;&#10;Description automatically generated with medium confidence">
              <a:extLst>
                <a:ext uri="{FF2B5EF4-FFF2-40B4-BE49-F238E27FC236}">
                  <a16:creationId xmlns:a16="http://schemas.microsoft.com/office/drawing/2014/main" id="{CB0D59AB-52CE-3C77-B4FF-88EFC5034981}"/>
                </a:ext>
              </a:extLst>
            </p:cNvPr>
            <p:cNvPicPr>
              <a:picLocks noChangeAspect="1"/>
            </p:cNvPicPr>
            <p:nvPr/>
          </p:nvPicPr>
          <p:blipFill rotWithShape="1">
            <a:blip r:embed="rId7">
              <a:extLst>
                <a:ext uri="{28A0092B-C50C-407E-A947-70E740481C1C}">
                  <a14:useLocalDpi xmlns:a14="http://schemas.microsoft.com/office/drawing/2010/main" val="0"/>
                </a:ext>
              </a:extLst>
            </a:blip>
            <a:srcRect l="33119" t="50542" r="57486" b="31955"/>
            <a:stretch/>
          </p:blipFill>
          <p:spPr>
            <a:xfrm>
              <a:off x="9542061" y="2057361"/>
              <a:ext cx="1872908" cy="1964790"/>
            </a:xfrm>
            <a:prstGeom prst="rect">
              <a:avLst/>
            </a:prstGeom>
            <a:effectLst/>
          </p:spPr>
        </p:pic>
      </p:grpSp>
    </p:spTree>
    <p:extLst>
      <p:ext uri="{BB962C8B-B14F-4D97-AF65-F5344CB8AC3E}">
        <p14:creationId xmlns:p14="http://schemas.microsoft.com/office/powerpoint/2010/main" val="200065389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E56C42F8-D708-E8D1-7999-8211AD218ECF}"/>
              </a:ext>
            </a:extLst>
          </p:cNvPr>
          <p:cNvSpPr>
            <a:spLocks noGrp="1"/>
          </p:cNvSpPr>
          <p:nvPr>
            <p:ph idx="1"/>
          </p:nvPr>
        </p:nvSpPr>
        <p:spPr>
          <a:xfrm>
            <a:off x="518265" y="781524"/>
            <a:ext cx="5404780" cy="5294952"/>
          </a:xfrm>
        </p:spPr>
        <p:txBody>
          <a:bodyPr>
            <a:noAutofit/>
          </a:bodyPr>
          <a:lstStyle/>
          <a:p>
            <a:pPr marL="0" indent="0">
              <a:buNone/>
            </a:pPr>
            <a:r>
              <a:rPr lang="en-US" sz="4000">
                <a:latin typeface="Arial Black" panose="020B0A04020102020204" pitchFamily="34" charset="0"/>
              </a:rPr>
              <a:t>Maintenance Hub</a:t>
            </a:r>
          </a:p>
          <a:p>
            <a:pPr lvl="1"/>
            <a:r>
              <a:rPr lang="en-US" sz="1800">
                <a:latin typeface="Arial" panose="020B0604020202020204" pitchFamily="34" charset="0"/>
                <a:cs typeface="Arial" panose="020B0604020202020204" pitchFamily="34" charset="0"/>
              </a:rPr>
              <a:t>Network Configuration</a:t>
            </a:r>
          </a:p>
          <a:p>
            <a:pPr lvl="1"/>
            <a:r>
              <a:rPr lang="en-US" sz="1800">
                <a:latin typeface="Arial" panose="020B0604020202020204" pitchFamily="34" charset="0"/>
                <a:cs typeface="Arial" panose="020B0604020202020204" pitchFamily="34" charset="0"/>
              </a:rPr>
              <a:t>Data Visualization</a:t>
            </a:r>
          </a:p>
          <a:p>
            <a:pPr lvl="1"/>
            <a:r>
              <a:rPr lang="en-US" sz="1800">
                <a:latin typeface="Arial" panose="020B0604020202020204" pitchFamily="34" charset="0"/>
                <a:cs typeface="Arial" panose="020B0604020202020204" pitchFamily="34" charset="0"/>
              </a:rPr>
              <a:t>Alerting/Alarming</a:t>
            </a:r>
          </a:p>
          <a:p>
            <a:pPr lvl="1"/>
            <a:r>
              <a:rPr lang="en-US" sz="1800">
                <a:latin typeface="Arial" panose="020B0604020202020204" pitchFamily="34" charset="0"/>
                <a:cs typeface="Arial" panose="020B0604020202020204" pitchFamily="34" charset="0"/>
              </a:rPr>
              <a:t>Secure Transmission </a:t>
            </a:r>
          </a:p>
          <a:p>
            <a:pPr lvl="1"/>
            <a:r>
              <a:rPr lang="en-US" sz="1800">
                <a:latin typeface="Arial" panose="020B0604020202020204" pitchFamily="34" charset="0"/>
                <a:cs typeface="Arial" panose="020B0604020202020204" pitchFamily="34" charset="0"/>
              </a:rPr>
              <a:t>Scalable Architecture</a:t>
            </a:r>
          </a:p>
          <a:p>
            <a:pPr lvl="1"/>
            <a:r>
              <a:rPr lang="en-US" sz="1800">
                <a:latin typeface="Arial" panose="020B0604020202020204" pitchFamily="34" charset="0"/>
                <a:cs typeface="Arial" panose="020B0604020202020204" pitchFamily="34" charset="0"/>
              </a:rPr>
              <a:t>Custom Dashboards</a:t>
            </a:r>
          </a:p>
          <a:p>
            <a:pPr lvl="1"/>
            <a:r>
              <a:rPr lang="en-US" sz="1800">
                <a:latin typeface="Arial" panose="020B0604020202020204" pitchFamily="34" charset="0"/>
                <a:cs typeface="Arial" panose="020B0604020202020204" pitchFamily="34" charset="0"/>
              </a:rPr>
              <a:t>Open API</a:t>
            </a:r>
          </a:p>
          <a:p>
            <a:pPr lvl="1"/>
            <a:r>
              <a:rPr lang="en-US" sz="1800">
                <a:latin typeface="Arial" panose="020B0604020202020204" pitchFamily="34" charset="0"/>
                <a:cs typeface="Arial" panose="020B0604020202020204" pitchFamily="34" charset="0"/>
              </a:rPr>
              <a:t>On-Premise Options Available</a:t>
            </a:r>
          </a:p>
          <a:p>
            <a:pPr marL="285750" indent="-285750">
              <a:buFont typeface="Arial" panose="020B0604020202020204" pitchFamily="34" charset="0"/>
              <a:buChar char="•"/>
            </a:pPr>
            <a:r>
              <a:rPr lang="en-US" sz="1800">
                <a:latin typeface="Arial" panose="020B0604020202020204" pitchFamily="34" charset="0"/>
                <a:cs typeface="Arial" panose="020B0604020202020204" pitchFamily="34" charset="0"/>
              </a:rPr>
              <a:t>Statistical Oversampling</a:t>
            </a:r>
          </a:p>
          <a:p>
            <a:pPr marL="742950" lvl="1" indent="-285750">
              <a:buFont typeface="Arial" panose="020B0604020202020204" pitchFamily="34" charset="0"/>
              <a:buChar char="•"/>
            </a:pPr>
            <a:r>
              <a:rPr lang="en-US" sz="1800">
                <a:latin typeface="Arial" panose="020B0604020202020204" pitchFamily="34" charset="0"/>
                <a:cs typeface="Arial" panose="020B0604020202020204" pitchFamily="34" charset="0"/>
              </a:rPr>
              <a:t>Converts high-rate data </a:t>
            </a:r>
            <a:br>
              <a:rPr lang="en-US" sz="1800">
                <a:latin typeface="Arial" panose="020B0604020202020204" pitchFamily="34" charset="0"/>
                <a:cs typeface="Arial" panose="020B0604020202020204" pitchFamily="34" charset="0"/>
              </a:rPr>
            </a:br>
            <a:r>
              <a:rPr lang="en-US" sz="1800">
                <a:latin typeface="Arial" panose="020B0604020202020204" pitchFamily="34" charset="0"/>
                <a:cs typeface="Arial" panose="020B0604020202020204" pitchFamily="34" charset="0"/>
              </a:rPr>
              <a:t>(up to 100Hz) into a simple statistical representation</a:t>
            </a:r>
          </a:p>
          <a:p>
            <a:pPr marL="742950" lvl="1" indent="-285750">
              <a:buFont typeface="Arial" panose="020B0604020202020204" pitchFamily="34" charset="0"/>
              <a:buChar char="•"/>
            </a:pPr>
            <a:r>
              <a:rPr lang="en-US" sz="1800">
                <a:latin typeface="Arial" panose="020B0604020202020204" pitchFamily="34" charset="0"/>
                <a:cs typeface="Arial" panose="020B0604020202020204" pitchFamily="34" charset="0"/>
              </a:rPr>
              <a:t>Converts noisy signals into clear trends</a:t>
            </a:r>
          </a:p>
          <a:p>
            <a:pPr lvl="1"/>
            <a:endParaRPr lang="en-US" sz="2000"/>
          </a:p>
        </p:txBody>
      </p:sp>
      <p:pic>
        <p:nvPicPr>
          <p:cNvPr id="4" name="Picture 3">
            <a:extLst>
              <a:ext uri="{FF2B5EF4-FFF2-40B4-BE49-F238E27FC236}">
                <a16:creationId xmlns:a16="http://schemas.microsoft.com/office/drawing/2014/main" id="{F002D569-8169-3E50-631B-201EF3E7B5FA}"/>
              </a:ext>
            </a:extLst>
          </p:cNvPr>
          <p:cNvPicPr>
            <a:picLocks noChangeAspect="1"/>
          </p:cNvPicPr>
          <p:nvPr/>
        </p:nvPicPr>
        <p:blipFill>
          <a:blip r:embed="rId2"/>
          <a:stretch>
            <a:fillRect/>
          </a:stretch>
        </p:blipFill>
        <p:spPr>
          <a:xfrm>
            <a:off x="6120300" y="781524"/>
            <a:ext cx="5908695" cy="5173934"/>
          </a:xfrm>
          <a:prstGeom prst="rect">
            <a:avLst/>
          </a:prstGeom>
          <a:ln>
            <a:noFill/>
          </a:ln>
          <a:effectLst>
            <a:outerShdw blurRad="292100" dist="139700" dir="2700000" algn="tl" rotWithShape="0">
              <a:srgbClr val="333333">
                <a:alpha val="65000"/>
              </a:srgbClr>
            </a:outerShdw>
          </a:effectLst>
        </p:spPr>
      </p:pic>
      <p:sp>
        <p:nvSpPr>
          <p:cNvPr id="3" name="Rectangle 2">
            <a:extLst>
              <a:ext uri="{FF2B5EF4-FFF2-40B4-BE49-F238E27FC236}">
                <a16:creationId xmlns:a16="http://schemas.microsoft.com/office/drawing/2014/main" id="{7B33100B-2333-FB7F-B6B5-B12E04F681FA}"/>
              </a:ext>
            </a:extLst>
          </p:cNvPr>
          <p:cNvSpPr/>
          <p:nvPr/>
        </p:nvSpPr>
        <p:spPr>
          <a:xfrm>
            <a:off x="2333767" y="6196084"/>
            <a:ext cx="9553433" cy="566246"/>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B7EEA41B-7175-1E1F-B5F8-2C04D4948E3C}"/>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9027268" y="4613794"/>
            <a:ext cx="2975664" cy="2389162"/>
          </a:xfrm>
          <a:prstGeom prst="rect">
            <a:avLst/>
          </a:prstGeom>
        </p:spPr>
      </p:pic>
    </p:spTree>
    <p:extLst>
      <p:ext uri="{BB962C8B-B14F-4D97-AF65-F5344CB8AC3E}">
        <p14:creationId xmlns:p14="http://schemas.microsoft.com/office/powerpoint/2010/main" val="216160450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3" name="Group 12">
            <a:extLst>
              <a:ext uri="{FF2B5EF4-FFF2-40B4-BE49-F238E27FC236}">
                <a16:creationId xmlns:a16="http://schemas.microsoft.com/office/drawing/2014/main" id="{5740E9A3-E9BE-327E-58E5-736B1D3459EE}"/>
              </a:ext>
            </a:extLst>
          </p:cNvPr>
          <p:cNvGrpSpPr/>
          <p:nvPr/>
        </p:nvGrpSpPr>
        <p:grpSpPr>
          <a:xfrm>
            <a:off x="4446081" y="704708"/>
            <a:ext cx="7441537" cy="5543755"/>
            <a:chOff x="344975" y="1333569"/>
            <a:chExt cx="6501423" cy="4843394"/>
          </a:xfrm>
        </p:grpSpPr>
        <p:pic>
          <p:nvPicPr>
            <p:cNvPr id="4" name="Picture 3" descr="A picture containing text, screenshot, diagram, font&#10;&#10;Description automatically generated">
              <a:extLst>
                <a:ext uri="{FF2B5EF4-FFF2-40B4-BE49-F238E27FC236}">
                  <a16:creationId xmlns:a16="http://schemas.microsoft.com/office/drawing/2014/main" id="{381599AE-EF20-5592-E986-ED6335C1F19C}"/>
                </a:ext>
              </a:extLst>
            </p:cNvPr>
            <p:cNvPicPr>
              <a:picLocks noChangeAspect="1"/>
            </p:cNvPicPr>
            <p:nvPr/>
          </p:nvPicPr>
          <p:blipFill rotWithShape="1">
            <a:blip r:embed="rId3">
              <a:extLst>
                <a:ext uri="{28A0092B-C50C-407E-A947-70E740481C1C}">
                  <a14:useLocalDpi xmlns:a14="http://schemas.microsoft.com/office/drawing/2010/main" val="0"/>
                </a:ext>
              </a:extLst>
            </a:blip>
            <a:srcRect r="28876"/>
            <a:stretch/>
          </p:blipFill>
          <p:spPr>
            <a:xfrm>
              <a:off x="344975" y="2156651"/>
              <a:ext cx="6501423" cy="4020312"/>
            </a:xfrm>
            <a:prstGeom prst="rect">
              <a:avLst/>
            </a:prstGeom>
          </p:spPr>
        </p:pic>
        <p:pic>
          <p:nvPicPr>
            <p:cNvPr id="6" name="Picture 5">
              <a:extLst>
                <a:ext uri="{FF2B5EF4-FFF2-40B4-BE49-F238E27FC236}">
                  <a16:creationId xmlns:a16="http://schemas.microsoft.com/office/drawing/2014/main" id="{968553BD-CACA-598B-41D9-C770D25FCBA7}"/>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3859849" y="1333569"/>
              <a:ext cx="1239423" cy="1859023"/>
            </a:xfrm>
            <a:prstGeom prst="rect">
              <a:avLst/>
            </a:prstGeom>
            <a:ln>
              <a:noFill/>
            </a:ln>
            <a:effectLst/>
          </p:spPr>
        </p:pic>
        <p:pic>
          <p:nvPicPr>
            <p:cNvPr id="12" name="Picture 11">
              <a:extLst>
                <a:ext uri="{FF2B5EF4-FFF2-40B4-BE49-F238E27FC236}">
                  <a16:creationId xmlns:a16="http://schemas.microsoft.com/office/drawing/2014/main" id="{59C5E814-F390-BFF3-DBCC-EB59EDF7299C}"/>
                </a:ext>
              </a:extLst>
            </p:cNvPr>
            <p:cNvPicPr>
              <a:picLocks noChangeAspect="1"/>
            </p:cNvPicPr>
            <p:nvPr/>
          </p:nvPicPr>
          <p:blipFill>
            <a:blip r:embed="rId5" cstate="screen">
              <a:extLst>
                <a:ext uri="{BEBA8EAE-BF5A-486C-A8C5-ECC9F3942E4B}">
                  <a14:imgProps xmlns:a14="http://schemas.microsoft.com/office/drawing/2010/main">
                    <a14:imgLayer r:embed="rId6">
                      <a14:imgEffect>
                        <a14:backgroundRemoval t="3611" b="98026" l="6338" r="93436"/>
                      </a14:imgEffect>
                    </a14:imgLayer>
                  </a14:imgProps>
                </a:ext>
                <a:ext uri="{28A0092B-C50C-407E-A947-70E740481C1C}">
                  <a14:useLocalDpi xmlns:a14="http://schemas.microsoft.com/office/drawing/2010/main"/>
                </a:ext>
              </a:extLst>
            </a:blip>
            <a:stretch>
              <a:fillRect/>
            </a:stretch>
          </p:blipFill>
          <p:spPr>
            <a:xfrm>
              <a:off x="1564526" y="1333569"/>
              <a:ext cx="1245404" cy="1170984"/>
            </a:xfrm>
            <a:prstGeom prst="rect">
              <a:avLst/>
            </a:prstGeom>
          </p:spPr>
        </p:pic>
        <p:pic>
          <p:nvPicPr>
            <p:cNvPr id="7" name="Picture 6">
              <a:extLst>
                <a:ext uri="{FF2B5EF4-FFF2-40B4-BE49-F238E27FC236}">
                  <a16:creationId xmlns:a16="http://schemas.microsoft.com/office/drawing/2014/main" id="{C1A3D6A4-AF93-A33D-0FAC-A2692826E84D}"/>
                </a:ext>
              </a:extLst>
            </p:cNvPr>
            <p:cNvPicPr>
              <a:picLocks noChangeAspect="1"/>
            </p:cNvPicPr>
            <p:nvPr/>
          </p:nvPicPr>
          <p:blipFill>
            <a:blip r:embed="rId7" cstate="screen">
              <a:extLst>
                <a:ext uri="{BEBA8EAE-BF5A-486C-A8C5-ECC9F3942E4B}">
                  <a14:imgProps xmlns:a14="http://schemas.microsoft.com/office/drawing/2010/main">
                    <a14:imgLayer r:embed="rId8">
                      <a14:imgEffect>
                        <a14:backgroundRemoval t="9940" b="95331" l="5104" r="96667"/>
                      </a14:imgEffect>
                    </a14:imgLayer>
                  </a14:imgProps>
                </a:ext>
                <a:ext uri="{28A0092B-C50C-407E-A947-70E740481C1C}">
                  <a14:useLocalDpi xmlns:a14="http://schemas.microsoft.com/office/drawing/2010/main"/>
                </a:ext>
              </a:extLst>
            </a:blip>
            <a:stretch>
              <a:fillRect/>
            </a:stretch>
          </p:blipFill>
          <p:spPr>
            <a:xfrm>
              <a:off x="2881232" y="2066031"/>
              <a:ext cx="978617" cy="676522"/>
            </a:xfrm>
            <a:prstGeom prst="rect">
              <a:avLst/>
            </a:prstGeom>
          </p:spPr>
        </p:pic>
      </p:grpSp>
      <p:sp>
        <p:nvSpPr>
          <p:cNvPr id="2" name="Title 1">
            <a:extLst>
              <a:ext uri="{FF2B5EF4-FFF2-40B4-BE49-F238E27FC236}">
                <a16:creationId xmlns:a16="http://schemas.microsoft.com/office/drawing/2014/main" id="{30CD7BBF-1D08-382A-0F5E-53BA58233F96}"/>
              </a:ext>
            </a:extLst>
          </p:cNvPr>
          <p:cNvSpPr>
            <a:spLocks noGrp="1"/>
          </p:cNvSpPr>
          <p:nvPr>
            <p:ph type="title"/>
          </p:nvPr>
        </p:nvSpPr>
        <p:spPr>
          <a:xfrm>
            <a:off x="428625" y="660023"/>
            <a:ext cx="5514975" cy="1384995"/>
          </a:xfrm>
        </p:spPr>
        <p:txBody>
          <a:bodyPr>
            <a:normAutofit/>
          </a:bodyPr>
          <a:lstStyle/>
          <a:p>
            <a:r>
              <a:rPr lang="en-US" sz="4000">
                <a:latin typeface="Arial Black" panose="020B0A04020102020204" pitchFamily="34" charset="0"/>
              </a:rPr>
              <a:t>Failure Resistance </a:t>
            </a:r>
            <a:r>
              <a:rPr lang="en-US" sz="4000">
                <a:latin typeface="Arial" panose="020B0604020202020204" pitchFamily="34" charset="0"/>
                <a:cs typeface="Arial" panose="020B0604020202020204" pitchFamily="34" charset="0"/>
              </a:rPr>
              <a:t>for Any </a:t>
            </a:r>
            <a:r>
              <a:rPr lang="en-US" sz="4000">
                <a:latin typeface="Arial Black" panose="020B0A04020102020204" pitchFamily="34" charset="0"/>
              </a:rPr>
              <a:t>Application</a:t>
            </a:r>
          </a:p>
        </p:txBody>
      </p:sp>
      <p:pic>
        <p:nvPicPr>
          <p:cNvPr id="10" name="Picture 9" descr="A picture containing text, screenshot, diagram, font&#10;&#10;Description automatically generated">
            <a:extLst>
              <a:ext uri="{FF2B5EF4-FFF2-40B4-BE49-F238E27FC236}">
                <a16:creationId xmlns:a16="http://schemas.microsoft.com/office/drawing/2014/main" id="{CCF6BD7E-5476-2E36-FCCF-0EC59BEC0777}"/>
              </a:ext>
            </a:extLst>
          </p:cNvPr>
          <p:cNvPicPr>
            <a:picLocks noChangeAspect="1"/>
          </p:cNvPicPr>
          <p:nvPr/>
        </p:nvPicPr>
        <p:blipFill rotWithShape="1">
          <a:blip r:embed="rId3">
            <a:extLst>
              <a:ext uri="{28A0092B-C50C-407E-A947-70E740481C1C}">
                <a14:useLocalDpi xmlns:a14="http://schemas.microsoft.com/office/drawing/2010/main" val="0"/>
              </a:ext>
            </a:extLst>
          </a:blip>
          <a:srcRect l="71314" t="1401" r="2011" b="9590"/>
          <a:stretch/>
        </p:blipFill>
        <p:spPr>
          <a:xfrm>
            <a:off x="1202931" y="2011613"/>
            <a:ext cx="2822221" cy="4141679"/>
          </a:xfrm>
          <a:prstGeom prst="rect">
            <a:avLst/>
          </a:prstGeom>
        </p:spPr>
      </p:pic>
    </p:spTree>
    <p:extLst>
      <p:ext uri="{BB962C8B-B14F-4D97-AF65-F5344CB8AC3E}">
        <p14:creationId xmlns:p14="http://schemas.microsoft.com/office/powerpoint/2010/main" val="320700900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0A584C-33F7-E512-9AAC-3540C2630975}"/>
              </a:ext>
            </a:extLst>
          </p:cNvPr>
          <p:cNvSpPr>
            <a:spLocks noGrp="1"/>
          </p:cNvSpPr>
          <p:nvPr>
            <p:ph type="title"/>
          </p:nvPr>
        </p:nvSpPr>
        <p:spPr>
          <a:xfrm>
            <a:off x="537258" y="681037"/>
            <a:ext cx="10515600" cy="1009651"/>
          </a:xfrm>
        </p:spPr>
        <p:txBody>
          <a:bodyPr/>
          <a:lstStyle/>
          <a:p>
            <a:r>
              <a:rPr lang="en-US">
                <a:latin typeface="Arial" panose="020B0604020202020204" pitchFamily="34" charset="0"/>
                <a:cs typeface="Arial" panose="020B0604020202020204" pitchFamily="34" charset="0"/>
              </a:rPr>
              <a:t>White Glove</a:t>
            </a:r>
            <a:r>
              <a:rPr lang="en-US">
                <a:latin typeface="Arial Black" panose="020B0A04020102020204" pitchFamily="34" charset="0"/>
              </a:rPr>
              <a:t> Delivery</a:t>
            </a:r>
          </a:p>
        </p:txBody>
      </p:sp>
      <p:sp>
        <p:nvSpPr>
          <p:cNvPr id="9" name="Content Placeholder 1">
            <a:extLst>
              <a:ext uri="{FF2B5EF4-FFF2-40B4-BE49-F238E27FC236}">
                <a16:creationId xmlns:a16="http://schemas.microsoft.com/office/drawing/2014/main" id="{3380BCF8-DD46-A64B-9A18-B5A3A48653D4}"/>
              </a:ext>
            </a:extLst>
          </p:cNvPr>
          <p:cNvSpPr>
            <a:spLocks noGrp="1"/>
          </p:cNvSpPr>
          <p:nvPr>
            <p:ph idx="1"/>
          </p:nvPr>
        </p:nvSpPr>
        <p:spPr>
          <a:xfrm>
            <a:off x="838200" y="1608881"/>
            <a:ext cx="10515600" cy="4568081"/>
          </a:xfrm>
        </p:spPr>
        <p:txBody>
          <a:bodyPr>
            <a:normAutofit/>
          </a:bodyPr>
          <a:lstStyle/>
          <a:p>
            <a:pPr marL="0" indent="0">
              <a:buNone/>
            </a:pPr>
            <a:r>
              <a:rPr lang="en-US" sz="1800" b="1">
                <a:latin typeface="Arial" panose="020B0604020202020204" pitchFamily="34" charset="0"/>
                <a:cs typeface="Arial" panose="020B0604020202020204" pitchFamily="34" charset="0"/>
              </a:rPr>
              <a:t>Included in Your Order</a:t>
            </a:r>
          </a:p>
          <a:p>
            <a:pPr lvl="1"/>
            <a:r>
              <a:rPr lang="en-US" sz="1800">
                <a:latin typeface="Arial" panose="020B0604020202020204" pitchFamily="34" charset="0"/>
                <a:cs typeface="Arial" panose="020B0604020202020204" pitchFamily="34" charset="0"/>
              </a:rPr>
              <a:t>Account Set Up</a:t>
            </a:r>
          </a:p>
          <a:p>
            <a:pPr lvl="1"/>
            <a:r>
              <a:rPr lang="en-US" sz="1800">
                <a:latin typeface="Arial" panose="020B0604020202020204" pitchFamily="34" charset="0"/>
                <a:cs typeface="Arial" panose="020B0604020202020204" pitchFamily="34" charset="0"/>
              </a:rPr>
              <a:t>Data structure, assign nodes to assets </a:t>
            </a:r>
            <a:r>
              <a:rPr lang="en-US" sz="1800" i="1">
                <a:latin typeface="Arial" panose="020B0604020202020204" pitchFamily="34" charset="0"/>
                <a:cs typeface="Arial" panose="020B0604020202020204" pitchFamily="34" charset="0"/>
              </a:rPr>
              <a:t>before they arrive </a:t>
            </a:r>
          </a:p>
          <a:p>
            <a:pPr lvl="1"/>
            <a:r>
              <a:rPr lang="en-US" sz="1800">
                <a:latin typeface="Arial" panose="020B0604020202020204" pitchFamily="34" charset="0"/>
                <a:cs typeface="Arial" panose="020B0604020202020204" pitchFamily="34" charset="0"/>
              </a:rPr>
              <a:t>Nodes come fully labeled per asset location</a:t>
            </a:r>
          </a:p>
          <a:p>
            <a:pPr marL="0" indent="0">
              <a:buNone/>
            </a:pPr>
            <a:r>
              <a:rPr lang="en-US" sz="1800" b="1">
                <a:latin typeface="Arial" panose="020B0604020202020204" pitchFamily="34" charset="0"/>
                <a:cs typeface="Arial" panose="020B0604020202020204" pitchFamily="34" charset="0"/>
              </a:rPr>
              <a:t>On-boarding consulting (On Orders &gt; $7,500 USD)</a:t>
            </a:r>
          </a:p>
          <a:p>
            <a:pPr lvl="1"/>
            <a:r>
              <a:rPr lang="en-US" sz="1800">
                <a:latin typeface="Arial" panose="020B0604020202020204" pitchFamily="34" charset="0"/>
                <a:cs typeface="Arial" panose="020B0604020202020204" pitchFamily="34" charset="0"/>
              </a:rPr>
              <a:t>Up to 12 weeks of 1 hour of remote technical consulting ($1500 Value)</a:t>
            </a:r>
          </a:p>
          <a:p>
            <a:pPr lvl="1"/>
            <a:r>
              <a:rPr lang="en-US" sz="1800">
                <a:latin typeface="Arial" panose="020B0604020202020204" pitchFamily="34" charset="0"/>
                <a:cs typeface="Arial" panose="020B0604020202020204" pitchFamily="34" charset="0"/>
              </a:rPr>
              <a:t>Define journey and schedule </a:t>
            </a:r>
          </a:p>
          <a:p>
            <a:pPr lvl="1"/>
            <a:r>
              <a:rPr lang="en-US" sz="1800">
                <a:latin typeface="Arial" panose="020B0604020202020204" pitchFamily="34" charset="0"/>
                <a:cs typeface="Arial" panose="020B0604020202020204" pitchFamily="34" charset="0"/>
              </a:rPr>
              <a:t>Training </a:t>
            </a:r>
          </a:p>
          <a:p>
            <a:pPr lvl="1"/>
            <a:r>
              <a:rPr lang="en-US" sz="1800">
                <a:latin typeface="Arial" panose="020B0604020202020204" pitchFamily="34" charset="0"/>
                <a:cs typeface="Arial" panose="020B0604020202020204" pitchFamily="34" charset="0"/>
              </a:rPr>
              <a:t>Alarm/Alert Set Up assistance</a:t>
            </a:r>
          </a:p>
          <a:p>
            <a:pPr lvl="1"/>
            <a:r>
              <a:rPr lang="en-US" sz="1800">
                <a:latin typeface="Arial" panose="020B0604020202020204" pitchFamily="34" charset="0"/>
                <a:cs typeface="Arial" panose="020B0604020202020204" pitchFamily="34" charset="0"/>
              </a:rPr>
              <a:t>Account configuration  </a:t>
            </a:r>
          </a:p>
          <a:p>
            <a:pPr marL="0" indent="0">
              <a:buNone/>
            </a:pPr>
            <a:r>
              <a:rPr lang="en-US" sz="1800" b="1">
                <a:latin typeface="Arial" panose="020B0604020202020204" pitchFamily="34" charset="0"/>
                <a:cs typeface="Arial" panose="020B0604020202020204" pitchFamily="34" charset="0"/>
              </a:rPr>
              <a:t>6 month and 12-month check-ins</a:t>
            </a:r>
          </a:p>
          <a:p>
            <a:pPr marL="0" indent="0">
              <a:buNone/>
            </a:pPr>
            <a:endParaRPr lang="en-US" sz="1800" b="1">
              <a:latin typeface="Arial" panose="020B0604020202020204" pitchFamily="34" charset="0"/>
              <a:cs typeface="Arial" panose="020B0604020202020204" pitchFamily="34" charset="0"/>
            </a:endParaRPr>
          </a:p>
          <a:p>
            <a:pPr marL="457200" lvl="1" indent="0" algn="ctr">
              <a:buNone/>
            </a:pPr>
            <a:r>
              <a:rPr lang="en-US">
                <a:solidFill>
                  <a:schemeClr val="accent1">
                    <a:lumMod val="75000"/>
                  </a:schemeClr>
                </a:solidFill>
                <a:latin typeface="Arial Black" panose="020B0A04020102020204" pitchFamily="34" charset="0"/>
                <a:cs typeface="Arial" panose="020B0604020202020204" pitchFamily="34" charset="0"/>
              </a:rPr>
              <a:t>Additional consulting or on-site options are available</a:t>
            </a:r>
          </a:p>
        </p:txBody>
      </p:sp>
      <p:sp>
        <p:nvSpPr>
          <p:cNvPr id="3" name="Rectangle 2">
            <a:extLst>
              <a:ext uri="{FF2B5EF4-FFF2-40B4-BE49-F238E27FC236}">
                <a16:creationId xmlns:a16="http://schemas.microsoft.com/office/drawing/2014/main" id="{53905D38-323A-0313-CCC4-67E5BF6C8886}"/>
              </a:ext>
            </a:extLst>
          </p:cNvPr>
          <p:cNvSpPr/>
          <p:nvPr/>
        </p:nvSpPr>
        <p:spPr>
          <a:xfrm>
            <a:off x="2292824" y="6176962"/>
            <a:ext cx="9567080" cy="524089"/>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38289108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53C6B6-A9A1-72D4-3DF5-537594AC7DA4}"/>
              </a:ext>
            </a:extLst>
          </p:cNvPr>
          <p:cNvSpPr>
            <a:spLocks noGrp="1"/>
          </p:cNvSpPr>
          <p:nvPr>
            <p:ph type="title"/>
          </p:nvPr>
        </p:nvSpPr>
        <p:spPr/>
        <p:txBody>
          <a:bodyPr/>
          <a:lstStyle/>
          <a:p>
            <a:r>
              <a:rPr lang="en-US"/>
              <a:t>Additional </a:t>
            </a:r>
            <a:r>
              <a:rPr lang="en-US">
                <a:latin typeface="Arial Black" panose="020B0A04020102020204" pitchFamily="34" charset="0"/>
              </a:rPr>
              <a:t>Resources</a:t>
            </a:r>
          </a:p>
        </p:txBody>
      </p:sp>
      <p:sp>
        <p:nvSpPr>
          <p:cNvPr id="4" name="TextBox 3">
            <a:extLst>
              <a:ext uri="{FF2B5EF4-FFF2-40B4-BE49-F238E27FC236}">
                <a16:creationId xmlns:a16="http://schemas.microsoft.com/office/drawing/2014/main" id="{78DECE47-78C0-AE1C-6DDE-86DD216AA9C3}"/>
              </a:ext>
            </a:extLst>
          </p:cNvPr>
          <p:cNvSpPr txBox="1"/>
          <p:nvPr/>
        </p:nvSpPr>
        <p:spPr>
          <a:xfrm>
            <a:off x="509171" y="4784994"/>
            <a:ext cx="2875212" cy="923330"/>
          </a:xfrm>
          <a:prstGeom prst="rect">
            <a:avLst/>
          </a:prstGeom>
          <a:noFill/>
        </p:spPr>
        <p:txBody>
          <a:bodyPr wrap="square">
            <a:spAutoFit/>
          </a:bodyPr>
          <a:lstStyle/>
          <a:p>
            <a:pPr algn="ctr"/>
            <a:r>
              <a:rPr lang="en-US"/>
              <a:t>Visit </a:t>
            </a:r>
            <a:r>
              <a:rPr lang="en-US">
                <a:hlinkClick r:id="rId2"/>
              </a:rPr>
              <a:t>www.gracesense.com</a:t>
            </a:r>
            <a:r>
              <a:rPr lang="en-US"/>
              <a:t> to shop and chat with one of our Representatives</a:t>
            </a:r>
          </a:p>
        </p:txBody>
      </p:sp>
      <p:sp>
        <p:nvSpPr>
          <p:cNvPr id="7" name="TextBox 6">
            <a:extLst>
              <a:ext uri="{FF2B5EF4-FFF2-40B4-BE49-F238E27FC236}">
                <a16:creationId xmlns:a16="http://schemas.microsoft.com/office/drawing/2014/main" id="{C30A8F67-7A0B-C69F-A0CF-1C93095BFFBF}"/>
              </a:ext>
            </a:extLst>
          </p:cNvPr>
          <p:cNvSpPr txBox="1"/>
          <p:nvPr/>
        </p:nvSpPr>
        <p:spPr>
          <a:xfrm>
            <a:off x="3654345" y="4746421"/>
            <a:ext cx="2190953" cy="1201611"/>
          </a:xfrm>
          <a:prstGeom prst="rect">
            <a:avLst/>
          </a:prstGeom>
          <a:noFill/>
        </p:spPr>
        <p:txBody>
          <a:bodyPr wrap="square">
            <a:spAutoFit/>
          </a:bodyPr>
          <a:lstStyle/>
          <a:p>
            <a:pPr algn="ctr"/>
            <a:r>
              <a:rPr lang="en-US"/>
              <a:t>180+ </a:t>
            </a:r>
            <a:r>
              <a:rPr lang="en-US" err="1"/>
              <a:t>GracePorts</a:t>
            </a:r>
            <a:r>
              <a:rPr lang="en-US"/>
              <a:t> and all PESD’s now available in </a:t>
            </a:r>
            <a:r>
              <a:rPr lang="en-US" err="1"/>
              <a:t>ePlan</a:t>
            </a:r>
            <a:r>
              <a:rPr lang="en-US"/>
              <a:t> data portal </a:t>
            </a:r>
          </a:p>
        </p:txBody>
      </p:sp>
      <p:sp>
        <p:nvSpPr>
          <p:cNvPr id="9" name="TextBox 8">
            <a:extLst>
              <a:ext uri="{FF2B5EF4-FFF2-40B4-BE49-F238E27FC236}">
                <a16:creationId xmlns:a16="http://schemas.microsoft.com/office/drawing/2014/main" id="{5816F802-4123-CE90-84F9-98C7B37DE689}"/>
              </a:ext>
            </a:extLst>
          </p:cNvPr>
          <p:cNvSpPr txBox="1"/>
          <p:nvPr/>
        </p:nvSpPr>
        <p:spPr>
          <a:xfrm>
            <a:off x="6257359" y="4873879"/>
            <a:ext cx="2319905" cy="646331"/>
          </a:xfrm>
          <a:prstGeom prst="rect">
            <a:avLst/>
          </a:prstGeom>
          <a:noFill/>
        </p:spPr>
        <p:txBody>
          <a:bodyPr wrap="square">
            <a:spAutoFit/>
          </a:bodyPr>
          <a:lstStyle/>
          <a:p>
            <a:pPr algn="ctr"/>
            <a:r>
              <a:rPr lang="en-US">
                <a:hlinkClick r:id="rId3"/>
              </a:rPr>
              <a:t>Grace Technologies Master Catalog</a:t>
            </a:r>
            <a:endParaRPr lang="en-US"/>
          </a:p>
        </p:txBody>
      </p:sp>
      <p:sp>
        <p:nvSpPr>
          <p:cNvPr id="11" name="TextBox 10">
            <a:extLst>
              <a:ext uri="{FF2B5EF4-FFF2-40B4-BE49-F238E27FC236}">
                <a16:creationId xmlns:a16="http://schemas.microsoft.com/office/drawing/2014/main" id="{B017BB6D-AFD2-0639-2DA7-2F03E5814247}"/>
              </a:ext>
            </a:extLst>
          </p:cNvPr>
          <p:cNvSpPr txBox="1"/>
          <p:nvPr/>
        </p:nvSpPr>
        <p:spPr>
          <a:xfrm>
            <a:off x="9127709" y="4858718"/>
            <a:ext cx="2499132" cy="923330"/>
          </a:xfrm>
          <a:prstGeom prst="rect">
            <a:avLst/>
          </a:prstGeom>
          <a:noFill/>
        </p:spPr>
        <p:txBody>
          <a:bodyPr wrap="square">
            <a:spAutoFit/>
          </a:bodyPr>
          <a:lstStyle/>
          <a:p>
            <a:pPr algn="ctr"/>
            <a:r>
              <a:rPr lang="en-US"/>
              <a:t>Check out our Knowledge Base Articles with over 250 articles </a:t>
            </a:r>
          </a:p>
        </p:txBody>
      </p:sp>
      <p:pic>
        <p:nvPicPr>
          <p:cNvPr id="13" name="Picture 12" descr="A red and black logo&#10;&#10;Description automatically generated with medium confidence">
            <a:extLst>
              <a:ext uri="{FF2B5EF4-FFF2-40B4-BE49-F238E27FC236}">
                <a16:creationId xmlns:a16="http://schemas.microsoft.com/office/drawing/2014/main" id="{1DAEB6D9-8BFC-02A2-DC2E-2C6969731E3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114430" y="2496544"/>
            <a:ext cx="1400851" cy="1953818"/>
          </a:xfrm>
          <a:prstGeom prst="rect">
            <a:avLst/>
          </a:prstGeom>
          <a:ln>
            <a:noFill/>
          </a:ln>
          <a:effectLst>
            <a:outerShdw blurRad="292100" dist="139700" dir="2700000" algn="tl" rotWithShape="0">
              <a:srgbClr val="333333">
                <a:alpha val="65000"/>
              </a:srgbClr>
            </a:outerShdw>
          </a:effectLst>
        </p:spPr>
      </p:pic>
      <p:pic>
        <p:nvPicPr>
          <p:cNvPr id="15" name="Picture 14">
            <a:extLst>
              <a:ext uri="{FF2B5EF4-FFF2-40B4-BE49-F238E27FC236}">
                <a16:creationId xmlns:a16="http://schemas.microsoft.com/office/drawing/2014/main" id="{AD2E6810-84E9-B296-7272-6EB4B968EBFC}"/>
              </a:ext>
            </a:extLst>
          </p:cNvPr>
          <p:cNvPicPr>
            <a:picLocks noChangeAspect="1"/>
          </p:cNvPicPr>
          <p:nvPr/>
        </p:nvPicPr>
        <p:blipFill rotWithShape="1">
          <a:blip r:embed="rId5"/>
          <a:srcRect t="4876"/>
          <a:stretch/>
        </p:blipFill>
        <p:spPr>
          <a:xfrm>
            <a:off x="9183697" y="2573677"/>
            <a:ext cx="2499132" cy="1722277"/>
          </a:xfrm>
          <a:prstGeom prst="rect">
            <a:avLst/>
          </a:prstGeom>
          <a:ln>
            <a:noFill/>
          </a:ln>
          <a:effectLst>
            <a:outerShdw blurRad="292100" dist="139700" dir="2700000" algn="tl" rotWithShape="0">
              <a:srgbClr val="333333">
                <a:alpha val="65000"/>
              </a:srgbClr>
            </a:outerShdw>
          </a:effectLst>
        </p:spPr>
      </p:pic>
      <p:pic>
        <p:nvPicPr>
          <p:cNvPr id="17" name="Picture 16">
            <a:extLst>
              <a:ext uri="{FF2B5EF4-FFF2-40B4-BE49-F238E27FC236}">
                <a16:creationId xmlns:a16="http://schemas.microsoft.com/office/drawing/2014/main" id="{1AD2A452-7474-FE56-7C14-5D49B58C4AE3}"/>
              </a:ext>
            </a:extLst>
          </p:cNvPr>
          <p:cNvPicPr>
            <a:picLocks noChangeAspect="1"/>
          </p:cNvPicPr>
          <p:nvPr/>
        </p:nvPicPr>
        <p:blipFill>
          <a:blip r:embed="rId6"/>
          <a:stretch>
            <a:fillRect/>
          </a:stretch>
        </p:blipFill>
        <p:spPr>
          <a:xfrm>
            <a:off x="6245328" y="2353041"/>
            <a:ext cx="2162757" cy="2172060"/>
          </a:xfrm>
          <a:prstGeom prst="rect">
            <a:avLst/>
          </a:prstGeom>
          <a:ln>
            <a:noFill/>
          </a:ln>
          <a:effectLst>
            <a:outerShdw blurRad="292100" dist="139700" dir="2700000" algn="tl" rotWithShape="0">
              <a:srgbClr val="333333">
                <a:alpha val="65000"/>
              </a:srgbClr>
            </a:outerShdw>
          </a:effectLst>
        </p:spPr>
      </p:pic>
      <p:pic>
        <p:nvPicPr>
          <p:cNvPr id="21" name="Picture 20">
            <a:extLst>
              <a:ext uri="{FF2B5EF4-FFF2-40B4-BE49-F238E27FC236}">
                <a16:creationId xmlns:a16="http://schemas.microsoft.com/office/drawing/2014/main" id="{183DCFD1-4FE6-4F81-BE4C-15422FE7F2E2}"/>
              </a:ext>
            </a:extLst>
          </p:cNvPr>
          <p:cNvPicPr>
            <a:picLocks noChangeAspect="1"/>
          </p:cNvPicPr>
          <p:nvPr/>
        </p:nvPicPr>
        <p:blipFill>
          <a:blip r:embed="rId7"/>
          <a:stretch>
            <a:fillRect/>
          </a:stretch>
        </p:blipFill>
        <p:spPr>
          <a:xfrm>
            <a:off x="634533" y="2496544"/>
            <a:ext cx="2536885" cy="1710651"/>
          </a:xfrm>
          <a:prstGeom prst="rect">
            <a:avLst/>
          </a:prstGeom>
          <a:ln>
            <a:noFill/>
          </a:ln>
          <a:effectLst>
            <a:outerShdw blurRad="292100" dist="139700" dir="2700000" algn="tl" rotWithShape="0">
              <a:srgbClr val="333333">
                <a:alpha val="65000"/>
              </a:srgbClr>
            </a:outerShdw>
          </a:effectLst>
        </p:spPr>
      </p:pic>
      <p:grpSp>
        <p:nvGrpSpPr>
          <p:cNvPr id="19" name="Group 18">
            <a:extLst>
              <a:ext uri="{FF2B5EF4-FFF2-40B4-BE49-F238E27FC236}">
                <a16:creationId xmlns:a16="http://schemas.microsoft.com/office/drawing/2014/main" id="{1F10CEEA-F13A-3FDA-1A41-0C2339FE765A}"/>
              </a:ext>
            </a:extLst>
          </p:cNvPr>
          <p:cNvGrpSpPr/>
          <p:nvPr/>
        </p:nvGrpSpPr>
        <p:grpSpPr>
          <a:xfrm>
            <a:off x="8898340" y="908251"/>
            <a:ext cx="2741446" cy="533558"/>
            <a:chOff x="8172931" y="889899"/>
            <a:chExt cx="3466855" cy="674742"/>
          </a:xfrm>
        </p:grpSpPr>
        <p:pic>
          <p:nvPicPr>
            <p:cNvPr id="20" name="Picture 19" descr="A blue square with a white f logo&#10;&#10;Description automatically generated">
              <a:hlinkClick r:id="rId8"/>
              <a:extLst>
                <a:ext uri="{FF2B5EF4-FFF2-40B4-BE49-F238E27FC236}">
                  <a16:creationId xmlns:a16="http://schemas.microsoft.com/office/drawing/2014/main" id="{1DF42AE2-E20E-4332-932B-DCBF6BE5683E}"/>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9144822" y="889899"/>
              <a:ext cx="662693" cy="674742"/>
            </a:xfrm>
            <a:prstGeom prst="rect">
              <a:avLst/>
            </a:prstGeom>
          </p:spPr>
        </p:pic>
        <p:pic>
          <p:nvPicPr>
            <p:cNvPr id="22" name="Picture 21" descr="A blue square with white letters&#10;&#10;Description automatically generated">
              <a:hlinkClick r:id="rId10"/>
              <a:extLst>
                <a:ext uri="{FF2B5EF4-FFF2-40B4-BE49-F238E27FC236}">
                  <a16:creationId xmlns:a16="http://schemas.microsoft.com/office/drawing/2014/main" id="{33539AA6-B34F-2332-8442-2FA990623661}"/>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10983118" y="892912"/>
              <a:ext cx="656668" cy="668717"/>
            </a:xfrm>
            <a:prstGeom prst="rect">
              <a:avLst/>
            </a:prstGeom>
          </p:spPr>
        </p:pic>
        <p:pic>
          <p:nvPicPr>
            <p:cNvPr id="23" name="Picture 22" descr="A blue square with a white bird&#10;&#10;Description automatically generated">
              <a:hlinkClick r:id="rId12"/>
              <a:extLst>
                <a:ext uri="{FF2B5EF4-FFF2-40B4-BE49-F238E27FC236}">
                  <a16:creationId xmlns:a16="http://schemas.microsoft.com/office/drawing/2014/main" id="{8D91D630-BDDC-BB5F-BCA6-6A6FA781E72F}"/>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10062673" y="889900"/>
              <a:ext cx="656668" cy="674741"/>
            </a:xfrm>
            <a:prstGeom prst="rect">
              <a:avLst/>
            </a:prstGeom>
          </p:spPr>
        </p:pic>
        <p:pic>
          <p:nvPicPr>
            <p:cNvPr id="25" name="Picture 24" descr="A red and white play button&#10;&#10;Description automatically generated">
              <a:hlinkClick r:id="rId14"/>
              <a:extLst>
                <a:ext uri="{FF2B5EF4-FFF2-40B4-BE49-F238E27FC236}">
                  <a16:creationId xmlns:a16="http://schemas.microsoft.com/office/drawing/2014/main" id="{294B488D-DAE3-AD81-5138-70C024AF84A0}"/>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8172931" y="896991"/>
              <a:ext cx="664276" cy="660558"/>
            </a:xfrm>
            <a:prstGeom prst="rect">
              <a:avLst/>
            </a:prstGeom>
          </p:spPr>
        </p:pic>
      </p:grpSp>
      <p:grpSp>
        <p:nvGrpSpPr>
          <p:cNvPr id="3" name="Group 2">
            <a:extLst>
              <a:ext uri="{FF2B5EF4-FFF2-40B4-BE49-F238E27FC236}">
                <a16:creationId xmlns:a16="http://schemas.microsoft.com/office/drawing/2014/main" id="{49CDD032-ADB4-4962-E22F-481A97A91B53}"/>
              </a:ext>
            </a:extLst>
          </p:cNvPr>
          <p:cNvGrpSpPr/>
          <p:nvPr/>
        </p:nvGrpSpPr>
        <p:grpSpPr>
          <a:xfrm>
            <a:off x="2152741" y="3137242"/>
            <a:ext cx="1307282" cy="1388585"/>
            <a:chOff x="2077101" y="3429000"/>
            <a:chExt cx="1307282" cy="1388585"/>
          </a:xfrm>
        </p:grpSpPr>
        <p:pic>
          <p:nvPicPr>
            <p:cNvPr id="5" name="Picture 4">
              <a:extLst>
                <a:ext uri="{FF2B5EF4-FFF2-40B4-BE49-F238E27FC236}">
                  <a16:creationId xmlns:a16="http://schemas.microsoft.com/office/drawing/2014/main" id="{AA540085-DA3C-2833-253D-9C1CFBD62CEF}"/>
                </a:ext>
              </a:extLst>
            </p:cNvPr>
            <p:cNvPicPr>
              <a:picLocks noChangeAspect="1"/>
            </p:cNvPicPr>
            <p:nvPr/>
          </p:nvPicPr>
          <p:blipFill>
            <a:blip r:embed="rId16">
              <a:extLst>
                <a:ext uri="{28A0092B-C50C-407E-A947-70E740481C1C}">
                  <a14:useLocalDpi xmlns:a14="http://schemas.microsoft.com/office/drawing/2010/main" val="0"/>
                </a:ext>
              </a:extLst>
            </a:blip>
            <a:srcRect t="181" b="181"/>
            <a:stretch/>
          </p:blipFill>
          <p:spPr>
            <a:xfrm>
              <a:off x="2774144" y="3429000"/>
              <a:ext cx="610239" cy="646921"/>
            </a:xfrm>
            <a:prstGeom prst="ellipse">
              <a:avLst/>
            </a:prstGeom>
          </p:spPr>
        </p:pic>
        <p:pic>
          <p:nvPicPr>
            <p:cNvPr id="6" name="Picture 5">
              <a:extLst>
                <a:ext uri="{FF2B5EF4-FFF2-40B4-BE49-F238E27FC236}">
                  <a16:creationId xmlns:a16="http://schemas.microsoft.com/office/drawing/2014/main" id="{7B37FD92-54D3-E13E-7FA8-1CC489616457}"/>
                </a:ext>
              </a:extLst>
            </p:cNvPr>
            <p:cNvPicPr>
              <a:picLocks noChangeAspect="1"/>
            </p:cNvPicPr>
            <p:nvPr/>
          </p:nvPicPr>
          <p:blipFill>
            <a:blip r:embed="rId17">
              <a:extLst>
                <a:ext uri="{28A0092B-C50C-407E-A947-70E740481C1C}">
                  <a14:useLocalDpi xmlns:a14="http://schemas.microsoft.com/office/drawing/2010/main" val="0"/>
                </a:ext>
              </a:extLst>
            </a:blip>
            <a:srcRect l="1057" r="1057"/>
            <a:stretch/>
          </p:blipFill>
          <p:spPr>
            <a:xfrm>
              <a:off x="2077834" y="3452505"/>
              <a:ext cx="610239" cy="623416"/>
            </a:xfrm>
            <a:prstGeom prst="ellipse">
              <a:avLst/>
            </a:prstGeom>
          </p:spPr>
        </p:pic>
        <p:pic>
          <p:nvPicPr>
            <p:cNvPr id="8" name="Picture 7">
              <a:extLst>
                <a:ext uri="{FF2B5EF4-FFF2-40B4-BE49-F238E27FC236}">
                  <a16:creationId xmlns:a16="http://schemas.microsoft.com/office/drawing/2014/main" id="{4453D76F-744B-4D53-32BB-F6B6D7AE5F7A}"/>
                </a:ext>
              </a:extLst>
            </p:cNvPr>
            <p:cNvPicPr>
              <a:picLocks noChangeAspect="1"/>
            </p:cNvPicPr>
            <p:nvPr/>
          </p:nvPicPr>
          <p:blipFill>
            <a:blip r:embed="rId18">
              <a:extLst>
                <a:ext uri="{28A0092B-C50C-407E-A947-70E740481C1C}">
                  <a14:useLocalDpi xmlns:a14="http://schemas.microsoft.com/office/drawing/2010/main" val="0"/>
                </a:ext>
              </a:extLst>
            </a:blip>
            <a:srcRect t="9136" b="9136"/>
            <a:stretch/>
          </p:blipFill>
          <p:spPr>
            <a:xfrm>
              <a:off x="2077101" y="4203102"/>
              <a:ext cx="601495" cy="614483"/>
            </a:xfrm>
            <a:prstGeom prst="ellipse">
              <a:avLst/>
            </a:prstGeom>
          </p:spPr>
        </p:pic>
        <p:pic>
          <p:nvPicPr>
            <p:cNvPr id="10" name="Picture 9">
              <a:extLst>
                <a:ext uri="{FF2B5EF4-FFF2-40B4-BE49-F238E27FC236}">
                  <a16:creationId xmlns:a16="http://schemas.microsoft.com/office/drawing/2014/main" id="{E635A371-C5C0-4333-7272-FF764EFCC5BF}"/>
                </a:ext>
              </a:extLst>
            </p:cNvPr>
            <p:cNvPicPr>
              <a:picLocks noChangeAspect="1"/>
            </p:cNvPicPr>
            <p:nvPr/>
          </p:nvPicPr>
          <p:blipFill>
            <a:blip r:embed="rId19">
              <a:extLst>
                <a:ext uri="{28A0092B-C50C-407E-A947-70E740481C1C}">
                  <a14:useLocalDpi xmlns:a14="http://schemas.microsoft.com/office/drawing/2010/main" val="0"/>
                </a:ext>
              </a:extLst>
            </a:blip>
            <a:srcRect t="9136" b="9136"/>
            <a:stretch/>
          </p:blipFill>
          <p:spPr>
            <a:xfrm>
              <a:off x="2747976" y="4203102"/>
              <a:ext cx="601495" cy="614483"/>
            </a:xfrm>
            <a:prstGeom prst="ellipse">
              <a:avLst/>
            </a:prstGeom>
          </p:spPr>
        </p:pic>
      </p:grpSp>
    </p:spTree>
    <p:extLst>
      <p:ext uri="{BB962C8B-B14F-4D97-AF65-F5344CB8AC3E}">
        <p14:creationId xmlns:p14="http://schemas.microsoft.com/office/powerpoint/2010/main" val="27762352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3">
            <a:extLst>
              <a:ext uri="{FF2B5EF4-FFF2-40B4-BE49-F238E27FC236}">
                <a16:creationId xmlns:a16="http://schemas.microsoft.com/office/drawing/2014/main" id="{4C3D2D86-3AFE-A472-2553-B5FC0BEA222B}"/>
              </a:ext>
            </a:extLst>
          </p:cNvPr>
          <p:cNvSpPr txBox="1">
            <a:spLocks/>
          </p:cNvSpPr>
          <p:nvPr/>
        </p:nvSpPr>
        <p:spPr>
          <a:xfrm>
            <a:off x="7940017" y="2029820"/>
            <a:ext cx="2773476" cy="3019852"/>
          </a:xfrm>
          <a:prstGeom prst="rect">
            <a:avLst/>
          </a:prstGeom>
        </p:spPr>
        <p:txBody>
          <a:bodyP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00000"/>
              </a:lnSpc>
            </a:pPr>
            <a:r>
              <a:rPr lang="en-US" sz="3600">
                <a:solidFill>
                  <a:schemeClr val="bg1"/>
                </a:solidFill>
                <a:latin typeface="Arial" panose="020B0604020202020204" pitchFamily="34" charset="0"/>
                <a:cs typeface="Arial" panose="020B0604020202020204" pitchFamily="34" charset="0"/>
              </a:rPr>
              <a:t>Long-Life Power for Wireless Transmitters</a:t>
            </a:r>
          </a:p>
        </p:txBody>
      </p:sp>
    </p:spTree>
    <p:extLst>
      <p:ext uri="{BB962C8B-B14F-4D97-AF65-F5344CB8AC3E}">
        <p14:creationId xmlns:p14="http://schemas.microsoft.com/office/powerpoint/2010/main" val="399535071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0C5C4918-379B-844E-57BE-694AE2C6323F}"/>
              </a:ext>
            </a:extLst>
          </p:cNvPr>
          <p:cNvSpPr>
            <a:spLocks noGrp="1"/>
          </p:cNvSpPr>
          <p:nvPr>
            <p:ph type="title"/>
          </p:nvPr>
        </p:nvSpPr>
        <p:spPr>
          <a:xfrm>
            <a:off x="838200" y="681037"/>
            <a:ext cx="10515600" cy="1009651"/>
          </a:xfrm>
        </p:spPr>
        <p:txBody>
          <a:bodyPr>
            <a:normAutofit/>
          </a:bodyPr>
          <a:lstStyle/>
          <a:p>
            <a:r>
              <a:rPr lang="en-US" sz="4000">
                <a:latin typeface="Arial Black" panose="020B0A04020102020204" pitchFamily="34" charset="0"/>
              </a:rPr>
              <a:t>Advantages</a:t>
            </a:r>
            <a:r>
              <a:rPr lang="en-US" sz="4000"/>
              <a:t> of </a:t>
            </a:r>
            <a:r>
              <a:rPr lang="en-US" sz="4000">
                <a:latin typeface="Arial Black" panose="020B0A04020102020204" pitchFamily="34" charset="0"/>
              </a:rPr>
              <a:t>Power Puck</a:t>
            </a:r>
          </a:p>
        </p:txBody>
      </p:sp>
      <p:sp>
        <p:nvSpPr>
          <p:cNvPr id="6" name="Content Placeholder 2">
            <a:extLst>
              <a:ext uri="{FF2B5EF4-FFF2-40B4-BE49-F238E27FC236}">
                <a16:creationId xmlns:a16="http://schemas.microsoft.com/office/drawing/2014/main" id="{670B910C-A7BA-2B26-7438-21A09422F28B}"/>
              </a:ext>
            </a:extLst>
          </p:cNvPr>
          <p:cNvSpPr>
            <a:spLocks noGrp="1"/>
          </p:cNvSpPr>
          <p:nvPr>
            <p:ph idx="1"/>
          </p:nvPr>
        </p:nvSpPr>
        <p:spPr>
          <a:xfrm>
            <a:off x="760472" y="1870693"/>
            <a:ext cx="6759009" cy="4211686"/>
          </a:xfrm>
        </p:spPr>
        <p:txBody>
          <a:bodyPr>
            <a:noAutofit/>
          </a:bodyPr>
          <a:lstStyle/>
          <a:p>
            <a:r>
              <a:rPr lang="en-US" sz="1600" b="0" i="0" u="none" strike="noStrike" baseline="0">
                <a:solidFill>
                  <a:srgbClr val="211D1E"/>
                </a:solidFill>
                <a:latin typeface="Arial" panose="020B0604020202020204" pitchFamily="34" charset="0"/>
              </a:rPr>
              <a:t>Eliminates need for costly </a:t>
            </a:r>
            <a:r>
              <a:rPr lang="en-US" sz="1600">
                <a:solidFill>
                  <a:srgbClr val="211D1E"/>
                </a:solidFill>
                <a:latin typeface="Arial" panose="020B0604020202020204" pitchFamily="34" charset="0"/>
              </a:rPr>
              <a:t>wireless battery replacements.</a:t>
            </a:r>
          </a:p>
          <a:p>
            <a:r>
              <a:rPr lang="en-US" sz="1600" b="0" i="0" u="none" strike="noStrike" baseline="0">
                <a:solidFill>
                  <a:srgbClr val="211D1E"/>
                </a:solidFill>
                <a:latin typeface="Arial" panose="020B0604020202020204" pitchFamily="34" charset="0"/>
              </a:rPr>
              <a:t>Converts heat from sources between -45 °C to 450 °C into continuous electrical power.</a:t>
            </a:r>
          </a:p>
          <a:p>
            <a:r>
              <a:rPr lang="en-US" sz="1600" b="0" i="0" u="none" strike="noStrike" baseline="0">
                <a:solidFill>
                  <a:srgbClr val="211D1E"/>
                </a:solidFill>
                <a:latin typeface="Arial" panose="020B0604020202020204" pitchFamily="34" charset="0"/>
              </a:rPr>
              <a:t>Quick and straightforward installation</a:t>
            </a:r>
          </a:p>
          <a:p>
            <a:r>
              <a:rPr lang="en-US" sz="1600" b="0" i="0" u="none" strike="noStrike" baseline="0">
                <a:solidFill>
                  <a:srgbClr val="211D1E"/>
                </a:solidFill>
                <a:latin typeface="Arial" panose="020B0604020202020204" pitchFamily="34" charset="0"/>
              </a:rPr>
              <a:t>Offers a consistent power source, ensuring stable data transmission and integrity for uninterrupted operations. </a:t>
            </a:r>
          </a:p>
          <a:p>
            <a:r>
              <a:rPr lang="en-US" sz="1600" b="0" i="0" u="none" strike="noStrike" baseline="0">
                <a:solidFill>
                  <a:srgbClr val="211D1E"/>
                </a:solidFill>
                <a:latin typeface="Arial" panose="020B0604020202020204" pitchFamily="34" charset="0"/>
              </a:rPr>
              <a:t>Beneficial for powering devices in remote or hard-to-reach or hazardous areas.</a:t>
            </a:r>
          </a:p>
          <a:p>
            <a:r>
              <a:rPr lang="en-US" sz="1600" b="0" i="0" u="none" strike="noStrike" baseline="0">
                <a:solidFill>
                  <a:srgbClr val="211D1E"/>
                </a:solidFill>
                <a:latin typeface="Arial" panose="020B0604020202020204" pitchFamily="34" charset="0"/>
              </a:rPr>
              <a:t>Less maintenance intervention translates to fewer potential safety incidents.</a:t>
            </a:r>
            <a:endParaRPr lang="en-US" sz="1600" b="0" i="0" u="none" strike="noStrike" baseline="30000">
              <a:solidFill>
                <a:srgbClr val="000000"/>
              </a:solidFill>
              <a:latin typeface="Arial" panose="020B0604020202020204" pitchFamily="34" charset="0"/>
            </a:endParaRPr>
          </a:p>
        </p:txBody>
      </p:sp>
      <p:pic>
        <p:nvPicPr>
          <p:cNvPr id="3" name="Picture 2">
            <a:extLst>
              <a:ext uri="{FF2B5EF4-FFF2-40B4-BE49-F238E27FC236}">
                <a16:creationId xmlns:a16="http://schemas.microsoft.com/office/drawing/2014/main" id="{7B7153DC-2E26-1CAF-3BF7-611140243CDE}"/>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b="31070"/>
          <a:stretch/>
        </p:blipFill>
        <p:spPr bwMode="auto">
          <a:xfrm>
            <a:off x="7417525" y="3965944"/>
            <a:ext cx="3548510" cy="2754963"/>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2">
            <a:extLst>
              <a:ext uri="{FF2B5EF4-FFF2-40B4-BE49-F238E27FC236}">
                <a16:creationId xmlns:a16="http://schemas.microsoft.com/office/drawing/2014/main" id="{3D39D087-38D4-3C52-71D6-72CA1194A20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692867" y="264657"/>
            <a:ext cx="3392755" cy="411085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2381446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3">
            <a:extLst>
              <a:ext uri="{FF2B5EF4-FFF2-40B4-BE49-F238E27FC236}">
                <a16:creationId xmlns:a16="http://schemas.microsoft.com/office/drawing/2014/main" id="{4C3D2D86-3AFE-A472-2553-B5FC0BEA222B}"/>
              </a:ext>
            </a:extLst>
          </p:cNvPr>
          <p:cNvSpPr txBox="1">
            <a:spLocks/>
          </p:cNvSpPr>
          <p:nvPr/>
        </p:nvSpPr>
        <p:spPr>
          <a:xfrm>
            <a:off x="7940017" y="2029820"/>
            <a:ext cx="2773476" cy="3019852"/>
          </a:xfrm>
          <a:prstGeom prst="rect">
            <a:avLst/>
          </a:prstGeom>
        </p:spPr>
        <p:txBody>
          <a:bodyP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00000"/>
              </a:lnSpc>
            </a:pPr>
            <a:r>
              <a:rPr lang="en-US" sz="3600">
                <a:solidFill>
                  <a:schemeClr val="bg1"/>
                </a:solidFill>
                <a:latin typeface="Arial" panose="020B0604020202020204" pitchFamily="34" charset="0"/>
                <a:cs typeface="Arial" panose="020B0604020202020204" pitchFamily="34" charset="0"/>
              </a:rPr>
              <a:t>Long-Life Power for Wireless Transmitters</a:t>
            </a:r>
          </a:p>
        </p:txBody>
      </p:sp>
      <p:sp>
        <p:nvSpPr>
          <p:cNvPr id="3" name="Title 1">
            <a:extLst>
              <a:ext uri="{FF2B5EF4-FFF2-40B4-BE49-F238E27FC236}">
                <a16:creationId xmlns:a16="http://schemas.microsoft.com/office/drawing/2014/main" id="{61344BA2-062E-8D84-08E8-6C36CB940CB4}"/>
              </a:ext>
            </a:extLst>
          </p:cNvPr>
          <p:cNvSpPr>
            <a:spLocks noGrp="1"/>
          </p:cNvSpPr>
          <p:nvPr>
            <p:ph type="title"/>
          </p:nvPr>
        </p:nvSpPr>
        <p:spPr>
          <a:xfrm>
            <a:off x="838200" y="910190"/>
            <a:ext cx="10515600" cy="753127"/>
          </a:xfrm>
        </p:spPr>
        <p:txBody>
          <a:bodyPr>
            <a:normAutofit fontScale="90000"/>
          </a:bodyPr>
          <a:lstStyle/>
          <a:p>
            <a:r>
              <a:rPr lang="en-US">
                <a:latin typeface="Arial"/>
                <a:cs typeface="Arial"/>
              </a:rPr>
              <a:t>Power Puck </a:t>
            </a:r>
            <a:r>
              <a:rPr lang="en-US">
                <a:latin typeface="Arial Black"/>
              </a:rPr>
              <a:t>Can Help</a:t>
            </a:r>
            <a:br>
              <a:rPr lang="en-US">
                <a:latin typeface="Arial Black" panose="020B0A04020102020204" pitchFamily="34" charset="0"/>
              </a:rPr>
            </a:br>
            <a:r>
              <a:rPr lang="en-US" sz="2200">
                <a:latin typeface="Arial"/>
                <a:cs typeface="Arial"/>
              </a:rPr>
              <a:t>Wherever There is A “Warm-To-The-Touch" Temperature Difference</a:t>
            </a:r>
          </a:p>
        </p:txBody>
      </p:sp>
      <p:pic>
        <p:nvPicPr>
          <p:cNvPr id="4" name="Picture 3" descr="HeatSource-RedBlueCompressor_550x400.jpg">
            <a:extLst>
              <a:ext uri="{FF2B5EF4-FFF2-40B4-BE49-F238E27FC236}">
                <a16:creationId xmlns:a16="http://schemas.microsoft.com/office/drawing/2014/main" id="{4B782A63-DBA8-D939-6EE3-0642739C3AE1}"/>
              </a:ext>
            </a:extLst>
          </p:cNvPr>
          <p:cNvPicPr>
            <a:picLocks noChangeAspect="1"/>
          </p:cNvPicPr>
          <p:nvPr/>
        </p:nvPicPr>
        <p:blipFill>
          <a:blip r:embed="rId2" cstate="print">
            <a:extLst>
              <a:ext uri="{BEBA8EAE-BF5A-486C-A8C5-ECC9F3942E4B}">
                <a14:imgProps xmlns:a14="http://schemas.microsoft.com/office/drawing/2010/main">
                  <a14:imgLayer r:embed="rId3">
                    <a14:imgEffect>
                      <a14:brightnessContrast bright="37000"/>
                    </a14:imgEffect>
                  </a14:imgLayer>
                </a14:imgProps>
              </a:ext>
              <a:ext uri="{28A0092B-C50C-407E-A947-70E740481C1C}">
                <a14:useLocalDpi xmlns:a14="http://schemas.microsoft.com/office/drawing/2010/main" val="0"/>
              </a:ext>
            </a:extLst>
          </a:blip>
          <a:stretch>
            <a:fillRect/>
          </a:stretch>
        </p:blipFill>
        <p:spPr>
          <a:xfrm>
            <a:off x="4105275" y="2090760"/>
            <a:ext cx="1990725" cy="1447800"/>
          </a:xfrm>
          <a:prstGeom prst="rect">
            <a:avLst/>
          </a:prstGeom>
        </p:spPr>
      </p:pic>
      <p:pic>
        <p:nvPicPr>
          <p:cNvPr id="5" name="Picture 4">
            <a:extLst>
              <a:ext uri="{FF2B5EF4-FFF2-40B4-BE49-F238E27FC236}">
                <a16:creationId xmlns:a16="http://schemas.microsoft.com/office/drawing/2014/main" id="{93A00F93-9592-5078-3BC9-E7AADEDAB1FC}"/>
              </a:ext>
            </a:extLst>
          </p:cNvPr>
          <p:cNvPicPr>
            <a:picLocks/>
          </p:cNvPicPr>
          <p:nvPr/>
        </p:nvPicPr>
        <p:blipFill rotWithShape="1">
          <a:blip r:embed="rId4">
            <a:extLst>
              <a:ext uri="{BEBA8EAE-BF5A-486C-A8C5-ECC9F3942E4B}">
                <a14:imgProps xmlns:a14="http://schemas.microsoft.com/office/drawing/2010/main">
                  <a14:imgLayer r:embed="rId5">
                    <a14:imgEffect>
                      <a14:brightnessContrast bright="33000"/>
                    </a14:imgEffect>
                  </a14:imgLayer>
                </a14:imgProps>
              </a:ext>
            </a:extLst>
          </a:blip>
          <a:srcRect t="1" r="20986" b="4844"/>
          <a:stretch/>
        </p:blipFill>
        <p:spPr>
          <a:xfrm>
            <a:off x="6148259" y="2090760"/>
            <a:ext cx="1981200" cy="1447800"/>
          </a:xfrm>
          <a:prstGeom prst="rect">
            <a:avLst/>
          </a:prstGeom>
        </p:spPr>
      </p:pic>
      <p:pic>
        <p:nvPicPr>
          <p:cNvPr id="6" name="Picture 2" descr="http://perpetuapower.com/wp-content/uploads/2016/02/HeatSource_Power-Plant_550x4001.jpg">
            <a:extLst>
              <a:ext uri="{FF2B5EF4-FFF2-40B4-BE49-F238E27FC236}">
                <a16:creationId xmlns:a16="http://schemas.microsoft.com/office/drawing/2014/main" id="{D6AD08C7-F39C-D33E-158A-7C4355561425}"/>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129989" y="4111089"/>
            <a:ext cx="1990725" cy="144780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11" descr="http://perpetuapower.com/wp-content/uploads/2016/02/HeatSourceBoiler_550x4001.jpg">
            <a:extLst>
              <a:ext uri="{FF2B5EF4-FFF2-40B4-BE49-F238E27FC236}">
                <a16:creationId xmlns:a16="http://schemas.microsoft.com/office/drawing/2014/main" id="{C5192ED6-CDE2-224A-1556-6E897CFE43F0}"/>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8244789" y="4111089"/>
            <a:ext cx="1990725" cy="1447800"/>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descr="http://perpetuapower.com/wp-content/uploads/2016/02/HeatSourceProdOilLine_550x4001.jpg">
            <a:extLst>
              <a:ext uri="{FF2B5EF4-FFF2-40B4-BE49-F238E27FC236}">
                <a16:creationId xmlns:a16="http://schemas.microsoft.com/office/drawing/2014/main" id="{FDC6B031-EDDE-1B42-FFA1-E61FF65D2F3C}"/>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6187388" y="4111090"/>
            <a:ext cx="1981200" cy="1440873"/>
          </a:xfrm>
          <a:prstGeom prst="rect">
            <a:avLst/>
          </a:prstGeom>
          <a:noFill/>
          <a:extLst>
            <a:ext uri="{909E8E84-426E-40DD-AFC4-6F175D3DCCD1}">
              <a14:hiddenFill xmlns:a14="http://schemas.microsoft.com/office/drawing/2010/main">
                <a:solidFill>
                  <a:srgbClr val="FFFFFF"/>
                </a:solidFill>
              </a14:hiddenFill>
            </a:ext>
          </a:extLst>
        </p:spPr>
      </p:pic>
      <p:sp>
        <p:nvSpPr>
          <p:cNvPr id="9" name="Rectangle 8">
            <a:extLst>
              <a:ext uri="{FF2B5EF4-FFF2-40B4-BE49-F238E27FC236}">
                <a16:creationId xmlns:a16="http://schemas.microsoft.com/office/drawing/2014/main" id="{996D3B8A-B011-B9C0-414E-3ACB24A1E89B}"/>
              </a:ext>
            </a:extLst>
          </p:cNvPr>
          <p:cNvSpPr/>
          <p:nvPr/>
        </p:nvSpPr>
        <p:spPr>
          <a:xfrm>
            <a:off x="3901388" y="3554244"/>
            <a:ext cx="2390524" cy="307777"/>
          </a:xfrm>
          <a:prstGeom prst="rect">
            <a:avLst/>
          </a:prstGeom>
        </p:spPr>
        <p:txBody>
          <a:bodyPr wrap="square">
            <a:spAutoFit/>
          </a:bodyPr>
          <a:lstStyle/>
          <a:p>
            <a:pPr algn="ctr"/>
            <a:r>
              <a:rPr lang="en-US" sz="1400" b="1"/>
              <a:t>Compressors</a:t>
            </a:r>
          </a:p>
        </p:txBody>
      </p:sp>
      <p:sp>
        <p:nvSpPr>
          <p:cNvPr id="10" name="Rectangle 9">
            <a:extLst>
              <a:ext uri="{FF2B5EF4-FFF2-40B4-BE49-F238E27FC236}">
                <a16:creationId xmlns:a16="http://schemas.microsoft.com/office/drawing/2014/main" id="{0AC0B51F-64DF-B7D6-BB4A-2F69E1C815E5}"/>
              </a:ext>
            </a:extLst>
          </p:cNvPr>
          <p:cNvSpPr/>
          <p:nvPr/>
        </p:nvSpPr>
        <p:spPr>
          <a:xfrm>
            <a:off x="1691588" y="3554244"/>
            <a:ext cx="2587752" cy="307777"/>
          </a:xfrm>
          <a:prstGeom prst="rect">
            <a:avLst/>
          </a:prstGeom>
        </p:spPr>
        <p:txBody>
          <a:bodyPr wrap="square">
            <a:spAutoFit/>
          </a:bodyPr>
          <a:lstStyle/>
          <a:p>
            <a:pPr algn="ctr"/>
            <a:r>
              <a:rPr lang="en-US" sz="1400" b="1"/>
              <a:t>Pumps &amp; Motors</a:t>
            </a:r>
          </a:p>
        </p:txBody>
      </p:sp>
      <p:sp>
        <p:nvSpPr>
          <p:cNvPr id="11" name="Rectangle 10">
            <a:extLst>
              <a:ext uri="{FF2B5EF4-FFF2-40B4-BE49-F238E27FC236}">
                <a16:creationId xmlns:a16="http://schemas.microsoft.com/office/drawing/2014/main" id="{E5C4FC4D-E51B-2C3F-6AE3-01C3FA3120F1}"/>
              </a:ext>
            </a:extLst>
          </p:cNvPr>
          <p:cNvSpPr/>
          <p:nvPr/>
        </p:nvSpPr>
        <p:spPr>
          <a:xfrm>
            <a:off x="6187389" y="3554244"/>
            <a:ext cx="2044699" cy="307777"/>
          </a:xfrm>
          <a:prstGeom prst="rect">
            <a:avLst/>
          </a:prstGeom>
        </p:spPr>
        <p:txBody>
          <a:bodyPr wrap="square">
            <a:spAutoFit/>
          </a:bodyPr>
          <a:lstStyle/>
          <a:p>
            <a:pPr algn="ctr"/>
            <a:r>
              <a:rPr lang="en-US" sz="1400" b="1"/>
              <a:t>Machine Casings</a:t>
            </a:r>
          </a:p>
        </p:txBody>
      </p:sp>
      <p:sp>
        <p:nvSpPr>
          <p:cNvPr id="12" name="Rectangle 11">
            <a:extLst>
              <a:ext uri="{FF2B5EF4-FFF2-40B4-BE49-F238E27FC236}">
                <a16:creationId xmlns:a16="http://schemas.microsoft.com/office/drawing/2014/main" id="{2E9793C2-AB3E-FA00-EC9A-1537AB7987B3}"/>
              </a:ext>
            </a:extLst>
          </p:cNvPr>
          <p:cNvSpPr/>
          <p:nvPr/>
        </p:nvSpPr>
        <p:spPr>
          <a:xfrm>
            <a:off x="8168589" y="3554244"/>
            <a:ext cx="2044699" cy="307777"/>
          </a:xfrm>
          <a:prstGeom prst="rect">
            <a:avLst/>
          </a:prstGeom>
        </p:spPr>
        <p:txBody>
          <a:bodyPr wrap="square">
            <a:spAutoFit/>
          </a:bodyPr>
          <a:lstStyle/>
          <a:p>
            <a:pPr algn="ctr"/>
            <a:r>
              <a:rPr lang="en-US" sz="1400" b="1"/>
              <a:t>Holding Tanks</a:t>
            </a:r>
          </a:p>
        </p:txBody>
      </p:sp>
      <p:sp>
        <p:nvSpPr>
          <p:cNvPr id="13" name="Rectangle 12">
            <a:extLst>
              <a:ext uri="{FF2B5EF4-FFF2-40B4-BE49-F238E27FC236}">
                <a16:creationId xmlns:a16="http://schemas.microsoft.com/office/drawing/2014/main" id="{973BD647-46D4-E6EE-1FD5-9E18EAF78C17}"/>
              </a:ext>
            </a:extLst>
          </p:cNvPr>
          <p:cNvSpPr/>
          <p:nvPr/>
        </p:nvSpPr>
        <p:spPr>
          <a:xfrm>
            <a:off x="1971675" y="5601336"/>
            <a:ext cx="2044699" cy="307777"/>
          </a:xfrm>
          <a:prstGeom prst="rect">
            <a:avLst/>
          </a:prstGeom>
        </p:spPr>
        <p:txBody>
          <a:bodyPr wrap="square">
            <a:spAutoFit/>
          </a:bodyPr>
          <a:lstStyle/>
          <a:p>
            <a:pPr algn="ctr"/>
            <a:r>
              <a:rPr lang="en-US" sz="1400" b="1"/>
              <a:t>Steam Lines</a:t>
            </a:r>
          </a:p>
        </p:txBody>
      </p:sp>
      <p:sp>
        <p:nvSpPr>
          <p:cNvPr id="14" name="Rectangle 13">
            <a:extLst>
              <a:ext uri="{FF2B5EF4-FFF2-40B4-BE49-F238E27FC236}">
                <a16:creationId xmlns:a16="http://schemas.microsoft.com/office/drawing/2014/main" id="{291DACFE-A6E9-3F35-8502-354C47403E97}"/>
              </a:ext>
            </a:extLst>
          </p:cNvPr>
          <p:cNvSpPr/>
          <p:nvPr/>
        </p:nvSpPr>
        <p:spPr>
          <a:xfrm>
            <a:off x="3950816" y="5607684"/>
            <a:ext cx="2286000" cy="307777"/>
          </a:xfrm>
          <a:prstGeom prst="rect">
            <a:avLst/>
          </a:prstGeom>
        </p:spPr>
        <p:txBody>
          <a:bodyPr wrap="square">
            <a:spAutoFit/>
          </a:bodyPr>
          <a:lstStyle/>
          <a:p>
            <a:pPr algn="ctr"/>
            <a:r>
              <a:rPr lang="en-US" sz="1400" b="1"/>
              <a:t>Warm Process Fluids</a:t>
            </a:r>
          </a:p>
        </p:txBody>
      </p:sp>
      <p:sp>
        <p:nvSpPr>
          <p:cNvPr id="15" name="Rectangle 14">
            <a:extLst>
              <a:ext uri="{FF2B5EF4-FFF2-40B4-BE49-F238E27FC236}">
                <a16:creationId xmlns:a16="http://schemas.microsoft.com/office/drawing/2014/main" id="{EE43A428-7747-1C82-578D-0B4A53E8B072}"/>
              </a:ext>
            </a:extLst>
          </p:cNvPr>
          <p:cNvSpPr/>
          <p:nvPr/>
        </p:nvSpPr>
        <p:spPr>
          <a:xfrm>
            <a:off x="6023265" y="5601336"/>
            <a:ext cx="2286000" cy="307777"/>
          </a:xfrm>
          <a:prstGeom prst="rect">
            <a:avLst/>
          </a:prstGeom>
        </p:spPr>
        <p:txBody>
          <a:bodyPr wrap="square">
            <a:spAutoFit/>
          </a:bodyPr>
          <a:lstStyle/>
          <a:p>
            <a:pPr algn="ctr"/>
            <a:r>
              <a:rPr lang="en-US" sz="1400" b="1"/>
              <a:t>Oil Production Lines</a:t>
            </a:r>
          </a:p>
        </p:txBody>
      </p:sp>
      <p:sp>
        <p:nvSpPr>
          <p:cNvPr id="16" name="Rectangle 15">
            <a:extLst>
              <a:ext uri="{FF2B5EF4-FFF2-40B4-BE49-F238E27FC236}">
                <a16:creationId xmlns:a16="http://schemas.microsoft.com/office/drawing/2014/main" id="{BCFE0C68-44F9-B24C-043D-450C4A7F9036}"/>
              </a:ext>
            </a:extLst>
          </p:cNvPr>
          <p:cNvSpPr/>
          <p:nvPr/>
        </p:nvSpPr>
        <p:spPr>
          <a:xfrm>
            <a:off x="7981020" y="5601336"/>
            <a:ext cx="2286000" cy="307777"/>
          </a:xfrm>
          <a:prstGeom prst="rect">
            <a:avLst/>
          </a:prstGeom>
        </p:spPr>
        <p:txBody>
          <a:bodyPr wrap="square">
            <a:spAutoFit/>
          </a:bodyPr>
          <a:lstStyle/>
          <a:p>
            <a:pPr algn="ctr"/>
            <a:r>
              <a:rPr lang="en-US" sz="1400" b="1"/>
              <a:t> Boilers</a:t>
            </a:r>
          </a:p>
        </p:txBody>
      </p:sp>
      <p:pic>
        <p:nvPicPr>
          <p:cNvPr id="17" name="Picture 15" descr="http://perpetuapower.com/wp-content/uploads/2016/02/HeatSourceHolding-Tank_550x4001.jpg">
            <a:extLst>
              <a:ext uri="{FF2B5EF4-FFF2-40B4-BE49-F238E27FC236}">
                <a16:creationId xmlns:a16="http://schemas.microsoft.com/office/drawing/2014/main" id="{75B03116-F119-4F56-B307-0CF831AD1149}"/>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8207717" y="2105176"/>
            <a:ext cx="1981200" cy="1440873"/>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17" descr="http://perpetuapower.com/wp-content/uploads/2016/02/HeatSource-Chevron_Steam-Lines_550x4001.jpg">
            <a:extLst>
              <a:ext uri="{FF2B5EF4-FFF2-40B4-BE49-F238E27FC236}">
                <a16:creationId xmlns:a16="http://schemas.microsoft.com/office/drawing/2014/main" id="{C1F0FC65-163A-71B1-1684-3BA227B1CEAB}"/>
              </a:ext>
            </a:extLst>
          </p:cNvPr>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2060232" y="4123446"/>
            <a:ext cx="1990725" cy="1447800"/>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21" descr="http://perpetuapower.com/wp-content/uploads/2016/02/HeatSourceCMC_pump_550x4001.jpg">
            <a:extLst>
              <a:ext uri="{FF2B5EF4-FFF2-40B4-BE49-F238E27FC236}">
                <a16:creationId xmlns:a16="http://schemas.microsoft.com/office/drawing/2014/main" id="{BC354ACB-E631-717C-A742-F3E51BA00FFC}"/>
              </a:ext>
            </a:extLst>
          </p:cNvPr>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2062860" y="2090978"/>
            <a:ext cx="1981200" cy="144087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653688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3">
            <a:extLst>
              <a:ext uri="{FF2B5EF4-FFF2-40B4-BE49-F238E27FC236}">
                <a16:creationId xmlns:a16="http://schemas.microsoft.com/office/drawing/2014/main" id="{4C3D2D86-3AFE-A472-2553-B5FC0BEA222B}"/>
              </a:ext>
            </a:extLst>
          </p:cNvPr>
          <p:cNvSpPr txBox="1">
            <a:spLocks/>
          </p:cNvSpPr>
          <p:nvPr/>
        </p:nvSpPr>
        <p:spPr>
          <a:xfrm>
            <a:off x="7940017" y="2029820"/>
            <a:ext cx="2773476" cy="3019852"/>
          </a:xfrm>
          <a:prstGeom prst="rect">
            <a:avLst/>
          </a:prstGeom>
        </p:spPr>
        <p:txBody>
          <a:bodyP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00000"/>
              </a:lnSpc>
            </a:pPr>
            <a:r>
              <a:rPr lang="en-US" sz="3600">
                <a:solidFill>
                  <a:schemeClr val="bg1"/>
                </a:solidFill>
                <a:latin typeface="Arial" panose="020B0604020202020204" pitchFamily="34" charset="0"/>
                <a:cs typeface="Arial" panose="020B0604020202020204" pitchFamily="34" charset="0"/>
              </a:rPr>
              <a:t>Long-Life Power for Wireless Transmitters</a:t>
            </a:r>
          </a:p>
        </p:txBody>
      </p:sp>
      <p:sp>
        <p:nvSpPr>
          <p:cNvPr id="5" name="TextBox 4">
            <a:extLst>
              <a:ext uri="{FF2B5EF4-FFF2-40B4-BE49-F238E27FC236}">
                <a16:creationId xmlns:a16="http://schemas.microsoft.com/office/drawing/2014/main" id="{38594E17-4733-A317-B2E9-A286C5B315B1}"/>
              </a:ext>
            </a:extLst>
          </p:cNvPr>
          <p:cNvSpPr txBox="1"/>
          <p:nvPr/>
        </p:nvSpPr>
        <p:spPr>
          <a:xfrm>
            <a:off x="2298948" y="2120531"/>
            <a:ext cx="9061478" cy="3936142"/>
          </a:xfrm>
          <a:prstGeom prst="rect">
            <a:avLst/>
          </a:prstGeom>
          <a:noFill/>
        </p:spPr>
        <p:txBody>
          <a:bodyPr wrap="square" rtlCol="0">
            <a:spAutoFit/>
          </a:bodyPr>
          <a:lstStyle/>
          <a:p>
            <a:r>
              <a:rPr lang="en-US">
                <a:solidFill>
                  <a:srgbClr val="002060"/>
                </a:solidFill>
                <a:latin typeface="Arial Black" panose="020B0A04020102020204" pitchFamily="34" charset="0"/>
              </a:rPr>
              <a:t>Safer: </a:t>
            </a:r>
            <a:r>
              <a:rPr lang="en-US"/>
              <a:t>The Perpetua Power Puck significantly lowers the risk of injuries associated with maintenance activities by reducing the need for battery replacements, particularly in hazardous or hard-to-reach areas. </a:t>
            </a:r>
          </a:p>
          <a:p>
            <a:pPr marR="0" rtl="0"/>
            <a:endParaRPr lang="en-US"/>
          </a:p>
          <a:p>
            <a:pPr marR="0" rtl="0"/>
            <a:endParaRPr lang="en-US"/>
          </a:p>
          <a:p>
            <a:r>
              <a:rPr lang="en-US">
                <a:solidFill>
                  <a:srgbClr val="002060"/>
                </a:solidFill>
                <a:latin typeface="Arial Black" panose="020B0A04020102020204" pitchFamily="34" charset="0"/>
              </a:rPr>
              <a:t>Smarter:  </a:t>
            </a:r>
            <a:r>
              <a:rPr lang="en-US">
                <a:latin typeface="Arial" panose="020B0604020202020204" pitchFamily="34" charset="0"/>
                <a:cs typeface="Arial" panose="020B0604020202020204" pitchFamily="34" charset="0"/>
              </a:rPr>
              <a:t>The Power Puck’s self-sustaining design and compatibility with a wide range of heat sources represent a leap in power management. It powers continuous monitoring and data collection, crucial for informed decision-making.</a:t>
            </a:r>
          </a:p>
          <a:p>
            <a:endParaRPr lang="en-US"/>
          </a:p>
          <a:p>
            <a:endParaRPr lang="en-US"/>
          </a:p>
          <a:p>
            <a:r>
              <a:rPr lang="en-US">
                <a:solidFill>
                  <a:srgbClr val="002060"/>
                </a:solidFill>
                <a:latin typeface="Arial Black" panose="020B0A04020102020204" pitchFamily="34" charset="0"/>
              </a:rPr>
              <a:t>More Productive: </a:t>
            </a:r>
            <a:r>
              <a:rPr lang="en-US"/>
              <a:t>The Power Puck enhances productivity by minimizing maintenance downtime and operational disruptions. Its ability to harness waste heat for power generation maximizes energy efficiency.</a:t>
            </a:r>
          </a:p>
          <a:p>
            <a:pPr marR="0" rtl="0">
              <a:lnSpc>
                <a:spcPct val="150000"/>
              </a:lnSpc>
            </a:pPr>
            <a:endParaRPr lang="en-US" b="0" i="0" u="none" strike="noStrike" baseline="30000">
              <a:latin typeface="Arial" panose="020B0604020202020204" pitchFamily="34" charset="0"/>
            </a:endParaRPr>
          </a:p>
        </p:txBody>
      </p:sp>
      <p:sp>
        <p:nvSpPr>
          <p:cNvPr id="11" name="Title 1">
            <a:extLst>
              <a:ext uri="{FF2B5EF4-FFF2-40B4-BE49-F238E27FC236}">
                <a16:creationId xmlns:a16="http://schemas.microsoft.com/office/drawing/2014/main" id="{E5245DB7-70E0-F299-5D68-8CAD666F710E}"/>
              </a:ext>
            </a:extLst>
          </p:cNvPr>
          <p:cNvSpPr>
            <a:spLocks noGrp="1"/>
          </p:cNvSpPr>
          <p:nvPr>
            <p:ph type="title"/>
          </p:nvPr>
        </p:nvSpPr>
        <p:spPr>
          <a:xfrm>
            <a:off x="685800" y="801327"/>
            <a:ext cx="10515600" cy="1009651"/>
          </a:xfrm>
        </p:spPr>
        <p:txBody>
          <a:bodyPr>
            <a:normAutofit fontScale="90000"/>
          </a:bodyPr>
          <a:lstStyle/>
          <a:p>
            <a:r>
              <a:rPr lang="en-US" sz="4000"/>
              <a:t>Making Maintenance </a:t>
            </a:r>
            <a:r>
              <a:rPr lang="en-US" sz="4000">
                <a:latin typeface="Arial Black" panose="020B0A04020102020204" pitchFamily="34" charset="0"/>
              </a:rPr>
              <a:t>Safer, Smarter, </a:t>
            </a:r>
            <a:br>
              <a:rPr lang="en-US" sz="4000">
                <a:latin typeface="Arial Black" panose="020B0A04020102020204" pitchFamily="34" charset="0"/>
              </a:rPr>
            </a:br>
            <a:r>
              <a:rPr lang="en-US" sz="4000">
                <a:latin typeface="Arial" panose="020B0604020202020204" pitchFamily="34" charset="0"/>
                <a:cs typeface="Arial" panose="020B0604020202020204" pitchFamily="34" charset="0"/>
              </a:rPr>
              <a:t>and</a:t>
            </a:r>
            <a:r>
              <a:rPr lang="en-US" sz="4000">
                <a:latin typeface="Arial Black" panose="020B0A04020102020204" pitchFamily="34" charset="0"/>
              </a:rPr>
              <a:t> More Productive</a:t>
            </a:r>
          </a:p>
        </p:txBody>
      </p:sp>
      <p:grpSp>
        <p:nvGrpSpPr>
          <p:cNvPr id="13" name="Group 12">
            <a:extLst>
              <a:ext uri="{FF2B5EF4-FFF2-40B4-BE49-F238E27FC236}">
                <a16:creationId xmlns:a16="http://schemas.microsoft.com/office/drawing/2014/main" id="{DB7C04A2-90EF-4364-BB9A-B25B6DC37BC5}"/>
              </a:ext>
            </a:extLst>
          </p:cNvPr>
          <p:cNvGrpSpPr/>
          <p:nvPr/>
        </p:nvGrpSpPr>
        <p:grpSpPr>
          <a:xfrm>
            <a:off x="902329" y="2043537"/>
            <a:ext cx="1184889" cy="3884565"/>
            <a:chOff x="902329" y="2043537"/>
            <a:chExt cx="1184889" cy="3884565"/>
          </a:xfrm>
        </p:grpSpPr>
        <p:sp>
          <p:nvSpPr>
            <p:cNvPr id="14" name="Rectangle 13">
              <a:extLst>
                <a:ext uri="{FF2B5EF4-FFF2-40B4-BE49-F238E27FC236}">
                  <a16:creationId xmlns:a16="http://schemas.microsoft.com/office/drawing/2014/main" id="{27380061-F200-4CB4-BE59-9F63442918FD}"/>
                </a:ext>
              </a:extLst>
            </p:cNvPr>
            <p:cNvSpPr/>
            <p:nvPr/>
          </p:nvSpPr>
          <p:spPr>
            <a:xfrm>
              <a:off x="1432114" y="2733472"/>
              <a:ext cx="115300" cy="2782111"/>
            </a:xfrm>
            <a:prstGeom prst="rect">
              <a:avLst/>
            </a:prstGeom>
            <a:solidFill>
              <a:srgbClr val="00206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002060"/>
                </a:solidFill>
              </a:endParaRPr>
            </a:p>
          </p:txBody>
        </p:sp>
        <p:pic>
          <p:nvPicPr>
            <p:cNvPr id="15" name="Picture 14" descr="A black and white circular object with gears in it&#10;&#10;Description automatically generated">
              <a:extLst>
                <a:ext uri="{FF2B5EF4-FFF2-40B4-BE49-F238E27FC236}">
                  <a16:creationId xmlns:a16="http://schemas.microsoft.com/office/drawing/2014/main" id="{11B507AB-45D0-ED60-D460-D49E7FA22AC9}"/>
                </a:ext>
              </a:extLst>
            </p:cNvPr>
            <p:cNvPicPr>
              <a:picLocks noChangeAspect="1"/>
            </p:cNvPicPr>
            <p:nvPr/>
          </p:nvPicPr>
          <p:blipFill rotWithShape="1">
            <a:blip r:embed="rId2">
              <a:extLst>
                <a:ext uri="{28A0092B-C50C-407E-A947-70E740481C1C}">
                  <a14:useLocalDpi xmlns:a14="http://schemas.microsoft.com/office/drawing/2010/main" val="0"/>
                </a:ext>
              </a:extLst>
            </a:blip>
            <a:srcRect r="70131"/>
            <a:stretch/>
          </p:blipFill>
          <p:spPr>
            <a:xfrm>
              <a:off x="902329" y="2043537"/>
              <a:ext cx="1174870" cy="1151955"/>
            </a:xfrm>
            <a:prstGeom prst="rect">
              <a:avLst/>
            </a:prstGeom>
          </p:spPr>
        </p:pic>
        <p:pic>
          <p:nvPicPr>
            <p:cNvPr id="16" name="Picture 15" descr="A black and white circular object with gears in it&#10;&#10;Description automatically generated">
              <a:extLst>
                <a:ext uri="{FF2B5EF4-FFF2-40B4-BE49-F238E27FC236}">
                  <a16:creationId xmlns:a16="http://schemas.microsoft.com/office/drawing/2014/main" id="{F55B5D10-2C5B-14C4-9A9A-E23748E355EA}"/>
                </a:ext>
              </a:extLst>
            </p:cNvPr>
            <p:cNvPicPr>
              <a:picLocks noChangeAspect="1"/>
            </p:cNvPicPr>
            <p:nvPr/>
          </p:nvPicPr>
          <p:blipFill rotWithShape="1">
            <a:blip r:embed="rId2">
              <a:extLst>
                <a:ext uri="{28A0092B-C50C-407E-A947-70E740481C1C}">
                  <a14:useLocalDpi xmlns:a14="http://schemas.microsoft.com/office/drawing/2010/main" val="0"/>
                </a:ext>
              </a:extLst>
            </a:blip>
            <a:srcRect l="35547" r="34359"/>
            <a:stretch/>
          </p:blipFill>
          <p:spPr>
            <a:xfrm>
              <a:off x="903507" y="3428051"/>
              <a:ext cx="1183710" cy="1151954"/>
            </a:xfrm>
            <a:prstGeom prst="rect">
              <a:avLst/>
            </a:prstGeom>
          </p:spPr>
        </p:pic>
        <p:pic>
          <p:nvPicPr>
            <p:cNvPr id="17" name="Picture 16" descr="A black and white circular object with gears in it&#10;&#10;Description automatically generated">
              <a:extLst>
                <a:ext uri="{FF2B5EF4-FFF2-40B4-BE49-F238E27FC236}">
                  <a16:creationId xmlns:a16="http://schemas.microsoft.com/office/drawing/2014/main" id="{959F183B-848A-3950-8782-872BEEB5E248}"/>
                </a:ext>
              </a:extLst>
            </p:cNvPr>
            <p:cNvPicPr>
              <a:picLocks noChangeAspect="1"/>
            </p:cNvPicPr>
            <p:nvPr/>
          </p:nvPicPr>
          <p:blipFill rotWithShape="1">
            <a:blip r:embed="rId2">
              <a:extLst>
                <a:ext uri="{28A0092B-C50C-407E-A947-70E740481C1C}">
                  <a14:useLocalDpi xmlns:a14="http://schemas.microsoft.com/office/drawing/2010/main" val="0"/>
                </a:ext>
              </a:extLst>
            </a:blip>
            <a:srcRect l="69876"/>
            <a:stretch/>
          </p:blipFill>
          <p:spPr>
            <a:xfrm>
              <a:off x="902329" y="4776148"/>
              <a:ext cx="1184889" cy="1151954"/>
            </a:xfrm>
            <a:prstGeom prst="rect">
              <a:avLst/>
            </a:prstGeom>
          </p:spPr>
        </p:pic>
      </p:grpSp>
    </p:spTree>
    <p:extLst>
      <p:ext uri="{BB962C8B-B14F-4D97-AF65-F5344CB8AC3E}">
        <p14:creationId xmlns:p14="http://schemas.microsoft.com/office/powerpoint/2010/main" val="195629406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3">
            <a:extLst>
              <a:ext uri="{FF2B5EF4-FFF2-40B4-BE49-F238E27FC236}">
                <a16:creationId xmlns:a16="http://schemas.microsoft.com/office/drawing/2014/main" id="{4C3D2D86-3AFE-A472-2553-B5FC0BEA222B}"/>
              </a:ext>
            </a:extLst>
          </p:cNvPr>
          <p:cNvSpPr txBox="1">
            <a:spLocks/>
          </p:cNvSpPr>
          <p:nvPr/>
        </p:nvSpPr>
        <p:spPr>
          <a:xfrm>
            <a:off x="7940017" y="2029820"/>
            <a:ext cx="2773476" cy="3019852"/>
          </a:xfrm>
          <a:prstGeom prst="rect">
            <a:avLst/>
          </a:prstGeom>
        </p:spPr>
        <p:txBody>
          <a:bodyP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00000"/>
              </a:lnSpc>
            </a:pPr>
            <a:r>
              <a:rPr lang="en-US" sz="3600">
                <a:solidFill>
                  <a:schemeClr val="bg1"/>
                </a:solidFill>
                <a:latin typeface="Arial" panose="020B0604020202020204" pitchFamily="34" charset="0"/>
                <a:cs typeface="Arial" panose="020B0604020202020204" pitchFamily="34" charset="0"/>
              </a:rPr>
              <a:t>Long-Life Power for Wireless Transmitters</a:t>
            </a:r>
          </a:p>
        </p:txBody>
      </p:sp>
      <p:sp>
        <p:nvSpPr>
          <p:cNvPr id="3" name="Title 1">
            <a:extLst>
              <a:ext uri="{FF2B5EF4-FFF2-40B4-BE49-F238E27FC236}">
                <a16:creationId xmlns:a16="http://schemas.microsoft.com/office/drawing/2014/main" id="{AFEC2BCF-EDB2-E5C6-1922-712E480EBC8E}"/>
              </a:ext>
            </a:extLst>
          </p:cNvPr>
          <p:cNvSpPr>
            <a:spLocks noGrp="1"/>
          </p:cNvSpPr>
          <p:nvPr>
            <p:ph type="title"/>
          </p:nvPr>
        </p:nvSpPr>
        <p:spPr>
          <a:xfrm>
            <a:off x="838200" y="949868"/>
            <a:ext cx="10515600" cy="1009651"/>
          </a:xfrm>
        </p:spPr>
        <p:txBody>
          <a:bodyPr>
            <a:normAutofit fontScale="90000"/>
          </a:bodyPr>
          <a:lstStyle/>
          <a:p>
            <a:r>
              <a:rPr lang="en-US">
                <a:latin typeface="Arial Black" panose="020B0A04020102020204" pitchFamily="34" charset="0"/>
              </a:rPr>
              <a:t>Reliable </a:t>
            </a:r>
            <a:r>
              <a:rPr lang="en-US">
                <a:latin typeface="Arial" panose="020B0604020202020204" pitchFamily="34" charset="0"/>
                <a:cs typeface="Arial" panose="020B0604020202020204" pitchFamily="34" charset="0"/>
              </a:rPr>
              <a:t>Thermoelectric Energy for</a:t>
            </a:r>
            <a:r>
              <a:rPr lang="en-US">
                <a:latin typeface="Arial Black" panose="020B0A04020102020204" pitchFamily="34" charset="0"/>
              </a:rPr>
              <a:t> Wireless Sensors</a:t>
            </a:r>
          </a:p>
        </p:txBody>
      </p:sp>
      <p:sp>
        <p:nvSpPr>
          <p:cNvPr id="4" name="TextBox 3">
            <a:extLst>
              <a:ext uri="{FF2B5EF4-FFF2-40B4-BE49-F238E27FC236}">
                <a16:creationId xmlns:a16="http://schemas.microsoft.com/office/drawing/2014/main" id="{05EF7040-3C03-044C-E6D2-0CB7ACB737A2}"/>
              </a:ext>
            </a:extLst>
          </p:cNvPr>
          <p:cNvSpPr txBox="1"/>
          <p:nvPr/>
        </p:nvSpPr>
        <p:spPr>
          <a:xfrm>
            <a:off x="562831" y="5524321"/>
            <a:ext cx="6220857" cy="338554"/>
          </a:xfrm>
          <a:prstGeom prst="rect">
            <a:avLst/>
          </a:prstGeom>
          <a:noFill/>
        </p:spPr>
        <p:txBody>
          <a:bodyPr wrap="square" rtlCol="0">
            <a:spAutoFit/>
          </a:bodyPr>
          <a:lstStyle/>
          <a:p>
            <a:pPr algn="ctr"/>
            <a:r>
              <a:rPr lang="en-US" sz="1600" b="1" dirty="0">
                <a:latin typeface="Arial" panose="020B0604020202020204" pitchFamily="34" charset="0"/>
                <a:cs typeface="Arial" panose="020B0604020202020204" pitchFamily="34" charset="0"/>
              </a:rPr>
              <a:t>Power Puck &amp; IPM</a:t>
            </a:r>
          </a:p>
        </p:txBody>
      </p:sp>
      <p:pic>
        <p:nvPicPr>
          <p:cNvPr id="5" name="Picture 2">
            <a:extLst>
              <a:ext uri="{FF2B5EF4-FFF2-40B4-BE49-F238E27FC236}">
                <a16:creationId xmlns:a16="http://schemas.microsoft.com/office/drawing/2014/main" id="{2ACE7DE0-CEE3-5DD8-2187-377169C70A0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39716" y="3003828"/>
            <a:ext cx="2003816" cy="2427936"/>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a:extLst>
              <a:ext uri="{FF2B5EF4-FFF2-40B4-BE49-F238E27FC236}">
                <a16:creationId xmlns:a16="http://schemas.microsoft.com/office/drawing/2014/main" id="{C05CFF4B-233F-5CEB-FF3D-1829F3598086}"/>
              </a:ext>
            </a:extLst>
          </p:cNvPr>
          <p:cNvPicPr>
            <a:picLocks noChangeAspect="1"/>
          </p:cNvPicPr>
          <p:nvPr/>
        </p:nvPicPr>
        <p:blipFill rotWithShape="1">
          <a:blip r:embed="rId3"/>
          <a:srcRect l="6536" r="13072"/>
          <a:stretch/>
        </p:blipFill>
        <p:spPr>
          <a:xfrm>
            <a:off x="7339319" y="1971801"/>
            <a:ext cx="3374174" cy="1627324"/>
          </a:xfrm>
          <a:prstGeom prst="rect">
            <a:avLst/>
          </a:prstGeom>
        </p:spPr>
      </p:pic>
      <p:pic>
        <p:nvPicPr>
          <p:cNvPr id="8" name="Picture 7">
            <a:extLst>
              <a:ext uri="{FF2B5EF4-FFF2-40B4-BE49-F238E27FC236}">
                <a16:creationId xmlns:a16="http://schemas.microsoft.com/office/drawing/2014/main" id="{D0F0EF13-B6C8-7756-EF1C-04471E91BFD0}"/>
              </a:ext>
            </a:extLst>
          </p:cNvPr>
          <p:cNvPicPr>
            <a:picLocks noChangeAspect="1"/>
          </p:cNvPicPr>
          <p:nvPr/>
        </p:nvPicPr>
        <p:blipFill>
          <a:blip r:embed="rId4"/>
          <a:stretch>
            <a:fillRect/>
          </a:stretch>
        </p:blipFill>
        <p:spPr>
          <a:xfrm>
            <a:off x="7949062" y="3818749"/>
            <a:ext cx="2439395" cy="1626264"/>
          </a:xfrm>
          <a:prstGeom prst="rect">
            <a:avLst/>
          </a:prstGeom>
        </p:spPr>
      </p:pic>
      <p:sp>
        <p:nvSpPr>
          <p:cNvPr id="9" name="TextBox 8">
            <a:extLst>
              <a:ext uri="{FF2B5EF4-FFF2-40B4-BE49-F238E27FC236}">
                <a16:creationId xmlns:a16="http://schemas.microsoft.com/office/drawing/2014/main" id="{E852DB97-17F7-FD0D-7EF7-B6592D237671}"/>
              </a:ext>
            </a:extLst>
          </p:cNvPr>
          <p:cNvSpPr txBox="1"/>
          <p:nvPr/>
        </p:nvSpPr>
        <p:spPr>
          <a:xfrm>
            <a:off x="6096000" y="5524321"/>
            <a:ext cx="6220857" cy="338554"/>
          </a:xfrm>
          <a:prstGeom prst="rect">
            <a:avLst/>
          </a:prstGeom>
          <a:noFill/>
        </p:spPr>
        <p:txBody>
          <a:bodyPr wrap="square" rtlCol="0">
            <a:spAutoFit/>
          </a:bodyPr>
          <a:lstStyle/>
          <a:p>
            <a:pPr algn="ctr"/>
            <a:r>
              <a:rPr lang="en-US" sz="1600" b="1" dirty="0">
                <a:latin typeface="Arial" panose="020B0604020202020204" pitchFamily="34" charset="0"/>
                <a:cs typeface="Arial" panose="020B0604020202020204" pitchFamily="34" charset="0"/>
              </a:rPr>
              <a:t>Heat Source Mounting Options</a:t>
            </a:r>
          </a:p>
        </p:txBody>
      </p:sp>
      <p:pic>
        <p:nvPicPr>
          <p:cNvPr id="15" name="Picture 14" descr="A close-up of a radio&#10;&#10;Description automatically generated">
            <a:extLst>
              <a:ext uri="{FF2B5EF4-FFF2-40B4-BE49-F238E27FC236}">
                <a16:creationId xmlns:a16="http://schemas.microsoft.com/office/drawing/2014/main" id="{3F725FF0-6982-7D43-6A1E-9067DDECC4B3}"/>
              </a:ext>
            </a:extLst>
          </p:cNvPr>
          <p:cNvPicPr>
            <a:picLocks noChangeAspect="1"/>
          </p:cNvPicPr>
          <p:nvPr/>
        </p:nvPicPr>
        <p:blipFill rotWithShape="1">
          <a:blip r:embed="rId5">
            <a:extLst>
              <a:ext uri="{28A0092B-C50C-407E-A947-70E740481C1C}">
                <a14:useLocalDpi xmlns:a14="http://schemas.microsoft.com/office/drawing/2010/main" val="0"/>
              </a:ext>
            </a:extLst>
          </a:blip>
          <a:srcRect l="21465" t="3144" r="17297" b="3256"/>
          <a:stretch/>
        </p:blipFill>
        <p:spPr>
          <a:xfrm>
            <a:off x="3272810" y="2024611"/>
            <a:ext cx="2925971" cy="3122530"/>
          </a:xfrm>
          <a:prstGeom prst="rect">
            <a:avLst/>
          </a:prstGeom>
        </p:spPr>
      </p:pic>
    </p:spTree>
    <p:extLst>
      <p:ext uri="{BB962C8B-B14F-4D97-AF65-F5344CB8AC3E}">
        <p14:creationId xmlns:p14="http://schemas.microsoft.com/office/powerpoint/2010/main" val="91308260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3">
            <a:extLst>
              <a:ext uri="{FF2B5EF4-FFF2-40B4-BE49-F238E27FC236}">
                <a16:creationId xmlns:a16="http://schemas.microsoft.com/office/drawing/2014/main" id="{4C3D2D86-3AFE-A472-2553-B5FC0BEA222B}"/>
              </a:ext>
            </a:extLst>
          </p:cNvPr>
          <p:cNvSpPr txBox="1">
            <a:spLocks/>
          </p:cNvSpPr>
          <p:nvPr/>
        </p:nvSpPr>
        <p:spPr>
          <a:xfrm>
            <a:off x="7940017" y="2029820"/>
            <a:ext cx="2773476" cy="3019852"/>
          </a:xfrm>
          <a:prstGeom prst="rect">
            <a:avLst/>
          </a:prstGeom>
        </p:spPr>
        <p:txBody>
          <a:bodyP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00000"/>
              </a:lnSpc>
            </a:pPr>
            <a:r>
              <a:rPr lang="en-US" sz="3600">
                <a:solidFill>
                  <a:schemeClr val="bg1"/>
                </a:solidFill>
                <a:latin typeface="Arial" panose="020B0604020202020204" pitchFamily="34" charset="0"/>
                <a:cs typeface="Arial" panose="020B0604020202020204" pitchFamily="34" charset="0"/>
              </a:rPr>
              <a:t>Long-Life Power for Wireless Transmitters</a:t>
            </a:r>
          </a:p>
        </p:txBody>
      </p:sp>
      <p:sp>
        <p:nvSpPr>
          <p:cNvPr id="3" name="Title 1">
            <a:extLst>
              <a:ext uri="{FF2B5EF4-FFF2-40B4-BE49-F238E27FC236}">
                <a16:creationId xmlns:a16="http://schemas.microsoft.com/office/drawing/2014/main" id="{76B06B19-CA05-F2ED-4221-126E9223F6C6}"/>
              </a:ext>
            </a:extLst>
          </p:cNvPr>
          <p:cNvSpPr>
            <a:spLocks noGrp="1"/>
          </p:cNvSpPr>
          <p:nvPr>
            <p:ph type="title"/>
          </p:nvPr>
        </p:nvSpPr>
        <p:spPr>
          <a:xfrm>
            <a:off x="838200" y="681037"/>
            <a:ext cx="10515600" cy="1009651"/>
          </a:xfrm>
        </p:spPr>
        <p:txBody>
          <a:bodyPr>
            <a:normAutofit/>
          </a:bodyPr>
          <a:lstStyle/>
          <a:p>
            <a:r>
              <a:rPr lang="en-US" sz="4000">
                <a:latin typeface="Arial Black" panose="020B0A04020102020204" pitchFamily="34" charset="0"/>
                <a:cs typeface="Arial" panose="020B0604020202020204" pitchFamily="34" charset="0"/>
              </a:rPr>
              <a:t>Power Puck</a:t>
            </a:r>
            <a:endParaRPr lang="en-US" sz="4000">
              <a:latin typeface="Arial Black" panose="020B0A04020102020204" pitchFamily="34" charset="0"/>
            </a:endParaRPr>
          </a:p>
        </p:txBody>
      </p:sp>
      <p:sp>
        <p:nvSpPr>
          <p:cNvPr id="4" name="Content Placeholder 5">
            <a:extLst>
              <a:ext uri="{FF2B5EF4-FFF2-40B4-BE49-F238E27FC236}">
                <a16:creationId xmlns:a16="http://schemas.microsoft.com/office/drawing/2014/main" id="{45CCB2B4-B848-B2D8-E217-004E799045B0}"/>
              </a:ext>
            </a:extLst>
          </p:cNvPr>
          <p:cNvSpPr txBox="1">
            <a:spLocks/>
          </p:cNvSpPr>
          <p:nvPr/>
        </p:nvSpPr>
        <p:spPr>
          <a:xfrm>
            <a:off x="913044" y="1690688"/>
            <a:ext cx="6897055" cy="7063505"/>
          </a:xfrm>
          <a:prstGeom prst="rect">
            <a:avLst/>
          </a:prstGeom>
        </p:spPr>
        <p:txBody>
          <a:bodyPr vert="horz" wrap="square" lIns="0" tIns="0" rIns="0" bIns="0" numCol="1">
            <a:noAutofit/>
          </a:bodyPr>
          <a:lstStyle/>
          <a:p>
            <a:pPr algn="l"/>
            <a:r>
              <a:rPr lang="en-US" sz="1800" b="0" i="0" u="none" strike="noStrike" baseline="0" dirty="0">
                <a:solidFill>
                  <a:srgbClr val="211D1E"/>
                </a:solidFill>
                <a:latin typeface="Arial" panose="020B0604020202020204" pitchFamily="34" charset="0"/>
              </a:rPr>
              <a:t>An advanced thermoelectric energy harvester designed specifically to power wireless sensors. By converting ambient heat into electrical power, the Power Puck ensures that wireless transmitters and sensors function continuously, eliminating the frequent need for battery replacements. </a:t>
            </a:r>
          </a:p>
          <a:p>
            <a:pPr algn="l"/>
            <a:endParaRPr lang="en-US" dirty="0">
              <a:solidFill>
                <a:srgbClr val="211D1E"/>
              </a:solidFill>
              <a:latin typeface="Arial" panose="020B0604020202020204" pitchFamily="34" charset="0"/>
            </a:endParaRPr>
          </a:p>
          <a:p>
            <a:pPr algn="l"/>
            <a:endParaRPr lang="en-US" sz="1800" b="0" i="0" u="none" strike="noStrike" baseline="0" dirty="0">
              <a:solidFill>
                <a:srgbClr val="000000"/>
              </a:solidFill>
              <a:latin typeface="Arial" panose="020B0604020202020204" pitchFamily="34" charset="0"/>
            </a:endParaRPr>
          </a:p>
          <a:p>
            <a:pPr marL="285750" indent="-285750">
              <a:lnSpc>
                <a:spcPct val="150000"/>
              </a:lnSpc>
              <a:buFont typeface="Arial" panose="020B0604020202020204" pitchFamily="34" charset="0"/>
              <a:buChar char="•"/>
            </a:pPr>
            <a:r>
              <a:rPr lang="en-US" sz="1800" b="0" i="0" u="none" strike="noStrike" baseline="0" dirty="0">
                <a:solidFill>
                  <a:srgbClr val="211D1E"/>
                </a:solidFill>
                <a:latin typeface="Arial" panose="020B0604020202020204" pitchFamily="34" charset="0"/>
              </a:rPr>
              <a:t>-45 °C to 105 °C </a:t>
            </a:r>
          </a:p>
          <a:p>
            <a:pPr marL="285750" indent="-285750">
              <a:lnSpc>
                <a:spcPct val="150000"/>
              </a:lnSpc>
              <a:buFont typeface="Arial" panose="020B0604020202020204" pitchFamily="34" charset="0"/>
              <a:buChar char="•"/>
            </a:pPr>
            <a:r>
              <a:rPr lang="en-US" sz="1800" b="0" i="0" u="none" strike="noStrike" baseline="0" dirty="0">
                <a:solidFill>
                  <a:srgbClr val="211D1E"/>
                </a:solidFill>
                <a:latin typeface="Arial" panose="020B0604020202020204" pitchFamily="34" charset="0"/>
              </a:rPr>
              <a:t>Up to 20 years or more of continuous power </a:t>
            </a:r>
            <a:endParaRPr lang="en-US" sz="1800" b="0" i="0" u="none" strike="noStrike" baseline="0" dirty="0">
              <a:solidFill>
                <a:srgbClr val="000000"/>
              </a:solidFill>
              <a:latin typeface="Arial" panose="020B0604020202020204" pitchFamily="34" charset="0"/>
            </a:endParaRPr>
          </a:p>
          <a:p>
            <a:pPr marL="285750" indent="-285750">
              <a:lnSpc>
                <a:spcPct val="150000"/>
              </a:lnSpc>
              <a:buFont typeface="Arial" panose="020B0604020202020204" pitchFamily="34" charset="0"/>
              <a:buChar char="•"/>
            </a:pPr>
            <a:r>
              <a:rPr lang="en-US" sz="1800" b="0" i="0" u="none" strike="noStrike" baseline="0" dirty="0">
                <a:solidFill>
                  <a:srgbClr val="211D1E"/>
                </a:solidFill>
                <a:latin typeface="Arial" panose="020B0604020202020204" pitchFamily="34" charset="0"/>
              </a:rPr>
              <a:t>Intrinsically Safe (Class 1, Division 1, Groups A-D), IP67 Certified </a:t>
            </a:r>
          </a:p>
          <a:p>
            <a:pPr marL="285750" indent="-285750">
              <a:lnSpc>
                <a:spcPct val="150000"/>
              </a:lnSpc>
              <a:buFont typeface="Arial" panose="020B0604020202020204" pitchFamily="34" charset="0"/>
              <a:buChar char="•"/>
            </a:pPr>
            <a:r>
              <a:rPr lang="en-US" sz="1800" b="0" i="0" u="none" strike="noStrike" baseline="0" dirty="0">
                <a:solidFill>
                  <a:srgbClr val="211D1E"/>
                </a:solidFill>
                <a:latin typeface="Arial" panose="020B0604020202020204" pitchFamily="34" charset="0"/>
              </a:rPr>
              <a:t>ATEX Intrinsic Safety Certificate: DEMKO 14 ATEX 1303X </a:t>
            </a:r>
          </a:p>
          <a:p>
            <a:pPr marL="285750" indent="-285750">
              <a:lnSpc>
                <a:spcPct val="150000"/>
              </a:lnSpc>
              <a:buFont typeface="Arial" panose="020B0604020202020204" pitchFamily="34" charset="0"/>
              <a:buChar char="•"/>
            </a:pPr>
            <a:r>
              <a:rPr lang="en-US" sz="1800" b="0" i="0" u="none" strike="noStrike" baseline="0" dirty="0">
                <a:solidFill>
                  <a:srgbClr val="211D1E"/>
                </a:solidFill>
                <a:latin typeface="Arial" panose="020B0604020202020204" pitchFamily="34" charset="0"/>
              </a:rPr>
              <a:t>IECEx UL 14.0083X</a:t>
            </a:r>
          </a:p>
        </p:txBody>
      </p:sp>
      <p:pic>
        <p:nvPicPr>
          <p:cNvPr id="1030" name="Picture 6">
            <a:extLst>
              <a:ext uri="{FF2B5EF4-FFF2-40B4-BE49-F238E27FC236}">
                <a16:creationId xmlns:a16="http://schemas.microsoft.com/office/drawing/2014/main" id="{B53FAF52-7920-6911-B35F-96EC130795E1}"/>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23594"/>
          <a:stretch/>
        </p:blipFill>
        <p:spPr bwMode="auto">
          <a:xfrm>
            <a:off x="8212391" y="3985927"/>
            <a:ext cx="3413783" cy="2654315"/>
          </a:xfrm>
          <a:prstGeom prst="rect">
            <a:avLst/>
          </a:prstGeom>
          <a:noFill/>
          <a:extLst>
            <a:ext uri="{909E8E84-426E-40DD-AFC4-6F175D3DCCD1}">
              <a14:hiddenFill xmlns:a14="http://schemas.microsoft.com/office/drawing/2010/main">
                <a:solidFill>
                  <a:srgbClr val="FFFFFF"/>
                </a:solidFill>
              </a14:hiddenFill>
            </a:ext>
          </a:extLst>
        </p:spPr>
      </p:pic>
      <p:sp>
        <p:nvSpPr>
          <p:cNvPr id="6" name="Flowchart: Connector 5">
            <a:extLst>
              <a:ext uri="{FF2B5EF4-FFF2-40B4-BE49-F238E27FC236}">
                <a16:creationId xmlns:a16="http://schemas.microsoft.com/office/drawing/2014/main" id="{26711D71-4668-041B-3CC7-95159889D2D4}"/>
              </a:ext>
            </a:extLst>
          </p:cNvPr>
          <p:cNvSpPr/>
          <p:nvPr/>
        </p:nvSpPr>
        <p:spPr>
          <a:xfrm>
            <a:off x="10377575" y="4950516"/>
            <a:ext cx="1118681" cy="952294"/>
          </a:xfrm>
          <a:prstGeom prst="flowChartConnector">
            <a:avLst/>
          </a:prstGeom>
          <a:noFill/>
          <a:ln w="38100">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Power Puck Exploded View.jpg">
            <a:extLst>
              <a:ext uri="{FF2B5EF4-FFF2-40B4-BE49-F238E27FC236}">
                <a16:creationId xmlns:a16="http://schemas.microsoft.com/office/drawing/2014/main" id="{2E0C74DC-7139-D7F3-6ABA-C33DBE6BDB1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884943" y="1277039"/>
            <a:ext cx="4039298" cy="2236636"/>
          </a:xfrm>
          <a:prstGeom prst="rect">
            <a:avLst/>
          </a:prstGeom>
        </p:spPr>
      </p:pic>
    </p:spTree>
    <p:extLst>
      <p:ext uri="{BB962C8B-B14F-4D97-AF65-F5344CB8AC3E}">
        <p14:creationId xmlns:p14="http://schemas.microsoft.com/office/powerpoint/2010/main" val="62950710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ABDC5421-8F24-31D8-2DB6-F100360DFC8F}"/>
              </a:ext>
            </a:extLst>
          </p:cNvPr>
          <p:cNvSpPr>
            <a:spLocks noGrp="1"/>
          </p:cNvSpPr>
          <p:nvPr>
            <p:ph type="subTitle" idx="1"/>
          </p:nvPr>
        </p:nvSpPr>
        <p:spPr>
          <a:xfrm>
            <a:off x="7574133" y="2216325"/>
            <a:ext cx="3244555" cy="1708401"/>
          </a:xfrm>
        </p:spPr>
        <p:txBody>
          <a:bodyPr>
            <a:normAutofit/>
          </a:bodyPr>
          <a:lstStyle/>
          <a:p>
            <a:r>
              <a:rPr lang="en-US" sz="3600">
                <a:solidFill>
                  <a:schemeClr val="bg1"/>
                </a:solidFill>
                <a:latin typeface="Arial" panose="020B0604020202020204" pitchFamily="34" charset="0"/>
                <a:cs typeface="Arial" panose="020B0604020202020204" pitchFamily="34" charset="0"/>
              </a:rPr>
              <a:t>Panel Interface Connectors</a:t>
            </a:r>
            <a:endParaRPr lang="en-US" sz="3600"/>
          </a:p>
        </p:txBody>
      </p:sp>
    </p:spTree>
    <p:extLst>
      <p:ext uri="{BB962C8B-B14F-4D97-AF65-F5344CB8AC3E}">
        <p14:creationId xmlns:p14="http://schemas.microsoft.com/office/powerpoint/2010/main" val="310300296"/>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3">
            <a:extLst>
              <a:ext uri="{FF2B5EF4-FFF2-40B4-BE49-F238E27FC236}">
                <a16:creationId xmlns:a16="http://schemas.microsoft.com/office/drawing/2014/main" id="{4C3D2D86-3AFE-A472-2553-B5FC0BEA222B}"/>
              </a:ext>
            </a:extLst>
          </p:cNvPr>
          <p:cNvSpPr txBox="1">
            <a:spLocks/>
          </p:cNvSpPr>
          <p:nvPr/>
        </p:nvSpPr>
        <p:spPr>
          <a:xfrm>
            <a:off x="7940017" y="2029820"/>
            <a:ext cx="2773476" cy="3019852"/>
          </a:xfrm>
          <a:prstGeom prst="rect">
            <a:avLst/>
          </a:prstGeom>
        </p:spPr>
        <p:txBody>
          <a:bodyP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00000"/>
              </a:lnSpc>
            </a:pPr>
            <a:r>
              <a:rPr lang="en-US" sz="3600">
                <a:solidFill>
                  <a:schemeClr val="bg1"/>
                </a:solidFill>
                <a:latin typeface="Arial" panose="020B0604020202020204" pitchFamily="34" charset="0"/>
                <a:cs typeface="Arial" panose="020B0604020202020204" pitchFamily="34" charset="0"/>
              </a:rPr>
              <a:t>Long-Life Power for Wireless Transmitters</a:t>
            </a:r>
          </a:p>
        </p:txBody>
      </p:sp>
      <p:sp>
        <p:nvSpPr>
          <p:cNvPr id="3" name="Title 1">
            <a:extLst>
              <a:ext uri="{FF2B5EF4-FFF2-40B4-BE49-F238E27FC236}">
                <a16:creationId xmlns:a16="http://schemas.microsoft.com/office/drawing/2014/main" id="{2C45C947-46E5-51C9-0516-466CE2EA4696}"/>
              </a:ext>
            </a:extLst>
          </p:cNvPr>
          <p:cNvSpPr>
            <a:spLocks noGrp="1"/>
          </p:cNvSpPr>
          <p:nvPr>
            <p:ph type="title"/>
          </p:nvPr>
        </p:nvSpPr>
        <p:spPr>
          <a:xfrm>
            <a:off x="838200" y="681037"/>
            <a:ext cx="10515600" cy="1009651"/>
          </a:xfrm>
        </p:spPr>
        <p:txBody>
          <a:bodyPr/>
          <a:lstStyle/>
          <a:p>
            <a:r>
              <a:rPr lang="en-US"/>
              <a:t>Additional </a:t>
            </a:r>
            <a:r>
              <a:rPr lang="en-US">
                <a:latin typeface="Arial Black" panose="020B0A04020102020204" pitchFamily="34" charset="0"/>
              </a:rPr>
              <a:t>Resources</a:t>
            </a:r>
          </a:p>
        </p:txBody>
      </p:sp>
      <p:sp>
        <p:nvSpPr>
          <p:cNvPr id="4" name="TextBox 3">
            <a:extLst>
              <a:ext uri="{FF2B5EF4-FFF2-40B4-BE49-F238E27FC236}">
                <a16:creationId xmlns:a16="http://schemas.microsoft.com/office/drawing/2014/main" id="{AE03957E-332F-3E3F-3243-4D601A5F6AD6}"/>
              </a:ext>
            </a:extLst>
          </p:cNvPr>
          <p:cNvSpPr txBox="1"/>
          <p:nvPr/>
        </p:nvSpPr>
        <p:spPr>
          <a:xfrm>
            <a:off x="509171" y="4784994"/>
            <a:ext cx="2875212" cy="923330"/>
          </a:xfrm>
          <a:prstGeom prst="rect">
            <a:avLst/>
          </a:prstGeom>
          <a:noFill/>
        </p:spPr>
        <p:txBody>
          <a:bodyPr wrap="square">
            <a:spAutoFit/>
          </a:bodyPr>
          <a:lstStyle/>
          <a:p>
            <a:pPr algn="ctr"/>
            <a:r>
              <a:rPr lang="en-US"/>
              <a:t>Visit </a:t>
            </a:r>
            <a:r>
              <a:rPr lang="en-US">
                <a:hlinkClick r:id="rId2"/>
              </a:rPr>
              <a:t>www.graceport.com</a:t>
            </a:r>
            <a:r>
              <a:rPr lang="en-US"/>
              <a:t> to shop and chat with one of our Representatives</a:t>
            </a:r>
          </a:p>
        </p:txBody>
      </p:sp>
      <p:sp>
        <p:nvSpPr>
          <p:cNvPr id="5" name="TextBox 4">
            <a:extLst>
              <a:ext uri="{FF2B5EF4-FFF2-40B4-BE49-F238E27FC236}">
                <a16:creationId xmlns:a16="http://schemas.microsoft.com/office/drawing/2014/main" id="{A0353C9C-DF6B-A87C-5827-1417F58B2048}"/>
              </a:ext>
            </a:extLst>
          </p:cNvPr>
          <p:cNvSpPr txBox="1"/>
          <p:nvPr/>
        </p:nvSpPr>
        <p:spPr>
          <a:xfrm>
            <a:off x="3654345" y="4746421"/>
            <a:ext cx="2190953" cy="1201611"/>
          </a:xfrm>
          <a:prstGeom prst="rect">
            <a:avLst/>
          </a:prstGeom>
          <a:noFill/>
        </p:spPr>
        <p:txBody>
          <a:bodyPr wrap="square">
            <a:spAutoFit/>
          </a:bodyPr>
          <a:lstStyle/>
          <a:p>
            <a:pPr algn="ctr"/>
            <a:r>
              <a:rPr lang="en-US"/>
              <a:t>180+ </a:t>
            </a:r>
            <a:r>
              <a:rPr lang="en-US" err="1"/>
              <a:t>GracePorts</a:t>
            </a:r>
            <a:r>
              <a:rPr lang="en-US"/>
              <a:t> and all PESD’s now available in </a:t>
            </a:r>
            <a:r>
              <a:rPr lang="en-US" err="1"/>
              <a:t>ePlan</a:t>
            </a:r>
            <a:r>
              <a:rPr lang="en-US"/>
              <a:t> data portal </a:t>
            </a:r>
          </a:p>
        </p:txBody>
      </p:sp>
      <p:sp>
        <p:nvSpPr>
          <p:cNvPr id="6" name="TextBox 5">
            <a:extLst>
              <a:ext uri="{FF2B5EF4-FFF2-40B4-BE49-F238E27FC236}">
                <a16:creationId xmlns:a16="http://schemas.microsoft.com/office/drawing/2014/main" id="{8AFE7FD5-415F-5F56-E46D-4A43B5027813}"/>
              </a:ext>
            </a:extLst>
          </p:cNvPr>
          <p:cNvSpPr txBox="1"/>
          <p:nvPr/>
        </p:nvSpPr>
        <p:spPr>
          <a:xfrm>
            <a:off x="6257359" y="4873879"/>
            <a:ext cx="2319905" cy="646331"/>
          </a:xfrm>
          <a:prstGeom prst="rect">
            <a:avLst/>
          </a:prstGeom>
          <a:noFill/>
        </p:spPr>
        <p:txBody>
          <a:bodyPr wrap="square">
            <a:spAutoFit/>
          </a:bodyPr>
          <a:lstStyle/>
          <a:p>
            <a:pPr algn="ctr"/>
            <a:r>
              <a:rPr lang="en-US">
                <a:hlinkClick r:id="rId3"/>
              </a:rPr>
              <a:t>Grace Technologies Master Catalog</a:t>
            </a:r>
            <a:endParaRPr lang="en-US"/>
          </a:p>
        </p:txBody>
      </p:sp>
      <p:sp>
        <p:nvSpPr>
          <p:cNvPr id="7" name="TextBox 6">
            <a:extLst>
              <a:ext uri="{FF2B5EF4-FFF2-40B4-BE49-F238E27FC236}">
                <a16:creationId xmlns:a16="http://schemas.microsoft.com/office/drawing/2014/main" id="{C9AFED36-2FAC-7B23-F2BC-B552285E5D0F}"/>
              </a:ext>
            </a:extLst>
          </p:cNvPr>
          <p:cNvSpPr txBox="1"/>
          <p:nvPr/>
        </p:nvSpPr>
        <p:spPr>
          <a:xfrm>
            <a:off x="9127709" y="4858718"/>
            <a:ext cx="2499132" cy="923330"/>
          </a:xfrm>
          <a:prstGeom prst="rect">
            <a:avLst/>
          </a:prstGeom>
          <a:noFill/>
        </p:spPr>
        <p:txBody>
          <a:bodyPr wrap="square">
            <a:spAutoFit/>
          </a:bodyPr>
          <a:lstStyle/>
          <a:p>
            <a:pPr algn="ctr"/>
            <a:r>
              <a:rPr lang="en-US"/>
              <a:t>Check out our Knowledge Base Articles with over 250 articles </a:t>
            </a:r>
          </a:p>
        </p:txBody>
      </p:sp>
      <p:pic>
        <p:nvPicPr>
          <p:cNvPr id="8" name="Picture 7" descr="A red and black logo&#10;&#10;Description automatically generated with medium confidence">
            <a:extLst>
              <a:ext uri="{FF2B5EF4-FFF2-40B4-BE49-F238E27FC236}">
                <a16:creationId xmlns:a16="http://schemas.microsoft.com/office/drawing/2014/main" id="{C0F4780F-56A8-2E19-BFCF-6C682705971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114430" y="2496544"/>
            <a:ext cx="1400851" cy="1953818"/>
          </a:xfrm>
          <a:prstGeom prst="rect">
            <a:avLst/>
          </a:prstGeom>
          <a:ln>
            <a:noFill/>
          </a:ln>
          <a:effectLst>
            <a:outerShdw blurRad="292100" dist="139700" dir="2700000" algn="tl" rotWithShape="0">
              <a:srgbClr val="333333">
                <a:alpha val="65000"/>
              </a:srgbClr>
            </a:outerShdw>
          </a:effectLst>
        </p:spPr>
      </p:pic>
      <p:pic>
        <p:nvPicPr>
          <p:cNvPr id="9" name="Picture 8">
            <a:extLst>
              <a:ext uri="{FF2B5EF4-FFF2-40B4-BE49-F238E27FC236}">
                <a16:creationId xmlns:a16="http://schemas.microsoft.com/office/drawing/2014/main" id="{606C26EC-9849-C940-F49F-EB9EF6AD15E2}"/>
              </a:ext>
            </a:extLst>
          </p:cNvPr>
          <p:cNvPicPr>
            <a:picLocks noChangeAspect="1"/>
          </p:cNvPicPr>
          <p:nvPr/>
        </p:nvPicPr>
        <p:blipFill rotWithShape="1">
          <a:blip r:embed="rId5"/>
          <a:srcRect t="4876"/>
          <a:stretch/>
        </p:blipFill>
        <p:spPr>
          <a:xfrm>
            <a:off x="9183697" y="2573677"/>
            <a:ext cx="2499132" cy="1722277"/>
          </a:xfrm>
          <a:prstGeom prst="rect">
            <a:avLst/>
          </a:prstGeom>
          <a:ln>
            <a:noFill/>
          </a:ln>
          <a:effectLst>
            <a:outerShdw blurRad="292100" dist="139700" dir="2700000" algn="tl" rotWithShape="0">
              <a:srgbClr val="333333">
                <a:alpha val="65000"/>
              </a:srgbClr>
            </a:outerShdw>
          </a:effectLst>
        </p:spPr>
      </p:pic>
      <p:pic>
        <p:nvPicPr>
          <p:cNvPr id="10" name="Picture 9">
            <a:extLst>
              <a:ext uri="{FF2B5EF4-FFF2-40B4-BE49-F238E27FC236}">
                <a16:creationId xmlns:a16="http://schemas.microsoft.com/office/drawing/2014/main" id="{E2DFC7F6-1B7D-9DBC-AB20-F19F8C80DBA2}"/>
              </a:ext>
            </a:extLst>
          </p:cNvPr>
          <p:cNvPicPr>
            <a:picLocks noChangeAspect="1"/>
          </p:cNvPicPr>
          <p:nvPr/>
        </p:nvPicPr>
        <p:blipFill>
          <a:blip r:embed="rId6"/>
          <a:stretch>
            <a:fillRect/>
          </a:stretch>
        </p:blipFill>
        <p:spPr>
          <a:xfrm>
            <a:off x="6245328" y="2353041"/>
            <a:ext cx="2162757" cy="2172060"/>
          </a:xfrm>
          <a:prstGeom prst="rect">
            <a:avLst/>
          </a:prstGeom>
          <a:ln>
            <a:noFill/>
          </a:ln>
          <a:effectLst>
            <a:outerShdw blurRad="292100" dist="139700" dir="2700000" algn="tl" rotWithShape="0">
              <a:srgbClr val="333333">
                <a:alpha val="65000"/>
              </a:srgbClr>
            </a:outerShdw>
          </a:effectLst>
        </p:spPr>
      </p:pic>
      <p:pic>
        <p:nvPicPr>
          <p:cNvPr id="11" name="Picture 10">
            <a:extLst>
              <a:ext uri="{FF2B5EF4-FFF2-40B4-BE49-F238E27FC236}">
                <a16:creationId xmlns:a16="http://schemas.microsoft.com/office/drawing/2014/main" id="{23E15FA8-01D5-CB3E-BEA9-72208FEC4EFE}"/>
              </a:ext>
            </a:extLst>
          </p:cNvPr>
          <p:cNvPicPr>
            <a:picLocks noChangeAspect="1"/>
          </p:cNvPicPr>
          <p:nvPr/>
        </p:nvPicPr>
        <p:blipFill>
          <a:blip r:embed="rId7"/>
          <a:stretch>
            <a:fillRect/>
          </a:stretch>
        </p:blipFill>
        <p:spPr>
          <a:xfrm>
            <a:off x="634533" y="2496544"/>
            <a:ext cx="2536885" cy="1710651"/>
          </a:xfrm>
          <a:prstGeom prst="rect">
            <a:avLst/>
          </a:prstGeom>
          <a:ln>
            <a:noFill/>
          </a:ln>
          <a:effectLst>
            <a:outerShdw blurRad="292100" dist="139700" dir="2700000" algn="tl" rotWithShape="0">
              <a:srgbClr val="333333">
                <a:alpha val="65000"/>
              </a:srgbClr>
            </a:outerShdw>
          </a:effectLst>
        </p:spPr>
      </p:pic>
      <p:grpSp>
        <p:nvGrpSpPr>
          <p:cNvPr id="21" name="Group 20">
            <a:extLst>
              <a:ext uri="{FF2B5EF4-FFF2-40B4-BE49-F238E27FC236}">
                <a16:creationId xmlns:a16="http://schemas.microsoft.com/office/drawing/2014/main" id="{D5774686-D437-3CF0-BB2C-9863E8BA9D50}"/>
              </a:ext>
            </a:extLst>
          </p:cNvPr>
          <p:cNvGrpSpPr/>
          <p:nvPr/>
        </p:nvGrpSpPr>
        <p:grpSpPr>
          <a:xfrm>
            <a:off x="8898340" y="921899"/>
            <a:ext cx="2741446" cy="533558"/>
            <a:chOff x="8172931" y="889899"/>
            <a:chExt cx="3466855" cy="674742"/>
          </a:xfrm>
        </p:grpSpPr>
        <p:pic>
          <p:nvPicPr>
            <p:cNvPr id="22" name="Picture 21" descr="A blue square with a white f logo&#10;&#10;Description automatically generated">
              <a:hlinkClick r:id="rId8"/>
              <a:extLst>
                <a:ext uri="{FF2B5EF4-FFF2-40B4-BE49-F238E27FC236}">
                  <a16:creationId xmlns:a16="http://schemas.microsoft.com/office/drawing/2014/main" id="{7955C098-C494-AE28-3BBC-AFF85F78D6B8}"/>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9144822" y="889899"/>
              <a:ext cx="662693" cy="674742"/>
            </a:xfrm>
            <a:prstGeom prst="rect">
              <a:avLst/>
            </a:prstGeom>
          </p:spPr>
        </p:pic>
        <p:pic>
          <p:nvPicPr>
            <p:cNvPr id="23" name="Picture 22" descr="A blue square with white letters&#10;&#10;Description automatically generated">
              <a:hlinkClick r:id="rId10"/>
              <a:extLst>
                <a:ext uri="{FF2B5EF4-FFF2-40B4-BE49-F238E27FC236}">
                  <a16:creationId xmlns:a16="http://schemas.microsoft.com/office/drawing/2014/main" id="{91061C26-A1BF-2D4A-A3D4-56E5F08D2B0F}"/>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10983118" y="892912"/>
              <a:ext cx="656668" cy="668717"/>
            </a:xfrm>
            <a:prstGeom prst="rect">
              <a:avLst/>
            </a:prstGeom>
          </p:spPr>
        </p:pic>
        <p:pic>
          <p:nvPicPr>
            <p:cNvPr id="24" name="Picture 23" descr="A blue square with a white bird&#10;&#10;Description automatically generated">
              <a:hlinkClick r:id="rId12"/>
              <a:extLst>
                <a:ext uri="{FF2B5EF4-FFF2-40B4-BE49-F238E27FC236}">
                  <a16:creationId xmlns:a16="http://schemas.microsoft.com/office/drawing/2014/main" id="{3C1D5B3B-6C14-1521-498F-EDCA41E3DA10}"/>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10062673" y="889900"/>
              <a:ext cx="656668" cy="674741"/>
            </a:xfrm>
            <a:prstGeom prst="rect">
              <a:avLst/>
            </a:prstGeom>
          </p:spPr>
        </p:pic>
        <p:pic>
          <p:nvPicPr>
            <p:cNvPr id="25" name="Picture 24" descr="A red and white play button&#10;&#10;Description automatically generated">
              <a:hlinkClick r:id="rId14"/>
              <a:extLst>
                <a:ext uri="{FF2B5EF4-FFF2-40B4-BE49-F238E27FC236}">
                  <a16:creationId xmlns:a16="http://schemas.microsoft.com/office/drawing/2014/main" id="{4AC0537D-CA73-73BF-1F96-D1D2324147BD}"/>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8172931" y="896991"/>
              <a:ext cx="664276" cy="660558"/>
            </a:xfrm>
            <a:prstGeom prst="rect">
              <a:avLst/>
            </a:prstGeom>
          </p:spPr>
        </p:pic>
      </p:grpSp>
      <p:grpSp>
        <p:nvGrpSpPr>
          <p:cNvPr id="12" name="Group 11">
            <a:extLst>
              <a:ext uri="{FF2B5EF4-FFF2-40B4-BE49-F238E27FC236}">
                <a16:creationId xmlns:a16="http://schemas.microsoft.com/office/drawing/2014/main" id="{DF0BD4D3-0D65-083C-1529-83F4B2B99720}"/>
              </a:ext>
            </a:extLst>
          </p:cNvPr>
          <p:cNvGrpSpPr/>
          <p:nvPr/>
        </p:nvGrpSpPr>
        <p:grpSpPr>
          <a:xfrm>
            <a:off x="2152741" y="3137242"/>
            <a:ext cx="1307282" cy="1388585"/>
            <a:chOff x="2077101" y="3429000"/>
            <a:chExt cx="1307282" cy="1388585"/>
          </a:xfrm>
        </p:grpSpPr>
        <p:pic>
          <p:nvPicPr>
            <p:cNvPr id="13" name="Picture 12">
              <a:extLst>
                <a:ext uri="{FF2B5EF4-FFF2-40B4-BE49-F238E27FC236}">
                  <a16:creationId xmlns:a16="http://schemas.microsoft.com/office/drawing/2014/main" id="{EBC2A7B1-3B5F-2284-CEA6-CF1D0A7CFA21}"/>
                </a:ext>
              </a:extLst>
            </p:cNvPr>
            <p:cNvPicPr>
              <a:picLocks noChangeAspect="1"/>
            </p:cNvPicPr>
            <p:nvPr/>
          </p:nvPicPr>
          <p:blipFill>
            <a:blip r:embed="rId16">
              <a:extLst>
                <a:ext uri="{28A0092B-C50C-407E-A947-70E740481C1C}">
                  <a14:useLocalDpi xmlns:a14="http://schemas.microsoft.com/office/drawing/2010/main" val="0"/>
                </a:ext>
              </a:extLst>
            </a:blip>
            <a:srcRect t="181" b="181"/>
            <a:stretch/>
          </p:blipFill>
          <p:spPr>
            <a:xfrm>
              <a:off x="2774144" y="3429000"/>
              <a:ext cx="610239" cy="646921"/>
            </a:xfrm>
            <a:prstGeom prst="ellipse">
              <a:avLst/>
            </a:prstGeom>
          </p:spPr>
        </p:pic>
        <p:pic>
          <p:nvPicPr>
            <p:cNvPr id="14" name="Picture 13">
              <a:extLst>
                <a:ext uri="{FF2B5EF4-FFF2-40B4-BE49-F238E27FC236}">
                  <a16:creationId xmlns:a16="http://schemas.microsoft.com/office/drawing/2014/main" id="{8F0DE7F9-5630-1154-220F-A11DF0BAE0F0}"/>
                </a:ext>
              </a:extLst>
            </p:cNvPr>
            <p:cNvPicPr>
              <a:picLocks noChangeAspect="1"/>
            </p:cNvPicPr>
            <p:nvPr/>
          </p:nvPicPr>
          <p:blipFill>
            <a:blip r:embed="rId17">
              <a:extLst>
                <a:ext uri="{28A0092B-C50C-407E-A947-70E740481C1C}">
                  <a14:useLocalDpi xmlns:a14="http://schemas.microsoft.com/office/drawing/2010/main" val="0"/>
                </a:ext>
              </a:extLst>
            </a:blip>
            <a:srcRect l="1057" r="1057"/>
            <a:stretch/>
          </p:blipFill>
          <p:spPr>
            <a:xfrm>
              <a:off x="2077834" y="3452505"/>
              <a:ext cx="610239" cy="623416"/>
            </a:xfrm>
            <a:prstGeom prst="ellipse">
              <a:avLst/>
            </a:prstGeom>
          </p:spPr>
        </p:pic>
        <p:pic>
          <p:nvPicPr>
            <p:cNvPr id="15" name="Picture 14">
              <a:extLst>
                <a:ext uri="{FF2B5EF4-FFF2-40B4-BE49-F238E27FC236}">
                  <a16:creationId xmlns:a16="http://schemas.microsoft.com/office/drawing/2014/main" id="{443DF0CD-CD82-05D5-9B78-DE0D6F2BBB66}"/>
                </a:ext>
              </a:extLst>
            </p:cNvPr>
            <p:cNvPicPr>
              <a:picLocks noChangeAspect="1"/>
            </p:cNvPicPr>
            <p:nvPr/>
          </p:nvPicPr>
          <p:blipFill>
            <a:blip r:embed="rId18">
              <a:extLst>
                <a:ext uri="{28A0092B-C50C-407E-A947-70E740481C1C}">
                  <a14:useLocalDpi xmlns:a14="http://schemas.microsoft.com/office/drawing/2010/main" val="0"/>
                </a:ext>
              </a:extLst>
            </a:blip>
            <a:srcRect t="9136" b="9136"/>
            <a:stretch/>
          </p:blipFill>
          <p:spPr>
            <a:xfrm>
              <a:off x="2077101" y="4203102"/>
              <a:ext cx="601495" cy="614483"/>
            </a:xfrm>
            <a:prstGeom prst="ellipse">
              <a:avLst/>
            </a:prstGeom>
          </p:spPr>
        </p:pic>
        <p:pic>
          <p:nvPicPr>
            <p:cNvPr id="16" name="Picture 15">
              <a:extLst>
                <a:ext uri="{FF2B5EF4-FFF2-40B4-BE49-F238E27FC236}">
                  <a16:creationId xmlns:a16="http://schemas.microsoft.com/office/drawing/2014/main" id="{D22CAA97-9AEB-8276-58AF-1DB63D2F8D6F}"/>
                </a:ext>
              </a:extLst>
            </p:cNvPr>
            <p:cNvPicPr>
              <a:picLocks noChangeAspect="1"/>
            </p:cNvPicPr>
            <p:nvPr/>
          </p:nvPicPr>
          <p:blipFill>
            <a:blip r:embed="rId19">
              <a:extLst>
                <a:ext uri="{28A0092B-C50C-407E-A947-70E740481C1C}">
                  <a14:useLocalDpi xmlns:a14="http://schemas.microsoft.com/office/drawing/2010/main" val="0"/>
                </a:ext>
              </a:extLst>
            </a:blip>
            <a:srcRect t="9136" b="9136"/>
            <a:stretch/>
          </p:blipFill>
          <p:spPr>
            <a:xfrm>
              <a:off x="2747976" y="4203102"/>
              <a:ext cx="601495" cy="614483"/>
            </a:xfrm>
            <a:prstGeom prst="ellipse">
              <a:avLst/>
            </a:prstGeom>
          </p:spPr>
        </p:pic>
      </p:grpSp>
    </p:spTree>
    <p:extLst>
      <p:ext uri="{BB962C8B-B14F-4D97-AF65-F5344CB8AC3E}">
        <p14:creationId xmlns:p14="http://schemas.microsoft.com/office/powerpoint/2010/main" val="379568517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CD7BBF-1D08-382A-0F5E-53BA58233F96}"/>
              </a:ext>
            </a:extLst>
          </p:cNvPr>
          <p:cNvSpPr>
            <a:spLocks noGrp="1"/>
          </p:cNvSpPr>
          <p:nvPr>
            <p:ph type="title"/>
          </p:nvPr>
        </p:nvSpPr>
        <p:spPr>
          <a:xfrm>
            <a:off x="601894" y="886755"/>
            <a:ext cx="5917442" cy="1009651"/>
          </a:xfrm>
        </p:spPr>
        <p:txBody>
          <a:bodyPr>
            <a:normAutofit fontScale="90000"/>
          </a:bodyPr>
          <a:lstStyle/>
          <a:p>
            <a:r>
              <a:rPr lang="en-US" sz="4000">
                <a:latin typeface="Arial Black" panose="020B0A04020102020204" pitchFamily="34" charset="0"/>
              </a:rPr>
              <a:t>Advantages</a:t>
            </a:r>
            <a:r>
              <a:rPr lang="en-US" sz="4000"/>
              <a:t> of </a:t>
            </a:r>
            <a:r>
              <a:rPr lang="en-US" sz="4000" err="1">
                <a:latin typeface="Arial Black" panose="020B0A04020102020204" pitchFamily="34" charset="0"/>
              </a:rPr>
              <a:t>GracePorts</a:t>
            </a:r>
            <a:r>
              <a:rPr lang="en-US" sz="4000"/>
              <a:t>®</a:t>
            </a:r>
            <a:endParaRPr lang="en-US" sz="4000">
              <a:latin typeface="Arial Black" panose="020B0A04020102020204" pitchFamily="34" charset="0"/>
            </a:endParaRPr>
          </a:p>
        </p:txBody>
      </p:sp>
      <p:sp>
        <p:nvSpPr>
          <p:cNvPr id="3" name="Content Placeholder 2">
            <a:extLst>
              <a:ext uri="{FF2B5EF4-FFF2-40B4-BE49-F238E27FC236}">
                <a16:creationId xmlns:a16="http://schemas.microsoft.com/office/drawing/2014/main" id="{BE42A891-3A97-CA65-FC46-80D6E180D6C3}"/>
              </a:ext>
            </a:extLst>
          </p:cNvPr>
          <p:cNvSpPr>
            <a:spLocks noGrp="1"/>
          </p:cNvSpPr>
          <p:nvPr>
            <p:ph idx="1"/>
          </p:nvPr>
        </p:nvSpPr>
        <p:spPr>
          <a:xfrm>
            <a:off x="148323" y="2296476"/>
            <a:ext cx="6442529" cy="4211686"/>
          </a:xfrm>
        </p:spPr>
        <p:txBody>
          <a:bodyPr>
            <a:normAutofit/>
          </a:bodyPr>
          <a:lstStyle/>
          <a:p>
            <a:pPr algn="l"/>
            <a:r>
              <a:rPr lang="en-US" sz="1800" b="1" i="0" u="none" strike="noStrike" baseline="30000">
                <a:solidFill>
                  <a:srgbClr val="000000"/>
                </a:solidFill>
                <a:latin typeface="Arial" panose="020B0604020202020204" pitchFamily="34" charset="0"/>
              </a:rPr>
              <a:t>Elimination: </a:t>
            </a:r>
            <a:r>
              <a:rPr lang="en-US" sz="1800" i="0" u="none" strike="noStrike" baseline="30000">
                <a:solidFill>
                  <a:srgbClr val="000000"/>
                </a:solidFill>
                <a:latin typeface="Arial" panose="020B0604020202020204" pitchFamily="34" charset="0"/>
              </a:rPr>
              <a:t>Reduce or eliminate incident energy exposure by keeping your enclosure door closed by installing our </a:t>
            </a:r>
            <a:r>
              <a:rPr lang="en-US" sz="1800" i="0" u="none" strike="noStrike" baseline="30000" err="1">
                <a:solidFill>
                  <a:srgbClr val="000000"/>
                </a:solidFill>
                <a:latin typeface="Arial" panose="020B0604020202020204" pitchFamily="34" charset="0"/>
              </a:rPr>
              <a:t>GracePort</a:t>
            </a:r>
            <a:r>
              <a:rPr lang="en-US" sz="1800" i="0" u="none" strike="noStrike" baseline="30000">
                <a:solidFill>
                  <a:srgbClr val="000000"/>
                </a:solidFill>
                <a:latin typeface="Arial" panose="020B0604020202020204" pitchFamily="34" charset="0"/>
              </a:rPr>
              <a:t> Panel Interface connector accessing connections on the inside of your control panels.</a:t>
            </a:r>
            <a:endParaRPr lang="en-US" sz="1800" b="1" i="0" u="none" strike="noStrike" baseline="30000">
              <a:solidFill>
                <a:srgbClr val="000000"/>
              </a:solidFill>
              <a:latin typeface="Arial" panose="020B0604020202020204" pitchFamily="34" charset="0"/>
            </a:endParaRPr>
          </a:p>
          <a:p>
            <a:pPr algn="l"/>
            <a:r>
              <a:rPr lang="en-US" sz="1800" b="1" i="0" u="none" strike="noStrike" baseline="30000">
                <a:solidFill>
                  <a:srgbClr val="000000"/>
                </a:solidFill>
                <a:latin typeface="Arial" panose="020B0604020202020204" pitchFamily="34" charset="0"/>
              </a:rPr>
              <a:t>Substitution: </a:t>
            </a:r>
            <a:r>
              <a:rPr lang="en-US" sz="1800" b="0" i="0" u="none" strike="noStrike" baseline="30000">
                <a:solidFill>
                  <a:srgbClr val="000000"/>
                </a:solidFill>
                <a:latin typeface="Arial" panose="020B0604020202020204" pitchFamily="34" charset="0"/>
              </a:rPr>
              <a:t>a programming task from outside the panel in a Normal operating condition.</a:t>
            </a:r>
            <a:endParaRPr lang="en-US" sz="1800" b="1" i="0" u="none" strike="noStrike" baseline="30000">
              <a:solidFill>
                <a:srgbClr val="000000"/>
              </a:solidFill>
              <a:latin typeface="Arial" panose="020B0604020202020204" pitchFamily="34" charset="0"/>
            </a:endParaRPr>
          </a:p>
          <a:p>
            <a:pPr algn="l"/>
            <a:r>
              <a:rPr lang="en-US" sz="1800" b="1" baseline="30000">
                <a:solidFill>
                  <a:srgbClr val="000000"/>
                </a:solidFill>
                <a:latin typeface="Arial" panose="020B0604020202020204" pitchFamily="34" charset="0"/>
              </a:rPr>
              <a:t>Engineering Controls: </a:t>
            </a:r>
            <a:r>
              <a:rPr lang="en-US" sz="1800" baseline="30000">
                <a:solidFill>
                  <a:srgbClr val="000000"/>
                </a:solidFill>
                <a:latin typeface="Arial" panose="020B0604020202020204" pitchFamily="34" charset="0"/>
              </a:rPr>
              <a:t> Easily access any connection inside of a PLC Control Cabinet thru closed doors. Keeping the harsh production floor environment from getting inside of your control equipment.</a:t>
            </a:r>
          </a:p>
          <a:p>
            <a:pPr algn="l"/>
            <a:endParaRPr lang="en-US" sz="1800" b="1" baseline="30000">
              <a:solidFill>
                <a:srgbClr val="000000"/>
              </a:solidFill>
              <a:latin typeface="Arial" panose="020B0604020202020204" pitchFamily="34" charset="0"/>
            </a:endParaRPr>
          </a:p>
          <a:p>
            <a:pPr marL="0" marR="1800" indent="0" algn="l" rtl="0">
              <a:buNone/>
            </a:pPr>
            <a:endParaRPr lang="en-US" sz="1800" b="0" i="0" u="none" strike="noStrike" baseline="30000">
              <a:solidFill>
                <a:srgbClr val="000000"/>
              </a:solidFill>
              <a:latin typeface="Arial" panose="020B0604020202020204" pitchFamily="34" charset="0"/>
            </a:endParaRPr>
          </a:p>
        </p:txBody>
      </p:sp>
      <p:pic>
        <p:nvPicPr>
          <p:cNvPr id="4" name="Content Placeholder 4" descr="Chart, funnel chart&#10;&#10;Description automatically generated">
            <a:extLst>
              <a:ext uri="{FF2B5EF4-FFF2-40B4-BE49-F238E27FC236}">
                <a16:creationId xmlns:a16="http://schemas.microsoft.com/office/drawing/2014/main" id="{EA307EDF-95D0-46F2-2855-35C63560C344}"/>
              </a:ext>
            </a:extLst>
          </p:cNvPr>
          <p:cNvPicPr>
            <a:picLocks noChangeAspect="1"/>
          </p:cNvPicPr>
          <p:nvPr/>
        </p:nvPicPr>
        <p:blipFill rotWithShape="1">
          <a:blip r:embed="rId3">
            <a:extLst>
              <a:ext uri="{28A0092B-C50C-407E-A947-70E740481C1C}">
                <a14:useLocalDpi xmlns:a14="http://schemas.microsoft.com/office/drawing/2010/main" val="0"/>
              </a:ext>
            </a:extLst>
          </a:blip>
          <a:srcRect l="49148" t="11329" r="7247" b="9946"/>
          <a:stretch/>
        </p:blipFill>
        <p:spPr>
          <a:xfrm>
            <a:off x="6755642" y="681037"/>
            <a:ext cx="5436358" cy="5563927"/>
          </a:xfrm>
          <a:prstGeom prst="rect">
            <a:avLst/>
          </a:prstGeom>
        </p:spPr>
      </p:pic>
      <p:sp>
        <p:nvSpPr>
          <p:cNvPr id="5" name="TextBox 4">
            <a:extLst>
              <a:ext uri="{FF2B5EF4-FFF2-40B4-BE49-F238E27FC236}">
                <a16:creationId xmlns:a16="http://schemas.microsoft.com/office/drawing/2014/main" id="{C1DAE6EF-726E-45C3-20F3-984264642DF8}"/>
              </a:ext>
            </a:extLst>
          </p:cNvPr>
          <p:cNvSpPr txBox="1"/>
          <p:nvPr/>
        </p:nvSpPr>
        <p:spPr>
          <a:xfrm>
            <a:off x="7311449" y="1015965"/>
            <a:ext cx="4880551" cy="461665"/>
          </a:xfrm>
          <a:prstGeom prst="rect">
            <a:avLst/>
          </a:prstGeom>
          <a:noFill/>
        </p:spPr>
        <p:txBody>
          <a:bodyPr wrap="square" rtlCol="0">
            <a:spAutoFit/>
          </a:bodyPr>
          <a:lstStyle/>
          <a:p>
            <a:pPr algn="ctr"/>
            <a:r>
              <a:rPr lang="en-US" sz="2400" b="1">
                <a:solidFill>
                  <a:schemeClr val="bg1"/>
                </a:solidFill>
              </a:rPr>
              <a:t>Elimination</a:t>
            </a:r>
          </a:p>
        </p:txBody>
      </p:sp>
      <p:sp>
        <p:nvSpPr>
          <p:cNvPr id="6" name="TextBox 5">
            <a:extLst>
              <a:ext uri="{FF2B5EF4-FFF2-40B4-BE49-F238E27FC236}">
                <a16:creationId xmlns:a16="http://schemas.microsoft.com/office/drawing/2014/main" id="{7DFB5165-4549-B98C-D264-60B48ECF4294}"/>
              </a:ext>
            </a:extLst>
          </p:cNvPr>
          <p:cNvSpPr txBox="1"/>
          <p:nvPr/>
        </p:nvSpPr>
        <p:spPr>
          <a:xfrm>
            <a:off x="7311449" y="1896406"/>
            <a:ext cx="4880551" cy="461665"/>
          </a:xfrm>
          <a:prstGeom prst="rect">
            <a:avLst/>
          </a:prstGeom>
          <a:noFill/>
        </p:spPr>
        <p:txBody>
          <a:bodyPr wrap="square" rtlCol="0">
            <a:spAutoFit/>
          </a:bodyPr>
          <a:lstStyle/>
          <a:p>
            <a:pPr algn="ctr"/>
            <a:r>
              <a:rPr lang="en-US" sz="2400" b="1">
                <a:solidFill>
                  <a:schemeClr val="bg1"/>
                </a:solidFill>
              </a:rPr>
              <a:t>Substitution</a:t>
            </a:r>
          </a:p>
        </p:txBody>
      </p:sp>
      <p:sp>
        <p:nvSpPr>
          <p:cNvPr id="7" name="TextBox 6">
            <a:extLst>
              <a:ext uri="{FF2B5EF4-FFF2-40B4-BE49-F238E27FC236}">
                <a16:creationId xmlns:a16="http://schemas.microsoft.com/office/drawing/2014/main" id="{362B17CA-8898-31FB-C54C-A645F7B944F1}"/>
              </a:ext>
            </a:extLst>
          </p:cNvPr>
          <p:cNvSpPr txBox="1"/>
          <p:nvPr/>
        </p:nvSpPr>
        <p:spPr>
          <a:xfrm>
            <a:off x="7325096" y="2739576"/>
            <a:ext cx="4880551" cy="461665"/>
          </a:xfrm>
          <a:prstGeom prst="rect">
            <a:avLst/>
          </a:prstGeom>
          <a:noFill/>
        </p:spPr>
        <p:txBody>
          <a:bodyPr wrap="square" rtlCol="0">
            <a:spAutoFit/>
          </a:bodyPr>
          <a:lstStyle/>
          <a:p>
            <a:pPr algn="ctr"/>
            <a:r>
              <a:rPr lang="en-US" sz="2400" b="1">
                <a:solidFill>
                  <a:schemeClr val="bg1"/>
                </a:solidFill>
              </a:rPr>
              <a:t>Engineering Controls</a:t>
            </a:r>
          </a:p>
        </p:txBody>
      </p:sp>
      <p:sp>
        <p:nvSpPr>
          <p:cNvPr id="8" name="TextBox 7">
            <a:extLst>
              <a:ext uri="{FF2B5EF4-FFF2-40B4-BE49-F238E27FC236}">
                <a16:creationId xmlns:a16="http://schemas.microsoft.com/office/drawing/2014/main" id="{F6BD3D93-FC2B-F3FD-159E-64E81E397A19}"/>
              </a:ext>
            </a:extLst>
          </p:cNvPr>
          <p:cNvSpPr txBox="1"/>
          <p:nvPr/>
        </p:nvSpPr>
        <p:spPr>
          <a:xfrm>
            <a:off x="7325096" y="4153554"/>
            <a:ext cx="4880551" cy="769441"/>
          </a:xfrm>
          <a:prstGeom prst="rect">
            <a:avLst/>
          </a:prstGeom>
          <a:noFill/>
        </p:spPr>
        <p:txBody>
          <a:bodyPr wrap="square" rtlCol="0">
            <a:spAutoFit/>
          </a:bodyPr>
          <a:lstStyle/>
          <a:p>
            <a:pPr algn="ctr"/>
            <a:r>
              <a:rPr lang="en-US" sz="2200" b="1">
                <a:solidFill>
                  <a:schemeClr val="bg1"/>
                </a:solidFill>
              </a:rPr>
              <a:t>Administrative </a:t>
            </a:r>
          </a:p>
          <a:p>
            <a:pPr algn="ctr"/>
            <a:r>
              <a:rPr lang="en-US" sz="2200" b="1">
                <a:solidFill>
                  <a:schemeClr val="bg1"/>
                </a:solidFill>
              </a:rPr>
              <a:t>Controls</a:t>
            </a:r>
          </a:p>
        </p:txBody>
      </p:sp>
      <p:sp>
        <p:nvSpPr>
          <p:cNvPr id="9" name="TextBox 8">
            <a:extLst>
              <a:ext uri="{FF2B5EF4-FFF2-40B4-BE49-F238E27FC236}">
                <a16:creationId xmlns:a16="http://schemas.microsoft.com/office/drawing/2014/main" id="{4B0C2DEC-44CA-1457-CDF8-F54018F8A8DE}"/>
              </a:ext>
            </a:extLst>
          </p:cNvPr>
          <p:cNvSpPr txBox="1"/>
          <p:nvPr/>
        </p:nvSpPr>
        <p:spPr>
          <a:xfrm>
            <a:off x="7311449" y="3521947"/>
            <a:ext cx="4880551" cy="461665"/>
          </a:xfrm>
          <a:prstGeom prst="rect">
            <a:avLst/>
          </a:prstGeom>
          <a:noFill/>
        </p:spPr>
        <p:txBody>
          <a:bodyPr wrap="square" rtlCol="0">
            <a:spAutoFit/>
          </a:bodyPr>
          <a:lstStyle/>
          <a:p>
            <a:pPr algn="ctr"/>
            <a:r>
              <a:rPr lang="en-US" sz="2400" b="1">
                <a:solidFill>
                  <a:schemeClr val="bg1"/>
                </a:solidFill>
              </a:rPr>
              <a:t>Awareness</a:t>
            </a:r>
          </a:p>
        </p:txBody>
      </p:sp>
      <p:sp>
        <p:nvSpPr>
          <p:cNvPr id="10" name="TextBox 9">
            <a:extLst>
              <a:ext uri="{FF2B5EF4-FFF2-40B4-BE49-F238E27FC236}">
                <a16:creationId xmlns:a16="http://schemas.microsoft.com/office/drawing/2014/main" id="{399F4A17-6E9C-2D7F-4F29-56BE7D248421}"/>
              </a:ext>
            </a:extLst>
          </p:cNvPr>
          <p:cNvSpPr txBox="1"/>
          <p:nvPr/>
        </p:nvSpPr>
        <p:spPr>
          <a:xfrm>
            <a:off x="7325097" y="5145694"/>
            <a:ext cx="4880551" cy="461665"/>
          </a:xfrm>
          <a:prstGeom prst="rect">
            <a:avLst/>
          </a:prstGeom>
          <a:noFill/>
        </p:spPr>
        <p:txBody>
          <a:bodyPr wrap="square" rtlCol="0">
            <a:spAutoFit/>
          </a:bodyPr>
          <a:lstStyle/>
          <a:p>
            <a:pPr algn="ctr"/>
            <a:r>
              <a:rPr lang="en-US" sz="2400" b="1">
                <a:solidFill>
                  <a:schemeClr val="bg1"/>
                </a:solidFill>
              </a:rPr>
              <a:t>PPE</a:t>
            </a:r>
          </a:p>
        </p:txBody>
      </p:sp>
      <p:grpSp>
        <p:nvGrpSpPr>
          <p:cNvPr id="15" name="Group 14">
            <a:extLst>
              <a:ext uri="{FF2B5EF4-FFF2-40B4-BE49-F238E27FC236}">
                <a16:creationId xmlns:a16="http://schemas.microsoft.com/office/drawing/2014/main" id="{89E7FB5B-0D5E-DF3D-0045-F0D93349C503}"/>
              </a:ext>
            </a:extLst>
          </p:cNvPr>
          <p:cNvGrpSpPr/>
          <p:nvPr/>
        </p:nvGrpSpPr>
        <p:grpSpPr>
          <a:xfrm>
            <a:off x="482882" y="4870154"/>
            <a:ext cx="5796530" cy="1569660"/>
            <a:chOff x="540032" y="4822529"/>
            <a:chExt cx="5796530" cy="1569660"/>
          </a:xfrm>
        </p:grpSpPr>
        <p:sp>
          <p:nvSpPr>
            <p:cNvPr id="11" name="TextBox 10">
              <a:extLst>
                <a:ext uri="{FF2B5EF4-FFF2-40B4-BE49-F238E27FC236}">
                  <a16:creationId xmlns:a16="http://schemas.microsoft.com/office/drawing/2014/main" id="{DD3B0564-952A-9DB8-371A-F9EAFE6317DA}"/>
                </a:ext>
              </a:extLst>
            </p:cNvPr>
            <p:cNvSpPr txBox="1"/>
            <p:nvPr/>
          </p:nvSpPr>
          <p:spPr>
            <a:xfrm>
              <a:off x="540032" y="4938370"/>
              <a:ext cx="3908144" cy="1384995"/>
            </a:xfrm>
            <a:prstGeom prst="rect">
              <a:avLst/>
            </a:prstGeom>
            <a:noFill/>
          </p:spPr>
          <p:txBody>
            <a:bodyPr wrap="square" rtlCol="0">
              <a:spAutoFit/>
            </a:bodyPr>
            <a:lstStyle/>
            <a:p>
              <a:r>
                <a:rPr lang="en-US" sz="2800" b="0" i="0" u="none" strike="noStrike" baseline="30000">
                  <a:latin typeface="Arial Black" panose="020B0A04020102020204" pitchFamily="34" charset="0"/>
                </a:rPr>
                <a:t>Panel Interface Connectors </a:t>
              </a:r>
              <a:r>
                <a:rPr lang="en-US" sz="2800" b="0" i="0" u="none" strike="noStrike" baseline="30000">
                  <a:latin typeface="Arial" panose="020B0604020202020204" pitchFamily="34" charset="0"/>
                  <a:cs typeface="Arial" panose="020B0604020202020204" pitchFamily="34" charset="0"/>
                </a:rPr>
                <a:t>like</a:t>
              </a:r>
              <a:r>
                <a:rPr lang="en-US" sz="2800" baseline="30000">
                  <a:latin typeface="Arial Black" panose="020B0A04020102020204" pitchFamily="34" charset="0"/>
                  <a:cs typeface="Arial" panose="020B0604020202020204" pitchFamily="34" charset="0"/>
                </a:rPr>
                <a:t> </a:t>
              </a:r>
              <a:r>
                <a:rPr lang="en-US" sz="2800" b="0" i="0" u="none" strike="noStrike" baseline="30000" err="1">
                  <a:latin typeface="Arial Black" panose="020B0A04020102020204" pitchFamily="34" charset="0"/>
                </a:rPr>
                <a:t>GracePorts</a:t>
              </a:r>
              <a:r>
                <a:rPr lang="en-US" sz="2800" b="0" i="0" u="none" strike="noStrike" baseline="30000">
                  <a:latin typeface="Arial" panose="020B0604020202020204" pitchFamily="34" charset="0"/>
                </a:rPr>
                <a:t> can improve </a:t>
              </a:r>
              <a:r>
                <a:rPr lang="en-US" sz="2800" b="0" i="0" u="none" strike="noStrike" baseline="30000">
                  <a:latin typeface="Arial Black" panose="020B0A04020102020204" pitchFamily="34" charset="0"/>
                </a:rPr>
                <a:t>task productivity </a:t>
              </a:r>
              <a:r>
                <a:rPr lang="en-US" sz="2800" b="0" i="0" u="none" strike="noStrike" baseline="30000">
                  <a:latin typeface="Arial" panose="020B0604020202020204" pitchFamily="34" charset="0"/>
                  <a:cs typeface="Arial" panose="020B0604020202020204" pitchFamily="34" charset="0"/>
                </a:rPr>
                <a:t>by about</a:t>
              </a:r>
              <a:endParaRPr lang="en-US" sz="2800" b="0" i="0" u="none" strike="noStrike" baseline="30000">
                <a:latin typeface="Arial" panose="020B0604020202020204" pitchFamily="34" charset="0"/>
              </a:endParaRPr>
            </a:p>
            <a:p>
              <a:endParaRPr lang="en-US" sz="2800"/>
            </a:p>
          </p:txBody>
        </p:sp>
        <p:sp>
          <p:nvSpPr>
            <p:cNvPr id="14" name="TextBox 13">
              <a:extLst>
                <a:ext uri="{FF2B5EF4-FFF2-40B4-BE49-F238E27FC236}">
                  <a16:creationId xmlns:a16="http://schemas.microsoft.com/office/drawing/2014/main" id="{F748C7B1-2E67-4569-4D11-E1D908C19642}"/>
                </a:ext>
              </a:extLst>
            </p:cNvPr>
            <p:cNvSpPr txBox="1"/>
            <p:nvPr/>
          </p:nvSpPr>
          <p:spPr>
            <a:xfrm>
              <a:off x="4234705" y="4822529"/>
              <a:ext cx="2101857" cy="1569660"/>
            </a:xfrm>
            <a:prstGeom prst="rect">
              <a:avLst/>
            </a:prstGeom>
            <a:noFill/>
          </p:spPr>
          <p:txBody>
            <a:bodyPr wrap="none" rtlCol="0">
              <a:spAutoFit/>
            </a:bodyPr>
            <a:lstStyle/>
            <a:p>
              <a:r>
                <a:rPr lang="en-US" sz="9600" b="0" i="0" u="none" strike="noStrike" baseline="30000">
                  <a:solidFill>
                    <a:srgbClr val="FF0000"/>
                  </a:solidFill>
                  <a:latin typeface="Arial Black" panose="020B0A04020102020204" pitchFamily="34" charset="0"/>
                </a:rPr>
                <a:t>90%</a:t>
              </a:r>
              <a:endParaRPr lang="en-US" sz="9600">
                <a:solidFill>
                  <a:srgbClr val="FF0000"/>
                </a:solidFill>
              </a:endParaRPr>
            </a:p>
          </p:txBody>
        </p:sp>
      </p:grpSp>
      <p:sp>
        <p:nvSpPr>
          <p:cNvPr id="46" name="Connector: Elbow 45">
            <a:extLst>
              <a:ext uri="{FF2B5EF4-FFF2-40B4-BE49-F238E27FC236}">
                <a16:creationId xmlns:a16="http://schemas.microsoft.com/office/drawing/2014/main" id="{BD190306-D108-43B1-AE08-F1E27EEEC82A}"/>
              </a:ext>
            </a:extLst>
          </p:cNvPr>
          <p:cNvSpPr/>
          <p:nvPr/>
        </p:nvSpPr>
        <p:spPr>
          <a:xfrm rot="10800000" flipV="1">
            <a:off x="7366320" y="2962275"/>
            <a:ext cx="901380" cy="814327"/>
          </a:xfrm>
          <a:prstGeom prst="bentConnector2">
            <a:avLst/>
          </a:prstGeom>
          <a:solidFill>
            <a:srgbClr val="000000">
              <a:alpha val="5000"/>
            </a:srgbClr>
          </a:solidFill>
          <a:ln w="18000">
            <a:solidFill>
              <a:srgbClr val="000000"/>
            </a:solidFill>
          </a:ln>
        </p:spPr>
        <p:style>
          <a:lnRef idx="1">
            <a:schemeClr val="accent1"/>
          </a:lnRef>
          <a:fillRef idx="0">
            <a:schemeClr val="accent1"/>
          </a:fillRef>
          <a:effectRef idx="0">
            <a:schemeClr val="accent1"/>
          </a:effectRef>
          <a:fontRef idx="minor">
            <a:schemeClr val="tx1"/>
          </a:fontRef>
        </p:style>
        <p:txBody>
          <a:bodyPr wrap="none" rtlCol="0" anchor="ctr" anchorCtr="1"/>
          <a:lstStyle/>
          <a:p>
            <a:endParaRPr lang="en-US">
              <a:solidFill>
                <a:srgbClr val="000000"/>
              </a:solidFill>
            </a:endParaRPr>
          </a:p>
        </p:txBody>
      </p:sp>
      <p:sp>
        <p:nvSpPr>
          <p:cNvPr id="24" name="Connector: Elbow 23">
            <a:extLst>
              <a:ext uri="{FF2B5EF4-FFF2-40B4-BE49-F238E27FC236}">
                <a16:creationId xmlns:a16="http://schemas.microsoft.com/office/drawing/2014/main" id="{52214CC8-DF31-4747-839B-71228F4ADBC9}"/>
              </a:ext>
            </a:extLst>
          </p:cNvPr>
          <p:cNvSpPr/>
          <p:nvPr/>
        </p:nvSpPr>
        <p:spPr>
          <a:xfrm rot="10800000" flipV="1">
            <a:off x="7366319" y="1260595"/>
            <a:ext cx="837949" cy="2133845"/>
          </a:xfrm>
          <a:prstGeom prst="bentConnector2">
            <a:avLst/>
          </a:prstGeom>
          <a:solidFill>
            <a:srgbClr val="000000">
              <a:alpha val="5000"/>
            </a:srgbClr>
          </a:solidFill>
          <a:ln w="18000">
            <a:solidFill>
              <a:srgbClr val="000000"/>
            </a:solidFill>
          </a:ln>
        </p:spPr>
        <p:style>
          <a:lnRef idx="1">
            <a:schemeClr val="accent1"/>
          </a:lnRef>
          <a:fillRef idx="0">
            <a:schemeClr val="accent1"/>
          </a:fillRef>
          <a:effectRef idx="0">
            <a:schemeClr val="accent1"/>
          </a:effectRef>
          <a:fontRef idx="minor">
            <a:schemeClr val="tx1"/>
          </a:fontRef>
        </p:style>
        <p:txBody>
          <a:bodyPr wrap="none" rtlCol="0" anchor="ctr" anchorCtr="1"/>
          <a:lstStyle/>
          <a:p>
            <a:endParaRPr lang="en-US">
              <a:solidFill>
                <a:srgbClr val="000000"/>
              </a:solidFill>
            </a:endParaRPr>
          </a:p>
        </p:txBody>
      </p:sp>
      <p:pic>
        <p:nvPicPr>
          <p:cNvPr id="13" name="Picture 12">
            <a:extLst>
              <a:ext uri="{FF2B5EF4-FFF2-40B4-BE49-F238E27FC236}">
                <a16:creationId xmlns:a16="http://schemas.microsoft.com/office/drawing/2014/main" id="{A3EFF1E0-4E4F-67D4-59B6-C9D2990D44E2}"/>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5861974" y="2654978"/>
            <a:ext cx="2898950" cy="4348425"/>
          </a:xfrm>
          <a:prstGeom prst="rect">
            <a:avLst/>
          </a:prstGeom>
        </p:spPr>
      </p:pic>
      <p:sp>
        <p:nvSpPr>
          <p:cNvPr id="12" name="Connector: Elbow 11">
            <a:extLst>
              <a:ext uri="{FF2B5EF4-FFF2-40B4-BE49-F238E27FC236}">
                <a16:creationId xmlns:a16="http://schemas.microsoft.com/office/drawing/2014/main" id="{A5F23157-B55B-0B4A-E5B8-7340BB76491B}"/>
              </a:ext>
            </a:extLst>
          </p:cNvPr>
          <p:cNvSpPr/>
          <p:nvPr/>
        </p:nvSpPr>
        <p:spPr>
          <a:xfrm rot="10800000" flipV="1">
            <a:off x="7365654" y="2127238"/>
            <a:ext cx="901380" cy="814327"/>
          </a:xfrm>
          <a:prstGeom prst="bentConnector2">
            <a:avLst/>
          </a:prstGeom>
          <a:solidFill>
            <a:srgbClr val="000000">
              <a:alpha val="5000"/>
            </a:srgbClr>
          </a:solidFill>
          <a:ln w="18000">
            <a:solidFill>
              <a:srgbClr val="000000"/>
            </a:solidFill>
          </a:ln>
        </p:spPr>
        <p:style>
          <a:lnRef idx="1">
            <a:schemeClr val="accent1"/>
          </a:lnRef>
          <a:fillRef idx="0">
            <a:schemeClr val="accent1"/>
          </a:fillRef>
          <a:effectRef idx="0">
            <a:schemeClr val="accent1"/>
          </a:effectRef>
          <a:fontRef idx="minor">
            <a:schemeClr val="tx1"/>
          </a:fontRef>
        </p:style>
        <p:txBody>
          <a:bodyPr wrap="none" rtlCol="0" anchor="ctr" anchorCtr="1"/>
          <a:lstStyle/>
          <a:p>
            <a:endParaRPr lang="en-US">
              <a:solidFill>
                <a:srgbClr val="000000"/>
              </a:solidFill>
            </a:endParaRPr>
          </a:p>
        </p:txBody>
      </p:sp>
      <p:sp>
        <p:nvSpPr>
          <p:cNvPr id="16" name="TextBox 15">
            <a:extLst>
              <a:ext uri="{FF2B5EF4-FFF2-40B4-BE49-F238E27FC236}">
                <a16:creationId xmlns:a16="http://schemas.microsoft.com/office/drawing/2014/main" id="{D017E777-E0DB-6475-BAAC-6F429BFE3E41}"/>
              </a:ext>
            </a:extLst>
          </p:cNvPr>
          <p:cNvSpPr txBox="1"/>
          <p:nvPr/>
        </p:nvSpPr>
        <p:spPr>
          <a:xfrm>
            <a:off x="6933778" y="6392746"/>
            <a:ext cx="851515" cy="230832"/>
          </a:xfrm>
          <a:prstGeom prst="rect">
            <a:avLst/>
          </a:prstGeom>
          <a:noFill/>
        </p:spPr>
        <p:txBody>
          <a:bodyPr wrap="none" rtlCol="0">
            <a:spAutoFit/>
          </a:bodyPr>
          <a:lstStyle/>
          <a:p>
            <a:r>
              <a:rPr lang="en-US" sz="900" dirty="0">
                <a:solidFill>
                  <a:schemeClr val="bg1">
                    <a:lumMod val="50000"/>
                  </a:schemeClr>
                </a:solidFill>
                <a:latin typeface="Arial" panose="020B0604020202020204" pitchFamily="34" charset="0"/>
                <a:cs typeface="Arial" panose="020B0604020202020204" pitchFamily="34" charset="0"/>
              </a:rPr>
              <a:t>P-R2-R4RF3</a:t>
            </a:r>
          </a:p>
        </p:txBody>
      </p:sp>
    </p:spTree>
    <p:extLst>
      <p:ext uri="{BB962C8B-B14F-4D97-AF65-F5344CB8AC3E}">
        <p14:creationId xmlns:p14="http://schemas.microsoft.com/office/powerpoint/2010/main" val="68903744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DE6659-D0AB-F163-EF54-2D93879D2E4F}"/>
              </a:ext>
            </a:extLst>
          </p:cNvPr>
          <p:cNvSpPr>
            <a:spLocks noGrp="1"/>
          </p:cNvSpPr>
          <p:nvPr>
            <p:ph type="title"/>
          </p:nvPr>
        </p:nvSpPr>
        <p:spPr>
          <a:xfrm>
            <a:off x="685800" y="681037"/>
            <a:ext cx="10515600" cy="1009651"/>
          </a:xfrm>
        </p:spPr>
        <p:txBody>
          <a:bodyPr/>
          <a:lstStyle/>
          <a:p>
            <a:r>
              <a:rPr lang="en-US">
                <a:latin typeface="Arial" panose="020B0604020202020204" pitchFamily="34" charset="0"/>
                <a:cs typeface="Arial" panose="020B0604020202020204" pitchFamily="34" charset="0"/>
              </a:rPr>
              <a:t>Who Uses </a:t>
            </a:r>
            <a:r>
              <a:rPr lang="en-US" err="1">
                <a:latin typeface="Arial Black" panose="020B0A04020102020204" pitchFamily="34" charset="0"/>
                <a:cs typeface="Arial" panose="020B0604020202020204" pitchFamily="34" charset="0"/>
              </a:rPr>
              <a:t>GracePorts</a:t>
            </a:r>
            <a:r>
              <a:rPr lang="en-US">
                <a:latin typeface="Arial Black" panose="020B0A04020102020204" pitchFamily="34" charset="0"/>
                <a:cs typeface="Arial" panose="020B0604020202020204" pitchFamily="34" charset="0"/>
              </a:rPr>
              <a:t>?</a:t>
            </a:r>
          </a:p>
        </p:txBody>
      </p:sp>
      <p:sp>
        <p:nvSpPr>
          <p:cNvPr id="3" name="Content Placeholder 2">
            <a:extLst>
              <a:ext uri="{FF2B5EF4-FFF2-40B4-BE49-F238E27FC236}">
                <a16:creationId xmlns:a16="http://schemas.microsoft.com/office/drawing/2014/main" id="{86004171-B61F-E41F-A171-C39776A13077}"/>
              </a:ext>
            </a:extLst>
          </p:cNvPr>
          <p:cNvSpPr>
            <a:spLocks noGrp="1"/>
          </p:cNvSpPr>
          <p:nvPr>
            <p:ph idx="1"/>
          </p:nvPr>
        </p:nvSpPr>
        <p:spPr>
          <a:xfrm>
            <a:off x="597569" y="1975195"/>
            <a:ext cx="6079958" cy="2492029"/>
          </a:xfrm>
        </p:spPr>
        <p:txBody>
          <a:bodyPr vert="horz" lIns="91440" tIns="45720" rIns="91440" bIns="45720" rtlCol="0" anchor="t">
            <a:normAutofit fontScale="25000" lnSpcReduction="20000"/>
          </a:bodyPr>
          <a:lstStyle/>
          <a:p>
            <a:pPr>
              <a:lnSpc>
                <a:spcPct val="170000"/>
              </a:lnSpc>
            </a:pPr>
            <a:r>
              <a:rPr lang="en-US" sz="6400">
                <a:latin typeface="Arial"/>
                <a:cs typeface="Arial"/>
              </a:rPr>
              <a:t>Automation Engineers</a:t>
            </a:r>
          </a:p>
          <a:p>
            <a:pPr>
              <a:lnSpc>
                <a:spcPct val="170000"/>
              </a:lnSpc>
            </a:pPr>
            <a:r>
              <a:rPr lang="en-US" sz="6400">
                <a:effectLst/>
                <a:latin typeface="Arial"/>
                <a:cs typeface="Arial"/>
              </a:rPr>
              <a:t>Electrical and Instru</a:t>
            </a:r>
            <a:r>
              <a:rPr lang="en-US" sz="6400">
                <a:latin typeface="Arial"/>
                <a:cs typeface="Arial"/>
              </a:rPr>
              <a:t>mentation Engineers</a:t>
            </a:r>
          </a:p>
          <a:p>
            <a:pPr>
              <a:lnSpc>
                <a:spcPct val="170000"/>
              </a:lnSpc>
            </a:pPr>
            <a:r>
              <a:rPr lang="en-US" sz="6400">
                <a:effectLst/>
                <a:latin typeface="Arial"/>
                <a:cs typeface="Arial"/>
              </a:rPr>
              <a:t>Maintenance Supervisors</a:t>
            </a:r>
          </a:p>
          <a:p>
            <a:pPr>
              <a:lnSpc>
                <a:spcPct val="170000"/>
              </a:lnSpc>
            </a:pPr>
            <a:r>
              <a:rPr lang="en-US" sz="6400">
                <a:latin typeface="Arial"/>
                <a:cs typeface="Arial"/>
              </a:rPr>
              <a:t>Controls Engineers</a:t>
            </a:r>
          </a:p>
          <a:p>
            <a:pPr>
              <a:lnSpc>
                <a:spcPct val="170000"/>
              </a:lnSpc>
            </a:pPr>
            <a:r>
              <a:rPr lang="en-US" sz="6400">
                <a:latin typeface="Arial"/>
                <a:cs typeface="Arial"/>
              </a:rPr>
              <a:t>OEM Service Technicians commissioning new equipment</a:t>
            </a:r>
          </a:p>
          <a:p>
            <a:pPr>
              <a:lnSpc>
                <a:spcPct val="170000"/>
              </a:lnSpc>
            </a:pPr>
            <a:r>
              <a:rPr lang="en-US" sz="6400">
                <a:latin typeface="Arial"/>
                <a:cs typeface="Arial"/>
              </a:rPr>
              <a:t>Environment Health &amp; Safety Teams</a:t>
            </a:r>
            <a:endParaRPr lang="en-US" sz="6400">
              <a:effectLst/>
              <a:latin typeface="Arial"/>
              <a:cs typeface="Arial"/>
            </a:endParaRPr>
          </a:p>
          <a:p>
            <a:pPr marL="0" indent="0">
              <a:lnSpc>
                <a:spcPct val="120000"/>
              </a:lnSpc>
              <a:buNone/>
            </a:pPr>
            <a:endParaRPr lang="en-US" sz="6400">
              <a:solidFill>
                <a:srgbClr val="000000"/>
              </a:solidFill>
              <a:latin typeface="Segoe UI" panose="020B0502040204020203" pitchFamily="34" charset="0"/>
              <a:cs typeface="Segoe UI" panose="020B0502040204020203" pitchFamily="34" charset="0"/>
            </a:endParaRPr>
          </a:p>
          <a:p>
            <a:pPr marL="0" indent="0" algn="ctr">
              <a:lnSpc>
                <a:spcPct val="120000"/>
              </a:lnSpc>
              <a:buNone/>
            </a:pPr>
            <a:r>
              <a:rPr lang="en-US" sz="9600">
                <a:solidFill>
                  <a:srgbClr val="FF0000"/>
                </a:solidFill>
                <a:latin typeface="Arial"/>
                <a:cs typeface="Arial"/>
              </a:rPr>
              <a:t>….Anyone </a:t>
            </a:r>
            <a:r>
              <a:rPr lang="en-US" sz="9600">
                <a:solidFill>
                  <a:srgbClr val="FF0000"/>
                </a:solidFill>
                <a:latin typeface="Arial Black"/>
                <a:cs typeface="Arial"/>
              </a:rPr>
              <a:t>frequently accessing </a:t>
            </a:r>
            <a:r>
              <a:rPr lang="en-US" sz="9600">
                <a:solidFill>
                  <a:srgbClr val="FF0000"/>
                </a:solidFill>
                <a:latin typeface="Arial"/>
                <a:cs typeface="Arial"/>
              </a:rPr>
              <a:t>or </a:t>
            </a:r>
            <a:r>
              <a:rPr lang="en-US" sz="9600">
                <a:solidFill>
                  <a:srgbClr val="FF0000"/>
                </a:solidFill>
                <a:latin typeface="Arial Black"/>
                <a:cs typeface="Arial"/>
              </a:rPr>
              <a:t>design PLC/drive cabinets</a:t>
            </a:r>
            <a:endParaRPr lang="en-US" sz="9600">
              <a:solidFill>
                <a:srgbClr val="FF0000"/>
              </a:solidFill>
              <a:effectLst/>
              <a:latin typeface="Arial Black"/>
              <a:cs typeface="Arial"/>
            </a:endParaRPr>
          </a:p>
          <a:p>
            <a:pPr marL="0" indent="0">
              <a:buNone/>
            </a:pPr>
            <a:endParaRPr lang="en-US"/>
          </a:p>
        </p:txBody>
      </p:sp>
      <p:pic>
        <p:nvPicPr>
          <p:cNvPr id="4" name="Picture 3">
            <a:extLst>
              <a:ext uri="{FF2B5EF4-FFF2-40B4-BE49-F238E27FC236}">
                <a16:creationId xmlns:a16="http://schemas.microsoft.com/office/drawing/2014/main" id="{FF29CFC3-0102-AC17-8FC9-B07B186A5B37}"/>
              </a:ext>
            </a:extLst>
          </p:cNvPr>
          <p:cNvPicPr>
            <a:picLocks noChangeAspect="1"/>
          </p:cNvPicPr>
          <p:nvPr/>
        </p:nvPicPr>
        <p:blipFill>
          <a:blip r:embed="rId3"/>
          <a:stretch>
            <a:fillRect/>
          </a:stretch>
        </p:blipFill>
        <p:spPr>
          <a:xfrm>
            <a:off x="6677527" y="1690688"/>
            <a:ext cx="5285873" cy="4288538"/>
          </a:xfrm>
          <a:prstGeom prst="rect">
            <a:avLst/>
          </a:prstGeom>
        </p:spPr>
      </p:pic>
    </p:spTree>
    <p:extLst>
      <p:ext uri="{BB962C8B-B14F-4D97-AF65-F5344CB8AC3E}">
        <p14:creationId xmlns:p14="http://schemas.microsoft.com/office/powerpoint/2010/main" val="13107203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F3B2023E-F2B7-A15F-D393-17633287F1D8}"/>
              </a:ext>
            </a:extLst>
          </p:cNvPr>
          <p:cNvSpPr txBox="1"/>
          <p:nvPr/>
        </p:nvSpPr>
        <p:spPr>
          <a:xfrm>
            <a:off x="2305456" y="2153319"/>
            <a:ext cx="9143999" cy="4196020"/>
          </a:xfrm>
          <a:prstGeom prst="rect">
            <a:avLst/>
          </a:prstGeom>
          <a:noFill/>
        </p:spPr>
        <p:txBody>
          <a:bodyPr wrap="square" rtlCol="0">
            <a:spAutoFit/>
          </a:bodyPr>
          <a:lstStyle/>
          <a:p>
            <a:pPr marR="0" rtl="0"/>
            <a:r>
              <a:rPr lang="en-US" b="0" i="0" u="none" strike="noStrike" baseline="0">
                <a:solidFill>
                  <a:srgbClr val="FF0000"/>
                </a:solidFill>
                <a:latin typeface="Arial Black" panose="020B0A04020102020204" pitchFamily="34" charset="0"/>
                <a:cs typeface="Arial" panose="020B0604020202020204" pitchFamily="34" charset="0"/>
              </a:rPr>
              <a:t>Safer: </a:t>
            </a:r>
            <a:r>
              <a:rPr lang="en-US">
                <a:latin typeface="Arial" panose="020B0604020202020204" pitchFamily="34" charset="0"/>
                <a:cs typeface="Arial" panose="020B0604020202020204" pitchFamily="34" charset="0"/>
              </a:rPr>
              <a:t>GracePort enhances overall safety and productivity for maintenance workers while complying with minimum performance requirements of OSHA &amp; NFPA 70E standards.</a:t>
            </a:r>
          </a:p>
          <a:p>
            <a:pPr marR="0" rtl="0"/>
            <a:endParaRPr lang="en-US" b="0" i="0" u="none" strike="noStrike" baseline="30000">
              <a:latin typeface="Arial" panose="020B0604020202020204" pitchFamily="34" charset="0"/>
              <a:cs typeface="Arial" panose="020B0604020202020204" pitchFamily="34" charset="0"/>
            </a:endParaRPr>
          </a:p>
          <a:p>
            <a:pPr marR="0" rtl="0"/>
            <a:endParaRPr lang="en-US" b="0" i="0" u="none" strike="noStrike" baseline="30000">
              <a:latin typeface="Arial" panose="020B0604020202020204" pitchFamily="34" charset="0"/>
              <a:cs typeface="Arial" panose="020B0604020202020204" pitchFamily="34" charset="0"/>
            </a:endParaRPr>
          </a:p>
          <a:p>
            <a:r>
              <a:rPr lang="en-US" b="0" i="0" u="none" strike="noStrike" baseline="0">
                <a:solidFill>
                  <a:srgbClr val="FF0000"/>
                </a:solidFill>
                <a:latin typeface="Arial Black" panose="020B0A04020102020204" pitchFamily="34" charset="0"/>
              </a:rPr>
              <a:t>Smarter:</a:t>
            </a:r>
            <a:r>
              <a:rPr lang="en-US">
                <a:solidFill>
                  <a:srgbClr val="FF0000"/>
                </a:solidFill>
                <a:latin typeface="Arial" panose="020B0604020202020204" pitchFamily="34" charset="0"/>
                <a:cs typeface="Arial" panose="020B0604020202020204" pitchFamily="34" charset="0"/>
              </a:rPr>
              <a:t> </a:t>
            </a:r>
            <a:r>
              <a:rPr lang="en-US">
                <a:latin typeface="Arial" panose="020B0604020202020204" pitchFamily="34" charset="0"/>
                <a:cs typeface="Arial" panose="020B0604020202020204" pitchFamily="34" charset="0"/>
              </a:rPr>
              <a:t>Built and shipped within 2-3 days of ordering, the GracePort is fully customizable allowing users to choose from a seemingly endless variety of components, power options, and housing types </a:t>
            </a:r>
          </a:p>
          <a:p>
            <a:endParaRPr lang="en-US">
              <a:latin typeface="Arial" panose="020B0604020202020204" pitchFamily="34" charset="0"/>
              <a:cs typeface="Arial" panose="020B0604020202020204" pitchFamily="34" charset="0"/>
            </a:endParaRPr>
          </a:p>
          <a:p>
            <a:endParaRPr lang="en-US">
              <a:latin typeface="Arial" panose="020B0604020202020204" pitchFamily="34" charset="0"/>
              <a:cs typeface="Arial" panose="020B0604020202020204" pitchFamily="34" charset="0"/>
            </a:endParaRPr>
          </a:p>
          <a:p>
            <a:pPr marR="0" rtl="0"/>
            <a:r>
              <a:rPr lang="en-US" b="0" i="0" u="none" strike="noStrike" baseline="0">
                <a:solidFill>
                  <a:srgbClr val="FF0000"/>
                </a:solidFill>
                <a:latin typeface="Arial Black" panose="020B0A04020102020204" pitchFamily="34" charset="0"/>
              </a:rPr>
              <a:t>More Productive: </a:t>
            </a:r>
            <a:r>
              <a:rPr lang="en-US">
                <a:latin typeface="Arial" panose="020B0604020202020204" pitchFamily="34" charset="0"/>
                <a:cs typeface="Arial" panose="020B0604020202020204" pitchFamily="34" charset="0"/>
              </a:rPr>
              <a:t>Convenient access programming ports that keep voltage away from people by allowing access to PLCs safely behind closed doors. This two-pronged approach also allows for a more productive and efficient method of connecting to PLCs, control circuit components, and more.</a:t>
            </a:r>
          </a:p>
          <a:p>
            <a:pPr marR="0" algn="ctr" rtl="0"/>
            <a:endParaRPr lang="en-US" sz="2000" b="0" i="0" u="none" strike="noStrike" baseline="30000">
              <a:latin typeface="Arial" panose="020B0604020202020204" pitchFamily="34" charset="0"/>
            </a:endParaRPr>
          </a:p>
          <a:p>
            <a:endParaRPr lang="en-US" sz="2000" b="0" i="0" u="none" strike="noStrike" baseline="30000">
              <a:latin typeface="Arial" panose="020B0604020202020204" pitchFamily="34" charset="0"/>
              <a:cs typeface="Arial" panose="020B0604020202020204" pitchFamily="34" charset="0"/>
            </a:endParaRPr>
          </a:p>
        </p:txBody>
      </p:sp>
      <p:sp>
        <p:nvSpPr>
          <p:cNvPr id="4" name="Title 1">
            <a:extLst>
              <a:ext uri="{FF2B5EF4-FFF2-40B4-BE49-F238E27FC236}">
                <a16:creationId xmlns:a16="http://schemas.microsoft.com/office/drawing/2014/main" id="{9F256CD2-D357-17F7-6F05-DA0DCBAC4702}"/>
              </a:ext>
            </a:extLst>
          </p:cNvPr>
          <p:cNvSpPr>
            <a:spLocks noGrp="1"/>
          </p:cNvSpPr>
          <p:nvPr>
            <p:ph type="title"/>
          </p:nvPr>
        </p:nvSpPr>
        <p:spPr>
          <a:xfrm>
            <a:off x="685800" y="801327"/>
            <a:ext cx="10515600" cy="1009651"/>
          </a:xfrm>
        </p:spPr>
        <p:txBody>
          <a:bodyPr>
            <a:normAutofit fontScale="90000"/>
          </a:bodyPr>
          <a:lstStyle/>
          <a:p>
            <a:r>
              <a:rPr lang="en-US" sz="4000"/>
              <a:t>Making Maintenance </a:t>
            </a:r>
            <a:r>
              <a:rPr lang="en-US" sz="4000">
                <a:latin typeface="Arial Black" panose="020B0A04020102020204" pitchFamily="34" charset="0"/>
              </a:rPr>
              <a:t>Safer, Smarter, </a:t>
            </a:r>
            <a:br>
              <a:rPr lang="en-US" sz="4000">
                <a:latin typeface="Arial Black" panose="020B0A04020102020204" pitchFamily="34" charset="0"/>
              </a:rPr>
            </a:br>
            <a:r>
              <a:rPr lang="en-US" sz="4000">
                <a:latin typeface="Arial" panose="020B0604020202020204" pitchFamily="34" charset="0"/>
                <a:cs typeface="Arial" panose="020B0604020202020204" pitchFamily="34" charset="0"/>
              </a:rPr>
              <a:t>and</a:t>
            </a:r>
            <a:r>
              <a:rPr lang="en-US" sz="4000">
                <a:latin typeface="Arial Black" panose="020B0A04020102020204" pitchFamily="34" charset="0"/>
              </a:rPr>
              <a:t> More Productive</a:t>
            </a:r>
          </a:p>
        </p:txBody>
      </p:sp>
      <p:grpSp>
        <p:nvGrpSpPr>
          <p:cNvPr id="16" name="Group 15">
            <a:extLst>
              <a:ext uri="{FF2B5EF4-FFF2-40B4-BE49-F238E27FC236}">
                <a16:creationId xmlns:a16="http://schemas.microsoft.com/office/drawing/2014/main" id="{9B363F7C-ABB2-F075-7455-6E33BBE694F5}"/>
              </a:ext>
            </a:extLst>
          </p:cNvPr>
          <p:cNvGrpSpPr/>
          <p:nvPr/>
        </p:nvGrpSpPr>
        <p:grpSpPr>
          <a:xfrm>
            <a:off x="902329" y="2043537"/>
            <a:ext cx="1184889" cy="3884565"/>
            <a:chOff x="902329" y="2043537"/>
            <a:chExt cx="1184889" cy="3884565"/>
          </a:xfrm>
        </p:grpSpPr>
        <p:sp>
          <p:nvSpPr>
            <p:cNvPr id="15" name="Rectangle 14">
              <a:extLst>
                <a:ext uri="{FF2B5EF4-FFF2-40B4-BE49-F238E27FC236}">
                  <a16:creationId xmlns:a16="http://schemas.microsoft.com/office/drawing/2014/main" id="{F0E0419D-C6BF-5C26-05DC-237C6EC88C08}"/>
                </a:ext>
              </a:extLst>
            </p:cNvPr>
            <p:cNvSpPr/>
            <p:nvPr/>
          </p:nvSpPr>
          <p:spPr>
            <a:xfrm>
              <a:off x="1452285" y="2733472"/>
              <a:ext cx="115300" cy="2782111"/>
            </a:xfrm>
            <a:prstGeom prst="rect">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descr="A black and white circular object with gears in it&#10;&#10;Description automatically generated">
              <a:extLst>
                <a:ext uri="{FF2B5EF4-FFF2-40B4-BE49-F238E27FC236}">
                  <a16:creationId xmlns:a16="http://schemas.microsoft.com/office/drawing/2014/main" id="{2304005E-0341-2223-5E24-11E3C308FDB9}"/>
                </a:ext>
              </a:extLst>
            </p:cNvPr>
            <p:cNvPicPr>
              <a:picLocks noChangeAspect="1"/>
            </p:cNvPicPr>
            <p:nvPr/>
          </p:nvPicPr>
          <p:blipFill rotWithShape="1">
            <a:blip r:embed="rId3">
              <a:extLst>
                <a:ext uri="{28A0092B-C50C-407E-A947-70E740481C1C}">
                  <a14:useLocalDpi xmlns:a14="http://schemas.microsoft.com/office/drawing/2010/main" val="0"/>
                </a:ext>
              </a:extLst>
            </a:blip>
            <a:srcRect r="70131"/>
            <a:stretch/>
          </p:blipFill>
          <p:spPr>
            <a:xfrm>
              <a:off x="902329" y="2043537"/>
              <a:ext cx="1174870" cy="1151955"/>
            </a:xfrm>
            <a:prstGeom prst="rect">
              <a:avLst/>
            </a:prstGeom>
          </p:spPr>
        </p:pic>
        <p:pic>
          <p:nvPicPr>
            <p:cNvPr id="11" name="Picture 10" descr="A black and white circular object with gears in it&#10;&#10;Description automatically generated">
              <a:extLst>
                <a:ext uri="{FF2B5EF4-FFF2-40B4-BE49-F238E27FC236}">
                  <a16:creationId xmlns:a16="http://schemas.microsoft.com/office/drawing/2014/main" id="{CA309AB9-89D8-5EA8-E422-A65BA5124E17}"/>
                </a:ext>
              </a:extLst>
            </p:cNvPr>
            <p:cNvPicPr>
              <a:picLocks noChangeAspect="1"/>
            </p:cNvPicPr>
            <p:nvPr/>
          </p:nvPicPr>
          <p:blipFill rotWithShape="1">
            <a:blip r:embed="rId3">
              <a:extLst>
                <a:ext uri="{28A0092B-C50C-407E-A947-70E740481C1C}">
                  <a14:useLocalDpi xmlns:a14="http://schemas.microsoft.com/office/drawing/2010/main" val="0"/>
                </a:ext>
              </a:extLst>
            </a:blip>
            <a:srcRect l="35547" r="34359"/>
            <a:stretch/>
          </p:blipFill>
          <p:spPr>
            <a:xfrm>
              <a:off x="903507" y="3428051"/>
              <a:ext cx="1183710" cy="1151954"/>
            </a:xfrm>
            <a:prstGeom prst="rect">
              <a:avLst/>
            </a:prstGeom>
          </p:spPr>
        </p:pic>
        <p:pic>
          <p:nvPicPr>
            <p:cNvPr id="12" name="Picture 11" descr="A black and white circular object with gears in it&#10;&#10;Description automatically generated">
              <a:extLst>
                <a:ext uri="{FF2B5EF4-FFF2-40B4-BE49-F238E27FC236}">
                  <a16:creationId xmlns:a16="http://schemas.microsoft.com/office/drawing/2014/main" id="{A4F9D3B4-EB5D-953E-D3E7-E446D11AC44E}"/>
                </a:ext>
              </a:extLst>
            </p:cNvPr>
            <p:cNvPicPr>
              <a:picLocks noChangeAspect="1"/>
            </p:cNvPicPr>
            <p:nvPr/>
          </p:nvPicPr>
          <p:blipFill rotWithShape="1">
            <a:blip r:embed="rId3">
              <a:extLst>
                <a:ext uri="{28A0092B-C50C-407E-A947-70E740481C1C}">
                  <a14:useLocalDpi xmlns:a14="http://schemas.microsoft.com/office/drawing/2010/main" val="0"/>
                </a:ext>
              </a:extLst>
            </a:blip>
            <a:srcRect l="69876"/>
            <a:stretch/>
          </p:blipFill>
          <p:spPr>
            <a:xfrm>
              <a:off x="902329" y="4776148"/>
              <a:ext cx="1184889" cy="1151954"/>
            </a:xfrm>
            <a:prstGeom prst="rect">
              <a:avLst/>
            </a:prstGeom>
          </p:spPr>
        </p:pic>
      </p:grpSp>
    </p:spTree>
    <p:extLst>
      <p:ext uri="{BB962C8B-B14F-4D97-AF65-F5344CB8AC3E}">
        <p14:creationId xmlns:p14="http://schemas.microsoft.com/office/powerpoint/2010/main" val="301352219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008AF5-3250-E74E-73BB-4C3EF59B64CD}"/>
              </a:ext>
            </a:extLst>
          </p:cNvPr>
          <p:cNvSpPr>
            <a:spLocks noGrp="1"/>
          </p:cNvSpPr>
          <p:nvPr>
            <p:ph type="title"/>
          </p:nvPr>
        </p:nvSpPr>
        <p:spPr/>
        <p:txBody>
          <a:bodyPr>
            <a:normAutofit/>
          </a:bodyPr>
          <a:lstStyle/>
          <a:p>
            <a:r>
              <a:rPr lang="en-US">
                <a:latin typeface="Arial" panose="020B0604020202020204" pitchFamily="34" charset="0"/>
                <a:cs typeface="Arial" panose="020B0604020202020204" pitchFamily="34" charset="0"/>
              </a:rPr>
              <a:t>The</a:t>
            </a:r>
            <a:r>
              <a:rPr lang="en-US">
                <a:latin typeface="Arial Black" panose="020B0A04020102020204" pitchFamily="34" charset="0"/>
              </a:rPr>
              <a:t> Possibilities </a:t>
            </a:r>
            <a:r>
              <a:rPr lang="en-US">
                <a:latin typeface="Arial" panose="020B0604020202020204" pitchFamily="34" charset="0"/>
                <a:cs typeface="Arial" panose="020B0604020202020204" pitchFamily="34" charset="0"/>
              </a:rPr>
              <a:t>are</a:t>
            </a:r>
            <a:r>
              <a:rPr lang="en-US">
                <a:latin typeface="Arial Black" panose="020B0A04020102020204" pitchFamily="34" charset="0"/>
              </a:rPr>
              <a:t> Endless</a:t>
            </a:r>
          </a:p>
        </p:txBody>
      </p:sp>
      <p:sp>
        <p:nvSpPr>
          <p:cNvPr id="4" name="TextBox 3">
            <a:extLst>
              <a:ext uri="{FF2B5EF4-FFF2-40B4-BE49-F238E27FC236}">
                <a16:creationId xmlns:a16="http://schemas.microsoft.com/office/drawing/2014/main" id="{95850DB5-2280-EB6F-4E05-BEA7C04B6C65}"/>
              </a:ext>
            </a:extLst>
          </p:cNvPr>
          <p:cNvSpPr txBox="1"/>
          <p:nvPr/>
        </p:nvSpPr>
        <p:spPr>
          <a:xfrm>
            <a:off x="0" y="5421413"/>
            <a:ext cx="12192000" cy="646331"/>
          </a:xfrm>
          <a:prstGeom prst="rect">
            <a:avLst/>
          </a:prstGeom>
          <a:noFill/>
        </p:spPr>
        <p:txBody>
          <a:bodyPr wrap="square" rtlCol="0">
            <a:spAutoFit/>
          </a:bodyPr>
          <a:lstStyle/>
          <a:p>
            <a:pPr algn="ctr"/>
            <a:r>
              <a:rPr lang="en-US" b="0" i="0" u="none" strike="noStrike" baseline="0">
                <a:solidFill>
                  <a:srgbClr val="FF0000"/>
                </a:solidFill>
                <a:latin typeface="Arial" panose="020B0604020202020204" pitchFamily="34" charset="0"/>
                <a:cs typeface="Arial" panose="020B0604020202020204" pitchFamily="34" charset="0"/>
              </a:rPr>
              <a:t>We can create a </a:t>
            </a:r>
            <a:r>
              <a:rPr lang="en-US" i="0" u="none" strike="noStrike" baseline="0">
                <a:solidFill>
                  <a:srgbClr val="FF0000"/>
                </a:solidFill>
                <a:latin typeface="Arial Black" panose="020B0A04020102020204" pitchFamily="34" charset="0"/>
                <a:cs typeface="Arial" panose="020B0604020202020204" pitchFamily="34" charset="0"/>
              </a:rPr>
              <a:t>custom-built </a:t>
            </a:r>
            <a:r>
              <a:rPr lang="en-US" i="0" u="none" strike="noStrike" baseline="0" err="1">
                <a:solidFill>
                  <a:srgbClr val="FF0000"/>
                </a:solidFill>
                <a:latin typeface="Arial Black" panose="020B0A04020102020204" pitchFamily="34" charset="0"/>
                <a:cs typeface="Arial" panose="020B0604020202020204" pitchFamily="34" charset="0"/>
              </a:rPr>
              <a:t>GracePort</a:t>
            </a:r>
            <a:r>
              <a:rPr lang="en-US" i="0" u="none" strike="noStrike" baseline="0">
                <a:solidFill>
                  <a:srgbClr val="FF0000"/>
                </a:solidFill>
                <a:latin typeface="Arial Black" panose="020B0A04020102020204" pitchFamily="34" charset="0"/>
                <a:cs typeface="Arial" panose="020B0604020202020204" pitchFamily="34" charset="0"/>
              </a:rPr>
              <a:t>, </a:t>
            </a:r>
            <a:r>
              <a:rPr lang="en-US" b="0" i="0" u="none" strike="noStrike" baseline="0">
                <a:solidFill>
                  <a:srgbClr val="FF0000"/>
                </a:solidFill>
                <a:latin typeface="Arial" panose="020B0604020202020204" pitchFamily="34" charset="0"/>
                <a:cs typeface="Arial" panose="020B0604020202020204" pitchFamily="34" charset="0"/>
              </a:rPr>
              <a:t>including special text, cut-outs, cable lengths, </a:t>
            </a:r>
          </a:p>
          <a:p>
            <a:pPr algn="ctr"/>
            <a:r>
              <a:rPr lang="en-US" b="0" i="0" u="none" strike="noStrike" baseline="0">
                <a:solidFill>
                  <a:srgbClr val="FF0000"/>
                </a:solidFill>
                <a:latin typeface="Arial" panose="020B0604020202020204" pitchFamily="34" charset="0"/>
                <a:cs typeface="Arial" panose="020B0604020202020204" pitchFamily="34" charset="0"/>
              </a:rPr>
              <a:t>and even adding your company logo, </a:t>
            </a:r>
            <a:r>
              <a:rPr lang="en-US" i="0" u="none" strike="noStrike" baseline="0">
                <a:solidFill>
                  <a:srgbClr val="FF0000"/>
                </a:solidFill>
                <a:latin typeface="Arial Black" panose="020B0A04020102020204" pitchFamily="34" charset="0"/>
                <a:cs typeface="Arial" panose="020B0604020202020204" pitchFamily="34" charset="0"/>
              </a:rPr>
              <a:t>all in just 2 - 3 days– created just the way you want it.</a:t>
            </a:r>
            <a:endParaRPr lang="en-US">
              <a:solidFill>
                <a:srgbClr val="FF0000"/>
              </a:solidFill>
              <a:latin typeface="Arial Black" panose="020B0A04020102020204" pitchFamily="34" charset="0"/>
              <a:cs typeface="Arial" panose="020B0604020202020204" pitchFamily="34" charset="0"/>
            </a:endParaRPr>
          </a:p>
        </p:txBody>
      </p:sp>
      <p:sp>
        <p:nvSpPr>
          <p:cNvPr id="15" name="TextBox 14">
            <a:extLst>
              <a:ext uri="{FF2B5EF4-FFF2-40B4-BE49-F238E27FC236}">
                <a16:creationId xmlns:a16="http://schemas.microsoft.com/office/drawing/2014/main" id="{1A21E259-CEC9-359A-4449-543BBAD19ADA}"/>
              </a:ext>
            </a:extLst>
          </p:cNvPr>
          <p:cNvSpPr txBox="1"/>
          <p:nvPr/>
        </p:nvSpPr>
        <p:spPr>
          <a:xfrm>
            <a:off x="575971" y="4424384"/>
            <a:ext cx="3436749" cy="584775"/>
          </a:xfrm>
          <a:prstGeom prst="rect">
            <a:avLst/>
          </a:prstGeom>
          <a:noFill/>
        </p:spPr>
        <p:txBody>
          <a:bodyPr wrap="square" rtlCol="0">
            <a:spAutoFit/>
          </a:bodyPr>
          <a:lstStyle/>
          <a:p>
            <a:pPr algn="ctr"/>
            <a:r>
              <a:rPr lang="en-US" sz="1600" b="1">
                <a:latin typeface="Arial" panose="020B0604020202020204" pitchFamily="34" charset="0"/>
                <a:cs typeface="Arial" panose="020B0604020202020204" pitchFamily="34" charset="0"/>
              </a:rPr>
              <a:t>Choose a Housing from UL Type 1 (no housing), 4, 4X, or 12 </a:t>
            </a:r>
          </a:p>
        </p:txBody>
      </p:sp>
      <p:sp>
        <p:nvSpPr>
          <p:cNvPr id="16" name="TextBox 15">
            <a:extLst>
              <a:ext uri="{FF2B5EF4-FFF2-40B4-BE49-F238E27FC236}">
                <a16:creationId xmlns:a16="http://schemas.microsoft.com/office/drawing/2014/main" id="{357340FD-7A45-D072-260E-AC76D8986FB5}"/>
              </a:ext>
            </a:extLst>
          </p:cNvPr>
          <p:cNvSpPr txBox="1"/>
          <p:nvPr/>
        </p:nvSpPr>
        <p:spPr>
          <a:xfrm>
            <a:off x="4742533" y="4339669"/>
            <a:ext cx="3436749" cy="830997"/>
          </a:xfrm>
          <a:prstGeom prst="rect">
            <a:avLst/>
          </a:prstGeom>
          <a:noFill/>
        </p:spPr>
        <p:txBody>
          <a:bodyPr wrap="square" rtlCol="0">
            <a:spAutoFit/>
          </a:bodyPr>
          <a:lstStyle/>
          <a:p>
            <a:pPr algn="ctr"/>
            <a:r>
              <a:rPr lang="en-US" sz="1600" b="1">
                <a:latin typeface="Arial" panose="020B0604020202020204" pitchFamily="34" charset="0"/>
                <a:cs typeface="Arial" panose="020B0604020202020204" pitchFamily="34" charset="0"/>
              </a:rPr>
              <a:t>Choose your components and power options </a:t>
            </a:r>
            <a:r>
              <a:rPr lang="en-US" sz="1600">
                <a:latin typeface="Arial" panose="020B0604020202020204" pitchFamily="34" charset="0"/>
                <a:cs typeface="Arial" panose="020B0604020202020204" pitchFamily="34" charset="0"/>
              </a:rPr>
              <a:t>(both domestic and international options available)</a:t>
            </a:r>
          </a:p>
        </p:txBody>
      </p:sp>
      <p:sp>
        <p:nvSpPr>
          <p:cNvPr id="17" name="TextBox 16">
            <a:extLst>
              <a:ext uri="{FF2B5EF4-FFF2-40B4-BE49-F238E27FC236}">
                <a16:creationId xmlns:a16="http://schemas.microsoft.com/office/drawing/2014/main" id="{FD7EDFB0-EED0-4038-2492-0269E00B708F}"/>
              </a:ext>
            </a:extLst>
          </p:cNvPr>
          <p:cNvSpPr txBox="1"/>
          <p:nvPr/>
        </p:nvSpPr>
        <p:spPr>
          <a:xfrm>
            <a:off x="8832544" y="4374703"/>
            <a:ext cx="2835996" cy="584775"/>
          </a:xfrm>
          <a:prstGeom prst="rect">
            <a:avLst/>
          </a:prstGeom>
          <a:noFill/>
        </p:spPr>
        <p:txBody>
          <a:bodyPr wrap="square" rtlCol="0">
            <a:spAutoFit/>
          </a:bodyPr>
          <a:lstStyle/>
          <a:p>
            <a:pPr algn="ctr"/>
            <a:r>
              <a:rPr lang="en-US" sz="1600" b="1">
                <a:latin typeface="Arial" panose="020B0604020202020204" pitchFamily="34" charset="0"/>
                <a:cs typeface="Arial" panose="020B0604020202020204" pitchFamily="34" charset="0"/>
              </a:rPr>
              <a:t>Add special cutouts, cable lengths, text, and logos</a:t>
            </a:r>
          </a:p>
        </p:txBody>
      </p:sp>
      <p:pic>
        <p:nvPicPr>
          <p:cNvPr id="27" name="Picture 26" descr="A close-up of a power outlet&#10;&#10;Description automatically generated with low confidence">
            <a:extLst>
              <a:ext uri="{FF2B5EF4-FFF2-40B4-BE49-F238E27FC236}">
                <a16:creationId xmlns:a16="http://schemas.microsoft.com/office/drawing/2014/main" id="{D7476C1B-1109-FDA6-3B1C-FD28E8E6C9E7}"/>
              </a:ext>
            </a:extLst>
          </p:cNvPr>
          <p:cNvPicPr>
            <a:picLocks noChangeAspect="1"/>
          </p:cNvPicPr>
          <p:nvPr/>
        </p:nvPicPr>
        <p:blipFill rotWithShape="1">
          <a:blip r:embed="rId3">
            <a:extLst>
              <a:ext uri="{BEBA8EAE-BF5A-486C-A8C5-ECC9F3942E4B}">
                <a14:imgProps xmlns:a14="http://schemas.microsoft.com/office/drawing/2010/main">
                  <a14:imgLayer r:embed="rId4">
                    <a14:imgEffect>
                      <a14:colorTemperature colorTemp="6508"/>
                    </a14:imgEffect>
                  </a14:imgLayer>
                </a14:imgProps>
              </a:ext>
              <a:ext uri="{28A0092B-C50C-407E-A947-70E740481C1C}">
                <a14:useLocalDpi xmlns:a14="http://schemas.microsoft.com/office/drawing/2010/main" val="0"/>
              </a:ext>
            </a:extLst>
          </a:blip>
          <a:srcRect l="5540" t="16330" r="6719" b="12949"/>
          <a:stretch/>
        </p:blipFill>
        <p:spPr>
          <a:xfrm>
            <a:off x="2467534" y="3206565"/>
            <a:ext cx="1647535" cy="669216"/>
          </a:xfrm>
          <a:prstGeom prst="rect">
            <a:avLst/>
          </a:prstGeom>
        </p:spPr>
      </p:pic>
      <p:pic>
        <p:nvPicPr>
          <p:cNvPr id="29" name="Picture 28" descr="A close-up of a power outlet&#10;&#10;Description automatically generated with low confidence">
            <a:extLst>
              <a:ext uri="{FF2B5EF4-FFF2-40B4-BE49-F238E27FC236}">
                <a16:creationId xmlns:a16="http://schemas.microsoft.com/office/drawing/2014/main" id="{68459B56-16D3-A205-C008-4CAD2B5C0E87}"/>
              </a:ext>
            </a:extLst>
          </p:cNvPr>
          <p:cNvPicPr>
            <a:picLocks noChangeAspect="1"/>
          </p:cNvPicPr>
          <p:nvPr/>
        </p:nvPicPr>
        <p:blipFill rotWithShape="1">
          <a:blip r:embed="rId5">
            <a:extLst>
              <a:ext uri="{BEBA8EAE-BF5A-486C-A8C5-ECC9F3942E4B}">
                <a14:imgProps xmlns:a14="http://schemas.microsoft.com/office/drawing/2010/main">
                  <a14:imgLayer r:embed="rId6">
                    <a14:imgEffect>
                      <a14:colorTemperature colorTemp="6497"/>
                    </a14:imgEffect>
                    <a14:imgEffect>
                      <a14:saturation sat="98000"/>
                    </a14:imgEffect>
                    <a14:imgEffect>
                      <a14:brightnessContrast bright="-6000"/>
                    </a14:imgEffect>
                  </a14:imgLayer>
                </a14:imgProps>
              </a:ext>
              <a:ext uri="{28A0092B-C50C-407E-A947-70E740481C1C}">
                <a14:useLocalDpi xmlns:a14="http://schemas.microsoft.com/office/drawing/2010/main" val="0"/>
              </a:ext>
            </a:extLst>
          </a:blip>
          <a:srcRect l="3813" t="3333" r="2593" b="5417"/>
          <a:stretch/>
        </p:blipFill>
        <p:spPr>
          <a:xfrm>
            <a:off x="779163" y="3052854"/>
            <a:ext cx="1483659" cy="1048272"/>
          </a:xfrm>
          <a:prstGeom prst="rect">
            <a:avLst/>
          </a:prstGeom>
        </p:spPr>
      </p:pic>
      <p:grpSp>
        <p:nvGrpSpPr>
          <p:cNvPr id="36" name="Group 35">
            <a:extLst>
              <a:ext uri="{FF2B5EF4-FFF2-40B4-BE49-F238E27FC236}">
                <a16:creationId xmlns:a16="http://schemas.microsoft.com/office/drawing/2014/main" id="{DA0FC33C-9350-5A32-92CC-6ABFCE06D8A6}"/>
              </a:ext>
            </a:extLst>
          </p:cNvPr>
          <p:cNvGrpSpPr/>
          <p:nvPr/>
        </p:nvGrpSpPr>
        <p:grpSpPr>
          <a:xfrm>
            <a:off x="5180654" y="2306759"/>
            <a:ext cx="2614280" cy="1610532"/>
            <a:chOff x="5140863" y="2041259"/>
            <a:chExt cx="2957777" cy="1822144"/>
          </a:xfrm>
        </p:grpSpPr>
        <p:pic>
          <p:nvPicPr>
            <p:cNvPr id="19" name="Picture 18">
              <a:extLst>
                <a:ext uri="{FF2B5EF4-FFF2-40B4-BE49-F238E27FC236}">
                  <a16:creationId xmlns:a16="http://schemas.microsoft.com/office/drawing/2014/main" id="{A153B8B7-B056-55E1-49B1-2F8CD86AA27E}"/>
                </a:ext>
              </a:extLst>
            </p:cNvPr>
            <p:cNvPicPr>
              <a:picLocks noChangeAspect="1"/>
            </p:cNvPicPr>
            <p:nvPr/>
          </p:nvPicPr>
          <p:blipFill rotWithShape="1">
            <a:blip r:embed="rId7">
              <a:extLst>
                <a:ext uri="{28A0092B-C50C-407E-A947-70E740481C1C}">
                  <a14:useLocalDpi xmlns:a14="http://schemas.microsoft.com/office/drawing/2010/main" val="0"/>
                </a:ext>
              </a:extLst>
            </a:blip>
            <a:srcRect l="35000" t="30528" r="34791" b="28889"/>
            <a:stretch/>
          </p:blipFill>
          <p:spPr>
            <a:xfrm>
              <a:off x="5463649" y="3345150"/>
              <a:ext cx="514350" cy="518253"/>
            </a:xfrm>
            <a:prstGeom prst="rect">
              <a:avLst/>
            </a:prstGeom>
          </p:spPr>
        </p:pic>
        <p:grpSp>
          <p:nvGrpSpPr>
            <p:cNvPr id="23" name="Group 22">
              <a:extLst>
                <a:ext uri="{FF2B5EF4-FFF2-40B4-BE49-F238E27FC236}">
                  <a16:creationId xmlns:a16="http://schemas.microsoft.com/office/drawing/2014/main" id="{38E84334-27DF-3162-4E97-0FAAE71CA25A}"/>
                </a:ext>
              </a:extLst>
            </p:cNvPr>
            <p:cNvGrpSpPr/>
            <p:nvPr/>
          </p:nvGrpSpPr>
          <p:grpSpPr>
            <a:xfrm>
              <a:off x="5140863" y="2041259"/>
              <a:ext cx="2957777" cy="1116622"/>
              <a:chOff x="5201685" y="2026610"/>
              <a:chExt cx="2957777" cy="1116622"/>
            </a:xfrm>
          </p:grpSpPr>
          <p:pic>
            <p:nvPicPr>
              <p:cNvPr id="6" name="Picture 5" descr="A close-up of a white outlet&#10;&#10;Description automatically generated with low confidence">
                <a:extLst>
                  <a:ext uri="{FF2B5EF4-FFF2-40B4-BE49-F238E27FC236}">
                    <a16:creationId xmlns:a16="http://schemas.microsoft.com/office/drawing/2014/main" id="{E23F21C8-1398-F64C-C77E-8768D73A8864}"/>
                  </a:ext>
                </a:extLst>
              </p:cNvPr>
              <p:cNvPicPr>
                <a:picLocks noChangeAspect="1"/>
              </p:cNvPicPr>
              <p:nvPr/>
            </p:nvPicPr>
            <p:blipFill rotWithShape="1">
              <a:blip r:embed="rId8">
                <a:extLst>
                  <a:ext uri="{28A0092B-C50C-407E-A947-70E740481C1C}">
                    <a14:useLocalDpi xmlns:a14="http://schemas.microsoft.com/office/drawing/2010/main" val="0"/>
                  </a:ext>
                </a:extLst>
              </a:blip>
              <a:srcRect l="25036" t="19143" r="25678" b="20000"/>
              <a:stretch/>
            </p:blipFill>
            <p:spPr>
              <a:xfrm>
                <a:off x="6256116" y="2142972"/>
                <a:ext cx="954444" cy="883898"/>
              </a:xfrm>
              <a:prstGeom prst="rect">
                <a:avLst/>
              </a:prstGeom>
            </p:spPr>
          </p:pic>
          <p:pic>
            <p:nvPicPr>
              <p:cNvPr id="10" name="Picture 9" descr="A close-up of a wall outlet&#10;&#10;Description automatically generated with low confidence">
                <a:extLst>
                  <a:ext uri="{FF2B5EF4-FFF2-40B4-BE49-F238E27FC236}">
                    <a16:creationId xmlns:a16="http://schemas.microsoft.com/office/drawing/2014/main" id="{A70A1016-2B46-4ACC-15AD-F1AF88059924}"/>
                  </a:ext>
                </a:extLst>
              </p:cNvPr>
              <p:cNvPicPr>
                <a:picLocks noChangeAspect="1"/>
              </p:cNvPicPr>
              <p:nvPr/>
            </p:nvPicPr>
            <p:blipFill rotWithShape="1">
              <a:blip r:embed="rId9">
                <a:extLst>
                  <a:ext uri="{28A0092B-C50C-407E-A947-70E740481C1C}">
                    <a14:useLocalDpi xmlns:a14="http://schemas.microsoft.com/office/drawing/2010/main" val="0"/>
                  </a:ext>
                </a:extLst>
              </a:blip>
              <a:srcRect l="31542" t="17572" r="27683" b="17000"/>
              <a:stretch/>
            </p:blipFill>
            <p:spPr>
              <a:xfrm>
                <a:off x="5201685" y="2026610"/>
                <a:ext cx="927837" cy="1116622"/>
              </a:xfrm>
              <a:prstGeom prst="rect">
                <a:avLst/>
              </a:prstGeom>
            </p:spPr>
          </p:pic>
          <p:pic>
            <p:nvPicPr>
              <p:cNvPr id="22" name="Picture 21">
                <a:extLst>
                  <a:ext uri="{FF2B5EF4-FFF2-40B4-BE49-F238E27FC236}">
                    <a16:creationId xmlns:a16="http://schemas.microsoft.com/office/drawing/2014/main" id="{79B2ABA0-F82E-0AC3-59FB-893CACC937C8}"/>
                  </a:ext>
                </a:extLst>
              </p:cNvPr>
              <p:cNvPicPr>
                <a:picLocks noChangeAspect="1"/>
              </p:cNvPicPr>
              <p:nvPr/>
            </p:nvPicPr>
            <p:blipFill rotWithShape="1">
              <a:blip r:embed="rId10">
                <a:extLst>
                  <a:ext uri="{28A0092B-C50C-407E-A947-70E740481C1C}">
                    <a14:useLocalDpi xmlns:a14="http://schemas.microsoft.com/office/drawing/2010/main" val="0"/>
                  </a:ext>
                </a:extLst>
              </a:blip>
              <a:srcRect l="33185" t="31247" r="32813" b="29723"/>
              <a:stretch/>
            </p:blipFill>
            <p:spPr>
              <a:xfrm>
                <a:off x="7412516" y="2298651"/>
                <a:ext cx="746946" cy="643049"/>
              </a:xfrm>
              <a:prstGeom prst="rect">
                <a:avLst/>
              </a:prstGeom>
            </p:spPr>
          </p:pic>
        </p:grpSp>
        <p:pic>
          <p:nvPicPr>
            <p:cNvPr id="25" name="Picture 24" descr="A close-up of a vga connector&#10;&#10;Description automatically generated with medium confidence">
              <a:extLst>
                <a:ext uri="{FF2B5EF4-FFF2-40B4-BE49-F238E27FC236}">
                  <a16:creationId xmlns:a16="http://schemas.microsoft.com/office/drawing/2014/main" id="{D8DB3244-736F-20AB-D6A7-1F17A42364B9}"/>
                </a:ext>
              </a:extLst>
            </p:cNvPr>
            <p:cNvPicPr>
              <a:picLocks noChangeAspect="1"/>
            </p:cNvPicPr>
            <p:nvPr/>
          </p:nvPicPr>
          <p:blipFill rotWithShape="1">
            <a:blip r:embed="rId11">
              <a:extLst>
                <a:ext uri="{28A0092B-C50C-407E-A947-70E740481C1C}">
                  <a14:useLocalDpi xmlns:a14="http://schemas.microsoft.com/office/drawing/2010/main" val="0"/>
                </a:ext>
              </a:extLst>
            </a:blip>
            <a:srcRect l="27864" t="35494" r="29630" b="35665"/>
            <a:stretch/>
          </p:blipFill>
          <p:spPr>
            <a:xfrm>
              <a:off x="6209609" y="3407265"/>
              <a:ext cx="875596" cy="396075"/>
            </a:xfrm>
            <a:prstGeom prst="rect">
              <a:avLst/>
            </a:prstGeom>
          </p:spPr>
        </p:pic>
        <p:pic>
          <p:nvPicPr>
            <p:cNvPr id="35" name="Picture 34" descr="A picture containing LEGO, stylus&#10;&#10;Description automatically generated">
              <a:extLst>
                <a:ext uri="{FF2B5EF4-FFF2-40B4-BE49-F238E27FC236}">
                  <a16:creationId xmlns:a16="http://schemas.microsoft.com/office/drawing/2014/main" id="{DF0D90CA-9E5C-0769-7670-7A8A44B7B3D4}"/>
                </a:ext>
              </a:extLst>
            </p:cNvPr>
            <p:cNvPicPr>
              <a:picLocks noChangeAspect="1"/>
            </p:cNvPicPr>
            <p:nvPr/>
          </p:nvPicPr>
          <p:blipFill rotWithShape="1">
            <a:blip r:embed="rId12">
              <a:extLst>
                <a:ext uri="{BEBA8EAE-BF5A-486C-A8C5-ECC9F3942E4B}">
                  <a14:imgProps xmlns:a14="http://schemas.microsoft.com/office/drawing/2010/main">
                    <a14:imgLayer r:embed="rId13">
                      <a14:imgEffect>
                        <a14:saturation sat="58000"/>
                      </a14:imgEffect>
                      <a14:imgEffect>
                        <a14:brightnessContrast bright="33000"/>
                      </a14:imgEffect>
                    </a14:imgLayer>
                  </a14:imgProps>
                </a:ext>
                <a:ext uri="{28A0092B-C50C-407E-A947-70E740481C1C}">
                  <a14:useLocalDpi xmlns:a14="http://schemas.microsoft.com/office/drawing/2010/main" val="0"/>
                </a:ext>
              </a:extLst>
            </a:blip>
            <a:srcRect l="31484" t="25695" r="31667" b="30694"/>
            <a:stretch/>
          </p:blipFill>
          <p:spPr>
            <a:xfrm>
              <a:off x="7316815" y="3205174"/>
              <a:ext cx="781825" cy="616859"/>
            </a:xfrm>
            <a:prstGeom prst="rect">
              <a:avLst/>
            </a:prstGeom>
          </p:spPr>
        </p:pic>
      </p:grpSp>
      <p:grpSp>
        <p:nvGrpSpPr>
          <p:cNvPr id="3" name="Group 2">
            <a:extLst>
              <a:ext uri="{FF2B5EF4-FFF2-40B4-BE49-F238E27FC236}">
                <a16:creationId xmlns:a16="http://schemas.microsoft.com/office/drawing/2014/main" id="{FD46F950-022A-06AA-6F97-0C78227E7C8D}"/>
              </a:ext>
            </a:extLst>
          </p:cNvPr>
          <p:cNvGrpSpPr/>
          <p:nvPr/>
        </p:nvGrpSpPr>
        <p:grpSpPr>
          <a:xfrm>
            <a:off x="8720980" y="1971427"/>
            <a:ext cx="3026223" cy="2258393"/>
            <a:chOff x="8675501" y="2122168"/>
            <a:chExt cx="3183844" cy="2376022"/>
          </a:xfrm>
        </p:grpSpPr>
        <p:pic>
          <p:nvPicPr>
            <p:cNvPr id="5" name="Picture 4" descr="A close-up of a plug&#10;&#10;Description automatically generated">
              <a:extLst>
                <a:ext uri="{FF2B5EF4-FFF2-40B4-BE49-F238E27FC236}">
                  <a16:creationId xmlns:a16="http://schemas.microsoft.com/office/drawing/2014/main" id="{92A5844F-7DD2-5056-D311-DE0FF31DD4F0}"/>
                </a:ext>
              </a:extLst>
            </p:cNvPr>
            <p:cNvPicPr>
              <a:picLocks noChangeAspect="1"/>
            </p:cNvPicPr>
            <p:nvPr/>
          </p:nvPicPr>
          <p:blipFill>
            <a:blip r:embed="rId14">
              <a:extLst>
                <a:ext uri="{BEBA8EAE-BF5A-486C-A8C5-ECC9F3942E4B}">
                  <a14:imgProps xmlns:a14="http://schemas.microsoft.com/office/drawing/2010/main">
                    <a14:imgLayer r:embed="rId15">
                      <a14:imgEffect>
                        <a14:brightnessContrast contrast="-36000"/>
                      </a14:imgEffect>
                    </a14:imgLayer>
                  </a14:imgProps>
                </a:ext>
                <a:ext uri="{28A0092B-C50C-407E-A947-70E740481C1C}">
                  <a14:useLocalDpi xmlns:a14="http://schemas.microsoft.com/office/drawing/2010/main" val="0"/>
                </a:ext>
              </a:extLst>
            </a:blip>
            <a:stretch>
              <a:fillRect/>
            </a:stretch>
          </p:blipFill>
          <p:spPr>
            <a:xfrm>
              <a:off x="8675501" y="2122168"/>
              <a:ext cx="3183844" cy="2376022"/>
            </a:xfrm>
            <a:prstGeom prst="rect">
              <a:avLst/>
            </a:prstGeom>
          </p:spPr>
        </p:pic>
        <p:sp>
          <p:nvSpPr>
            <p:cNvPr id="7" name="Diagonal Stripe 6">
              <a:extLst>
                <a:ext uri="{FF2B5EF4-FFF2-40B4-BE49-F238E27FC236}">
                  <a16:creationId xmlns:a16="http://schemas.microsoft.com/office/drawing/2014/main" id="{274BD7BC-114D-279F-4D8B-37668A9272C0}"/>
                </a:ext>
              </a:extLst>
            </p:cNvPr>
            <p:cNvSpPr/>
            <p:nvPr/>
          </p:nvSpPr>
          <p:spPr>
            <a:xfrm flipH="1">
              <a:off x="10637821" y="2470967"/>
              <a:ext cx="1105943" cy="1191080"/>
            </a:xfrm>
            <a:prstGeom prst="diagStripe">
              <a:avLst>
                <a:gd name="adj" fmla="val 69651"/>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sp>
        <p:nvSpPr>
          <p:cNvPr id="8" name="TextBox 7">
            <a:extLst>
              <a:ext uri="{FF2B5EF4-FFF2-40B4-BE49-F238E27FC236}">
                <a16:creationId xmlns:a16="http://schemas.microsoft.com/office/drawing/2014/main" id="{FDDC8B37-48B5-42F1-6731-C2991A3D0D6B}"/>
              </a:ext>
            </a:extLst>
          </p:cNvPr>
          <p:cNvSpPr txBox="1"/>
          <p:nvPr/>
        </p:nvSpPr>
        <p:spPr>
          <a:xfrm rot="2888695">
            <a:off x="10506240" y="2727988"/>
            <a:ext cx="1467167" cy="276999"/>
          </a:xfrm>
          <a:prstGeom prst="rect">
            <a:avLst/>
          </a:prstGeom>
          <a:noFill/>
        </p:spPr>
        <p:txBody>
          <a:bodyPr wrap="square" rtlCol="0">
            <a:spAutoFit/>
          </a:bodyPr>
          <a:lstStyle/>
          <a:p>
            <a:r>
              <a:rPr lang="en-US" sz="1200" b="1">
                <a:solidFill>
                  <a:schemeClr val="bg1"/>
                </a:solidFill>
                <a:latin typeface="Arial Black" panose="020B0A04020102020204" pitchFamily="34" charset="0"/>
              </a:rPr>
              <a:t>Add Your Logo</a:t>
            </a:r>
          </a:p>
        </p:txBody>
      </p:sp>
      <p:grpSp>
        <p:nvGrpSpPr>
          <p:cNvPr id="18" name="Group 17">
            <a:extLst>
              <a:ext uri="{FF2B5EF4-FFF2-40B4-BE49-F238E27FC236}">
                <a16:creationId xmlns:a16="http://schemas.microsoft.com/office/drawing/2014/main" id="{B37A614D-6051-CDB0-C895-156923C2DF9C}"/>
              </a:ext>
            </a:extLst>
          </p:cNvPr>
          <p:cNvGrpSpPr/>
          <p:nvPr/>
        </p:nvGrpSpPr>
        <p:grpSpPr>
          <a:xfrm>
            <a:off x="448216" y="1750777"/>
            <a:ext cx="3962957" cy="1302077"/>
            <a:chOff x="223628" y="1750777"/>
            <a:chExt cx="3962957" cy="1302077"/>
          </a:xfrm>
        </p:grpSpPr>
        <p:pic>
          <p:nvPicPr>
            <p:cNvPr id="11" name="Picture 10">
              <a:extLst>
                <a:ext uri="{FF2B5EF4-FFF2-40B4-BE49-F238E27FC236}">
                  <a16:creationId xmlns:a16="http://schemas.microsoft.com/office/drawing/2014/main" id="{B6F49D7C-A39A-2DF7-11AE-FF93D0688820}"/>
                </a:ext>
              </a:extLst>
            </p:cNvPr>
            <p:cNvPicPr>
              <a:picLocks noChangeAspect="1"/>
            </p:cNvPicPr>
            <p:nvPr/>
          </p:nvPicPr>
          <p:blipFill rotWithShape="1">
            <a:blip r:embed="rId16"/>
            <a:srcRect t="67344"/>
            <a:stretch/>
          </p:blipFill>
          <p:spPr>
            <a:xfrm>
              <a:off x="1658076" y="1979014"/>
              <a:ext cx="1304421" cy="937892"/>
            </a:xfrm>
            <a:prstGeom prst="rect">
              <a:avLst/>
            </a:prstGeom>
          </p:spPr>
        </p:pic>
        <p:pic>
          <p:nvPicPr>
            <p:cNvPr id="13" name="Picture 12">
              <a:extLst>
                <a:ext uri="{FF2B5EF4-FFF2-40B4-BE49-F238E27FC236}">
                  <a16:creationId xmlns:a16="http://schemas.microsoft.com/office/drawing/2014/main" id="{17760E4C-85E3-B062-BF30-C580B16AA184}"/>
                </a:ext>
              </a:extLst>
            </p:cNvPr>
            <p:cNvPicPr>
              <a:picLocks noChangeAspect="1"/>
            </p:cNvPicPr>
            <p:nvPr/>
          </p:nvPicPr>
          <p:blipFill rotWithShape="1">
            <a:blip r:embed="rId17"/>
            <a:srcRect t="67456"/>
            <a:stretch/>
          </p:blipFill>
          <p:spPr>
            <a:xfrm>
              <a:off x="223628" y="2067461"/>
              <a:ext cx="1434448" cy="883898"/>
            </a:xfrm>
            <a:prstGeom prst="rect">
              <a:avLst/>
            </a:prstGeom>
          </p:spPr>
        </p:pic>
        <p:pic>
          <p:nvPicPr>
            <p:cNvPr id="14" name="Picture 13" descr="A close-up of a plastic case&#10;&#10;Description automatically generated">
              <a:extLst>
                <a:ext uri="{FF2B5EF4-FFF2-40B4-BE49-F238E27FC236}">
                  <a16:creationId xmlns:a16="http://schemas.microsoft.com/office/drawing/2014/main" id="{FAFF7B91-81C5-31CB-238E-CEF2CAFBDBA7}"/>
                </a:ext>
              </a:extLst>
            </p:cNvPr>
            <p:cNvPicPr>
              <a:picLocks noChangeAspect="1"/>
            </p:cNvPicPr>
            <p:nvPr/>
          </p:nvPicPr>
          <p:blipFill rotWithShape="1">
            <a:blip r:embed="rId18">
              <a:extLst>
                <a:ext uri="{28A0092B-C50C-407E-A947-70E740481C1C}">
                  <a14:useLocalDpi xmlns:a14="http://schemas.microsoft.com/office/drawing/2010/main" val="0"/>
                </a:ext>
              </a:extLst>
            </a:blip>
            <a:srcRect l="14184" t="20818" r="12841" b="18596"/>
            <a:stretch/>
          </p:blipFill>
          <p:spPr>
            <a:xfrm>
              <a:off x="3140999" y="1750777"/>
              <a:ext cx="1045586" cy="1302077"/>
            </a:xfrm>
            <a:prstGeom prst="rect">
              <a:avLst/>
            </a:prstGeom>
          </p:spPr>
        </p:pic>
      </p:grpSp>
    </p:spTree>
    <p:extLst>
      <p:ext uri="{BB962C8B-B14F-4D97-AF65-F5344CB8AC3E}">
        <p14:creationId xmlns:p14="http://schemas.microsoft.com/office/powerpoint/2010/main" val="400535218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C51BADD7726FDC4F93AB53AC6324C022" ma:contentTypeVersion="14" ma:contentTypeDescription="Create a new document." ma:contentTypeScope="" ma:versionID="f0903ebff5770a15828d78e4b4bf2f2c">
  <xsd:schema xmlns:xsd="http://www.w3.org/2001/XMLSchema" xmlns:xs="http://www.w3.org/2001/XMLSchema" xmlns:p="http://schemas.microsoft.com/office/2006/metadata/properties" xmlns:ns2="e7c08670-a54f-4936-a214-c145e07db242" xmlns:ns3="d308c805-8a0f-4d9b-8b92-5f4f0a04b526" targetNamespace="http://schemas.microsoft.com/office/2006/metadata/properties" ma:root="true" ma:fieldsID="b5a154ee8e661bc52d02231c74bbb353" ns2:_="" ns3:_="">
    <xsd:import namespace="e7c08670-a54f-4936-a214-c145e07db242"/>
    <xsd:import namespace="d308c805-8a0f-4d9b-8b92-5f4f0a04b526"/>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ObjectDetectorVersions" minOccurs="0"/>
                <xsd:element ref="ns3:Start_x0020_Date" minOccurs="0"/>
                <xsd:element ref="ns3:End_x0020_Date" minOccurs="0"/>
                <xsd:element ref="ns3:MediaServiceSearchProperties" minOccurs="0"/>
                <xsd:element ref="ns3:lcf76f155ced4ddcb4097134ff3c332f" minOccurs="0"/>
                <xsd:element ref="ns2:TaxCatchAll" minOccurs="0"/>
                <xsd:element ref="ns3:MediaServiceOCR" minOccurs="0"/>
                <xsd:element ref="ns3:MediaServiceGenerationTime" minOccurs="0"/>
                <xsd:element ref="ns3: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7c08670-a54f-4936-a214-c145e07db242"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TaxCatchAll" ma:index="18" nillable="true" ma:displayName="Taxonomy Catch All Column" ma:hidden="true" ma:list="{875bf884-07aa-4b76-aa2c-d383c7e7656e}" ma:internalName="TaxCatchAll" ma:showField="CatchAllData" ma:web="e7c08670-a54f-4936-a214-c145e07db242">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d308c805-8a0f-4d9b-8b92-5f4f0a04b526"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Start_x0020_Date" ma:index="13" nillable="true" ma:displayName="Start Date" ma:format="DateOnly" ma:internalName="Start_x0020_Date">
      <xsd:simpleType>
        <xsd:restriction base="dms:DateTime"/>
      </xsd:simpleType>
    </xsd:element>
    <xsd:element name="End_x0020_Date" ma:index="14" nillable="true" ma:displayName="End Date" ma:format="DateOnly" ma:internalName="End_x0020_Date">
      <xsd:simpleType>
        <xsd:restriction base="dms:DateTime"/>
      </xsd:simpleType>
    </xsd:element>
    <xsd:element name="MediaServiceSearchProperties" ma:index="15" nillable="true" ma:displayName="MediaServiceSearchProperties" ma:hidden="true" ma:internalName="MediaServiceSearchProperties" ma:readOnly="true">
      <xsd:simpleType>
        <xsd:restriction base="dms:Note"/>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9226c0f6-d61e-4e16-925a-9d366514bf17"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GenerationTime" ma:index="20" nillable="true" ma:displayName="MediaServiceGenerationTime" ma:hidden="true" ma:internalName="MediaServiceGenerationTime" ma:readOnly="true">
      <xsd:simpleType>
        <xsd:restriction base="dms:Text"/>
      </xsd:simpleType>
    </xsd:element>
    <xsd:element name="MediaServiceEventHashCode" ma:index="21" nillable="true" ma:displayName="MediaServiceEventHashCode" ma:hidden="true" ma:internalName="MediaServiceEventHashCode"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SharedWithUsers xmlns="e7c08670-a54f-4936-a214-c145e07db242">
      <UserInfo>
        <DisplayName>Drew Allen</DisplayName>
        <AccountId>27</AccountId>
        <AccountType/>
      </UserInfo>
      <UserInfo>
        <DisplayName>Pete Storm</DisplayName>
        <AccountId>17</AccountId>
        <AccountType/>
      </UserInfo>
      <UserInfo>
        <DisplayName>Stephen Doninger</DisplayName>
        <AccountId>76</AccountId>
        <AccountType/>
      </UserInfo>
      <UserInfo>
        <DisplayName>Michael Collins</DisplayName>
        <AccountId>66</AccountId>
        <AccountType/>
      </UserInfo>
      <UserInfo>
        <DisplayName>Sebastien Legrand</DisplayName>
        <AccountId>74</AccountId>
        <AccountType/>
      </UserInfo>
      <UserInfo>
        <DisplayName>John Kirk</DisplayName>
        <AccountId>49</AccountId>
        <AccountType/>
      </UserInfo>
      <UserInfo>
        <DisplayName>Alyssa Rice</DisplayName>
        <AccountId>57</AccountId>
        <AccountType/>
      </UserInfo>
      <UserInfo>
        <DisplayName>Ben Hermann</DisplayName>
        <AccountId>23</AccountId>
        <AccountType/>
      </UserInfo>
      <UserInfo>
        <DisplayName>Nick Augustine</DisplayName>
        <AccountId>28</AccountId>
        <AccountType/>
      </UserInfo>
      <UserInfo>
        <DisplayName>Shelly DeGrate</DisplayName>
        <AccountId>56</AccountId>
        <AccountType/>
      </UserInfo>
      <UserInfo>
        <DisplayName>Shannon Whiting</DisplayName>
        <AccountId>24</AccountId>
        <AccountType/>
      </UserInfo>
      <UserInfo>
        <DisplayName>Nikki VenHorst</DisplayName>
        <AccountId>33</AccountId>
        <AccountType/>
      </UserInfo>
      <UserInfo>
        <DisplayName>Kevin Zamzow</DisplayName>
        <AccountId>20</AccountId>
        <AccountType/>
      </UserInfo>
      <UserInfo>
        <DisplayName>Dan Puzzo</DisplayName>
        <AccountId>26</AccountId>
        <AccountType/>
      </UserInfo>
      <UserInfo>
        <DisplayName>Brook Breitsprecher</DisplayName>
        <AccountId>45</AccountId>
        <AccountType/>
      </UserInfo>
      <UserInfo>
        <DisplayName>Kelsey Olive</DisplayName>
        <AccountId>69</AccountId>
        <AccountType/>
      </UserInfo>
    </SharedWithUsers>
    <Start_x0020_Date xmlns="d308c805-8a0f-4d9b-8b92-5f4f0a04b526" xsi:nil="true"/>
    <End_x0020_Date xmlns="d308c805-8a0f-4d9b-8b92-5f4f0a04b526" xsi:nil="true"/>
    <lcf76f155ced4ddcb4097134ff3c332f xmlns="d308c805-8a0f-4d9b-8b92-5f4f0a04b526">
      <Terms xmlns="http://schemas.microsoft.com/office/infopath/2007/PartnerControls"/>
    </lcf76f155ced4ddcb4097134ff3c332f>
    <TaxCatchAll xmlns="e7c08670-a54f-4936-a214-c145e07db242"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1E7B9EE0-8EE9-4391-B4F5-6253C1BFD166}">
  <ds:schemaRefs>
    <ds:schemaRef ds:uri="d308c805-8a0f-4d9b-8b92-5f4f0a04b526"/>
    <ds:schemaRef ds:uri="e7c08670-a54f-4936-a214-c145e07db242"/>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2383138A-3982-4810-A9EE-6ED6340288A2}">
  <ds:schemaRefs>
    <ds:schemaRef ds:uri="d308c805-8a0f-4d9b-8b92-5f4f0a04b526"/>
    <ds:schemaRef ds:uri="http://schemas.microsoft.com/office/2006/metadata/properties"/>
    <ds:schemaRef ds:uri="http://www.w3.org/XML/1998/namespace"/>
    <ds:schemaRef ds:uri="http://schemas.microsoft.com/office/infopath/2007/PartnerControls"/>
    <ds:schemaRef ds:uri="http://schemas.microsoft.com/office/2006/documentManagement/types"/>
    <ds:schemaRef ds:uri="http://purl.org/dc/elements/1.1/"/>
    <ds:schemaRef ds:uri="http://purl.org/dc/dcmitype/"/>
    <ds:schemaRef ds:uri="http://schemas.openxmlformats.org/package/2006/metadata/core-properties"/>
    <ds:schemaRef ds:uri="e7c08670-a54f-4936-a214-c145e07db242"/>
    <ds:schemaRef ds:uri="http://purl.org/dc/terms/"/>
  </ds:schemaRefs>
</ds:datastoreItem>
</file>

<file path=customXml/itemProps3.xml><?xml version="1.0" encoding="utf-8"?>
<ds:datastoreItem xmlns:ds="http://schemas.openxmlformats.org/officeDocument/2006/customXml" ds:itemID="{DD629F34-FE23-45A6-B9FB-94689D21B837}">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1641</TotalTime>
  <Words>4023</Words>
  <Application>Microsoft Office PowerPoint</Application>
  <PresentationFormat>Widescreen</PresentationFormat>
  <Paragraphs>514</Paragraphs>
  <Slides>50</Slides>
  <Notes>28</Notes>
  <HiddenSlides>2</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50</vt:i4>
      </vt:variant>
    </vt:vector>
  </HeadingPairs>
  <TitlesOfParts>
    <vt:vector size="59" baseType="lpstr">
      <vt:lpstr>Arial</vt:lpstr>
      <vt:lpstr>Arial Black</vt:lpstr>
      <vt:lpstr>ArialMT</vt:lpstr>
      <vt:lpstr>Calibri</vt:lpstr>
      <vt:lpstr>Calibri Light</vt:lpstr>
      <vt:lpstr>Roboto</vt:lpstr>
      <vt:lpstr>Segoe UI</vt:lpstr>
      <vt:lpstr>Tunga</vt:lpstr>
      <vt:lpstr>Office Theme</vt:lpstr>
      <vt:lpstr>Title</vt:lpstr>
      <vt:lpstr>PowerPoint Presentation</vt:lpstr>
      <vt:lpstr>PowerPoint Presentation</vt:lpstr>
      <vt:lpstr>Most common reasons for Electrical Accidents and Failures in the Workplace</vt:lpstr>
      <vt:lpstr>PowerPoint Presentation</vt:lpstr>
      <vt:lpstr>Advantages of GracePorts®</vt:lpstr>
      <vt:lpstr>Who Uses GracePorts?</vt:lpstr>
      <vt:lpstr>Making Maintenance Safer, Smarter,  and More Productive</vt:lpstr>
      <vt:lpstr>The Possibilities are Endless</vt:lpstr>
      <vt:lpstr>Specialty Housings</vt:lpstr>
      <vt:lpstr>New Innovations</vt:lpstr>
      <vt:lpstr>Additional Resources</vt:lpstr>
      <vt:lpstr>Permanent Electrical Safety Devices</vt:lpstr>
      <vt:lpstr>Did you know….</vt:lpstr>
      <vt:lpstr>Who Uses PESDs?</vt:lpstr>
      <vt:lpstr>Advantages of PESDs®</vt:lpstr>
      <vt:lpstr>Making Maintenance Safer, Smarter,  and More Productive</vt:lpstr>
      <vt:lpstr>A PESD for Every Application</vt:lpstr>
      <vt:lpstr>Mechanical LOTO Made Easier &amp; Safer</vt:lpstr>
      <vt:lpstr>Voltage Indicators &amp; Portals</vt:lpstr>
      <vt:lpstr>Safe-Test Point</vt:lpstr>
      <vt:lpstr>Electrical LOTO - ChekVolt® &amp; Voltage Test Stations</vt:lpstr>
      <vt:lpstr>Our Experts are here to Help</vt:lpstr>
      <vt:lpstr>Additional Resources</vt:lpstr>
      <vt:lpstr>PowerPoint Presentation</vt:lpstr>
      <vt:lpstr>Did you know….</vt:lpstr>
      <vt:lpstr>Challenges Facing Manufacturing Today</vt:lpstr>
      <vt:lpstr>Who Uses GraceSense?</vt:lpstr>
      <vt:lpstr>What’s Your Approach to Maintenance?</vt:lpstr>
      <vt:lpstr>Advantages of the GraceSense®  Predictive Maintenance System</vt:lpstr>
      <vt:lpstr>Making Maintenance Safer, Smarter,  and More Productive</vt:lpstr>
      <vt:lpstr>Maximize Production and  Profits with IIoT</vt:lpstr>
      <vt:lpstr>Data Freedom and Actionable Insights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Failure Resistance for Any Application</vt:lpstr>
      <vt:lpstr>White Glove Delivery</vt:lpstr>
      <vt:lpstr>Additional Resources</vt:lpstr>
      <vt:lpstr>PowerPoint Presentation</vt:lpstr>
      <vt:lpstr>Advantages of Power Puck</vt:lpstr>
      <vt:lpstr>Power Puck Can Help Wherever There is A “Warm-To-The-Touch" Temperature Difference</vt:lpstr>
      <vt:lpstr>Making Maintenance Safer, Smarter,  and More Productive</vt:lpstr>
      <vt:lpstr>Reliable Thermoelectric Energy for Wireless Sensors</vt:lpstr>
      <vt:lpstr>Power Puck</vt:lpstr>
      <vt:lpstr>Additional Resources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Intro</dc:title>
  <dc:creator>Brook Breitsprecher</dc:creator>
  <cp:lastModifiedBy>Brook Breitsprecher</cp:lastModifiedBy>
  <cp:revision>12</cp:revision>
  <dcterms:created xsi:type="dcterms:W3CDTF">2023-05-02T16:20:18Z</dcterms:created>
  <dcterms:modified xsi:type="dcterms:W3CDTF">2024-10-21T20:33:36Z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0x010100C51BADD7726FDC4F93AB53AC6324C022</vt:lpwstr>
  </property>
  <property fmtid="{D5CDD505-2E9C-101B-9397-08002B2CF9AE}" pid="3" name="MediaServiceImageTags">
    <vt:lpwstr/>
  </property>
</Properties>
</file>