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86" r:id="rId2"/>
    <p:sldMasterId id="2147483673" r:id="rId3"/>
    <p:sldMasterId id="2147483671" r:id="rId4"/>
  </p:sldMasterIdLst>
  <p:notesMasterIdLst>
    <p:notesMasterId r:id="rId21"/>
  </p:notesMasterIdLst>
  <p:sldIdLst>
    <p:sldId id="256" r:id="rId5"/>
    <p:sldId id="275" r:id="rId6"/>
    <p:sldId id="257" r:id="rId7"/>
    <p:sldId id="274" r:id="rId8"/>
    <p:sldId id="277" r:id="rId9"/>
    <p:sldId id="262" r:id="rId10"/>
    <p:sldId id="261" r:id="rId11"/>
    <p:sldId id="263" r:id="rId12"/>
    <p:sldId id="278" r:id="rId13"/>
    <p:sldId id="276" r:id="rId14"/>
    <p:sldId id="267" r:id="rId15"/>
    <p:sldId id="268" r:id="rId16"/>
    <p:sldId id="269" r:id="rId17"/>
    <p:sldId id="270" r:id="rId18"/>
    <p:sldId id="271" r:id="rId19"/>
    <p:sldId id="272" r:id="rId20"/>
  </p:sldIdLst>
  <p:sldSz cx="9144000" cy="5143500" type="screen16x9"/>
  <p:notesSz cx="6858000" cy="9144000"/>
  <p:embeddedFontLst>
    <p:embeddedFont>
      <p:font typeface="Arial Black" panose="020B0A04020102020204" pitchFamily="34" charset="0"/>
      <p:bold r:id="rId22"/>
    </p:embeddedFont>
    <p:embeddedFont>
      <p:font typeface="Hind" panose="02000000000000000000" pitchFamily="2" charset="0"/>
      <p:regular r:id="rId23"/>
      <p:bold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yan Hobenshield" initials="" lastIdx="1" clrIdx="0"/>
  <p:cmAuthor id="1" name="Campbell Macdonald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E65"/>
    <a:srgbClr val="FFE585"/>
    <a:srgbClr val="FFCB05"/>
    <a:srgbClr val="FADD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78E6B4F-3C81-444E-82E3-DB51F0AA8A39}">
  <a:tblStyle styleId="{E78E6B4F-3C81-444E-82E3-DB51F0AA8A3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>
        <p:guide pos="2880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3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2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1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d469b77e9d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d469b77e9d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51c749281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251c749281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This was true both when they LOTO themselves and when it was performed by someone else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When they have seen mistakes made, the causes have been: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Network modification (22%)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Human error (22%)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Electrical diagram error (22%)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Identification error (33%)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55029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a71bad729f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2a71bad729f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1197b4fa9e6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1197b4fa9e6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fb35f1986b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fb35f1986b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13c28e3c8da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13c28e3c8da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1335342577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1335342577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d57f2d4bcb_2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d57f2d4bcb_2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246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1197b4fa9e6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1197b4fa9e6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cd7768ae44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cd7768ae44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cd7768ae44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cd7768ae44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22657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d57f2d4bcb_6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d57f2d4bcb_6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13c28e3c8da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13c28e3c8da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1e7dd0c8c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21e7dd0c8c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1e7dd0c8c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21e7dd0c8c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188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75B9B-4589-E5BE-DBF5-8EC123132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6CE0D9F-0CF0-049C-9594-3014125D5DD8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17527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4" name="Google Shape;54;p12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B098D-50D7-E670-D1E5-D2DC394FF1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9091F4-FB9B-97B6-A1D9-981792F82F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B07B-54DC-FF7E-F33D-B7F4AFB8C5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B3CEFA5C-CB68-4468-B0AE-79808FBD54AA}" type="datetimeFigureOut">
              <a:rPr lang="en-US" smtClean="0"/>
              <a:t>2/13/2025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B3C1E7-DC95-53D1-0B1E-32A00A062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468E8-47EE-0985-557B-CCE791106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C3087291-BEAC-44F7-B1F6-0E7554C2E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3928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D4AD6-8987-EEEC-97CF-5A9DA9CF5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5578A3-B33F-A7ED-5B06-54BD5BD12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2E234C-03CA-5FD6-0656-3E6A5D97BE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B3CEFA5C-CB68-4468-B0AE-79808FBD54AA}" type="datetimeFigureOut">
              <a:rPr lang="en-US" smtClean="0"/>
              <a:t>2/13/2025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4FB2C5-77B0-54EE-3345-3E4E84680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C4D81D-192D-0FB1-D84F-2B2CC4805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C3087291-BEAC-44F7-B1F6-0E7554C2E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2223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32256-FCE7-EE21-5988-6D202BE2E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0B981A-1A0B-6E2C-79AB-74F5001A42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650606-C5EF-76FF-624A-B4B6B59446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B3CEFA5C-CB68-4468-B0AE-79808FBD54AA}" type="datetimeFigureOut">
              <a:rPr lang="en-US" smtClean="0"/>
              <a:t>2/13/2025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EBED3-6501-A26A-B0A8-A9E315149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79F01B-6E96-C5A3-4D3A-0AC21763F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C3087291-BEAC-44F7-B1F6-0E7554C2E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9002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812AD-1B68-C53E-0E18-EAA700AE6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991977-CEDA-E48E-002B-139AFB9077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38DF49-F1BB-FFDA-75A9-71BDD12765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30ECF6-5446-0CA0-58C7-7839496EB0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B3CEFA5C-CB68-4468-B0AE-79808FBD54AA}" type="datetimeFigureOut">
              <a:rPr lang="en-US" smtClean="0"/>
              <a:t>2/13/2025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81513F-59C8-AF52-452E-F7881BB8E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F34D2E-9537-7318-B4E6-D9D65856F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C3087291-BEAC-44F7-B1F6-0E7554C2E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6457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33C5A-314A-85B7-CD06-B28A2FEC7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49309A-3F1E-A465-FF16-DEC818BE30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1BAAC1-B8B5-7F5E-652D-030941140B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B69D78-756E-29FE-B278-F8B3A0DB3D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D8BC22-E60C-05EB-95D6-72ECEADCAB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0522A5-8584-3F62-0BEF-D02F288A92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B3CEFA5C-CB68-4468-B0AE-79808FBD54AA}" type="datetimeFigureOut">
              <a:rPr lang="en-US" smtClean="0"/>
              <a:t>2/13/2025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D40A0B-A0F2-1143-A2CF-364C2D5E9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91117B-1F6A-05AB-FB79-6794612E2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C3087291-BEAC-44F7-B1F6-0E7554C2E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2595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A6634-F69C-DB18-91DE-9261E5381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AE6FE4-8AB8-2048-861D-A2A39438BF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B3CEFA5C-CB68-4468-B0AE-79808FBD54AA}" type="datetimeFigureOut">
              <a:rPr lang="en-US" smtClean="0"/>
              <a:t>2/13/2025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626CA-D94E-7C7C-A47A-533BB7859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F9BAA4-DD0B-59DF-61AE-73F4DFFEB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C3087291-BEAC-44F7-B1F6-0E7554C2E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2506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BDB32A-DF7D-B3A8-6D35-929CD216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B3CEFA5C-CB68-4468-B0AE-79808FBD54AA}" type="datetimeFigureOut">
              <a:rPr lang="en-US" smtClean="0"/>
              <a:t>2/13/2025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EB138E-1C66-0591-AB09-FF5ECC29C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48002A-B348-CE82-3866-0CE913677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C3087291-BEAC-44F7-B1F6-0E7554C2E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659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4894A-E949-8848-2D02-B1593E6BB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85631D-5D04-5FBA-467D-F810B71072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622461-0B69-B050-2EC2-51542CFBB6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6233B4-FF10-BB45-F03F-C86BDBD34E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B3CEFA5C-CB68-4468-B0AE-79808FBD54AA}" type="datetimeFigureOut">
              <a:rPr lang="en-US" smtClean="0"/>
              <a:t>2/13/2025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D3BED6-8525-D20C-2F6F-B28BBB4E2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C8507E-23F0-E7DD-5CAE-90F8DD845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C3087291-BEAC-44F7-B1F6-0E7554C2E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189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0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38250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E1C25-CCA6-F641-BB2F-2A49B772D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5FCAF2-3CA6-1071-5ACA-8ABEE44598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CD8DE5-68A2-9DA0-BABC-F846F35D82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C1BED3-5664-E1FE-BB1F-6712AAD036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B3CEFA5C-CB68-4468-B0AE-79808FBD54AA}" type="datetimeFigureOut">
              <a:rPr lang="en-US" smtClean="0"/>
              <a:t>2/13/2025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BFF6A6-00ED-E380-21BF-96B520D3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3F8F59-CABE-E418-2F73-BDA4F7031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C3087291-BEAC-44F7-B1F6-0E7554C2E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4806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EDE98-2339-FF97-02F0-C2D48DE73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B6B66C-6F55-67C2-2E80-2C91F1C231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DECEB9-D300-B4EF-7361-6DDFAB6675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B3CEFA5C-CB68-4468-B0AE-79808FBD54AA}" type="datetimeFigureOut">
              <a:rPr lang="en-US" smtClean="0"/>
              <a:t>2/13/2025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2FF2B7-8D1B-9522-57FC-0E0639224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D6756E-344A-A838-AC15-542F90CE0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C3087291-BEAC-44F7-B1F6-0E7554C2E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3653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120527F-B32E-196C-9F5F-956A0D9A32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A75619-1CE7-328E-B2AC-34BAC0C928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E737FC-0D63-FB06-CD25-C7F020C0AB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B3CEFA5C-CB68-4468-B0AE-79808FBD54AA}" type="datetimeFigureOut">
              <a:rPr lang="en-US" smtClean="0"/>
              <a:t>2/13/2025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93995-F074-7652-F0AA-3A16B9560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8A98A3-F57E-4F7D-6C4C-B92F0C449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C3087291-BEAC-44F7-B1F6-0E7554C2E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6533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C3C67-CB12-58B8-FC70-16BF46C5D8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571F5F-92B1-4464-C68D-B74AD0F0C1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6A657-8A39-41A5-A0D5-703DF12959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CB47EDDC-7AB6-4551-A793-A498185C1965}" type="datetimeFigureOut">
              <a:rPr lang="en-US" smtClean="0"/>
              <a:t>2/13/2025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6F3E8D-AAA0-BFBE-D4DA-52AAFF456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83ECB3-881E-AAE9-4EBF-C5A671AE9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76CEF2F-CD80-4B32-AE57-C5A2B1E07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7821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A7BD3-CC09-8CD4-E6E8-5E6B1077A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5AC2B1-B8F2-552C-53EE-E888DF2DE6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48BAB3-B319-A8D1-25F5-CF44B57C20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CB47EDDC-7AB6-4551-A793-A498185C1965}" type="datetimeFigureOut">
              <a:rPr lang="en-US" smtClean="0"/>
              <a:t>2/13/2025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CA179E-FCEB-600A-691A-B47236496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59CF96-24CD-8B4F-7DD2-D3957BB5C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76CEF2F-CD80-4B32-AE57-C5A2B1E07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8344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923AD-01AA-37D4-73BE-C2FE0C9D5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C08308-3BB5-B62C-6AEF-BDD9E36CE3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C7652D-BC84-36C8-10ED-70FBBF46D8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CB47EDDC-7AB6-4551-A793-A498185C1965}" type="datetimeFigureOut">
              <a:rPr lang="en-US" smtClean="0"/>
              <a:t>2/13/2025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C43AE9-0D99-D5CF-CD79-44A89B79F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ED66BE-328D-E577-2131-73C92BCC5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76CEF2F-CD80-4B32-AE57-C5A2B1E07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3946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72329-A267-1568-AD5B-9D5B2AF42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728069-E818-D474-3D13-AED4D902F4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DD64FE-2451-D6E2-7AFC-3873D94DD7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D4B8B4-2E9A-FAD1-0514-9DE4BA9557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CB47EDDC-7AB6-4551-A793-A498185C1965}" type="datetimeFigureOut">
              <a:rPr lang="en-US" smtClean="0"/>
              <a:t>2/13/2025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C29CE9-FF0D-D568-02E4-13BD855A2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7BA5A8-5D4B-8799-C24C-A9AC2498F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76CEF2F-CD80-4B32-AE57-C5A2B1E07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0100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8C17C-B87C-B755-45CF-B07A7F382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BD8EAD-11F9-23C2-62B9-B5F7E35D8B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2F7AFE-95D1-55A1-8C98-324D4FFB5B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B1E7CF-57BC-2629-F3BD-E50197C850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4C9E33-E33D-314A-5CCA-50D9E8AD5F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490CBC-B6D8-3798-555D-49F841D3E0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CB47EDDC-7AB6-4551-A793-A498185C1965}" type="datetimeFigureOut">
              <a:rPr lang="en-US" smtClean="0"/>
              <a:t>2/13/2025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39DE9E-D462-1E8B-5FDD-95433C669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4B2838F-9B9A-7BA8-7334-2B6A76A19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76CEF2F-CD80-4B32-AE57-C5A2B1E07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3865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272E7-45A4-9BEA-947D-39906B9CB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A0A8AA-401B-4E7A-D7D3-4FF95B204B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CB47EDDC-7AB6-4551-A793-A498185C1965}" type="datetimeFigureOut">
              <a:rPr lang="en-US" smtClean="0"/>
              <a:t>2/13/2025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B38F3-9CD1-3560-3925-21EACEAE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101676-68F9-4E0B-CF8B-4158E7506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76CEF2F-CD80-4B32-AE57-C5A2B1E07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1632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EB4A4E-E5B8-BA2A-23AC-9A92AB9DD8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CB47EDDC-7AB6-4551-A793-A498185C1965}" type="datetimeFigureOut">
              <a:rPr lang="en-US" smtClean="0"/>
              <a:t>2/13/2025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12072B-E2F2-859A-75DB-F1AC03A8F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27D617-CF95-9588-B042-F104E787A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76CEF2F-CD80-4B32-AE57-C5A2B1E07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94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500" b="1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06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06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8472458" y="38250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27E34-C770-061A-FA66-EAF898C95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637A96-4138-F540-5A25-1301C1E182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D8C7CC-0647-54EE-7C49-2C019609DD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A5F960-A3E2-712B-EFFD-6B4DDFB3C1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CB47EDDC-7AB6-4551-A793-A498185C1965}" type="datetimeFigureOut">
              <a:rPr lang="en-US" smtClean="0"/>
              <a:t>2/13/2025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4B82F5-6C5C-9598-2115-761E807FE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DB3EC4-A450-7F23-9770-6668A5D2C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76CEF2F-CD80-4B32-AE57-C5A2B1E07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2957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7DD936-7AF5-D363-A7D6-31AE5282D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82A89F6-551A-32C7-ECF6-0FBFAE1E37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AE9BE4-0065-09A1-F1FD-4C95B6E3B8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5DAD91-3201-280E-2436-E6FE85DBBF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CB47EDDC-7AB6-4551-A793-A498185C1965}" type="datetimeFigureOut">
              <a:rPr lang="en-US" smtClean="0"/>
              <a:t>2/13/2025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988757-CC24-F69D-1077-07C6193D6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19197C-5B11-F22F-33D7-4598D9C1A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76CEF2F-CD80-4B32-AE57-C5A2B1E07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4737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4BD01-2BF1-6AB9-7A8E-8A52367F0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A90235-77F6-43D5-AC66-A3E04924DA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55564B-ECB6-E64C-B909-93F64F78D9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CB47EDDC-7AB6-4551-A793-A498185C1965}" type="datetimeFigureOut">
              <a:rPr lang="en-US" smtClean="0"/>
              <a:t>2/13/2025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C1A987-77FC-7FF9-0D38-5AB3DE7D5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7519E1-5B26-73BF-A624-CE6460169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76CEF2F-CD80-4B32-AE57-C5A2B1E07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7235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06EF2BA-2592-B82A-864C-67C9061668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8CC789-CD56-64A0-2C6C-C0B1C16C0D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5928D8-0F57-8D36-C94B-549401BEC8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CB47EDDC-7AB6-4551-A793-A498185C1965}" type="datetimeFigureOut">
              <a:rPr lang="en-US" smtClean="0"/>
              <a:t>2/13/2025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AF818F-B72E-C9F8-38A2-D6364906D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69549E-6265-6E71-62CF-FC4B999D6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76CEF2F-CD80-4B32-AE57-C5A2B1E07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8063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working on a machine&#10;&#10;Description automatically generated">
            <a:extLst>
              <a:ext uri="{FF2B5EF4-FFF2-40B4-BE49-F238E27FC236}">
                <a16:creationId xmlns:a16="http://schemas.microsoft.com/office/drawing/2014/main" id="{783B0981-9ADD-747F-516A-CD400DD588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8462" r="1104" b="8462"/>
          <a:stretch/>
        </p:blipFill>
        <p:spPr>
          <a:xfrm>
            <a:off x="0" y="0"/>
            <a:ext cx="9195175" cy="5210175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0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sldNum" idx="12"/>
          </p:nvPr>
        </p:nvSpPr>
        <p:spPr>
          <a:xfrm>
            <a:off x="8472458" y="38250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06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06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8472458" y="38250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sldNum" idx="12"/>
          </p:nvPr>
        </p:nvSpPr>
        <p:spPr>
          <a:xfrm>
            <a:off x="8472458" y="38250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376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sldNum" idx="12"/>
          </p:nvPr>
        </p:nvSpPr>
        <p:spPr>
          <a:xfrm>
            <a:off x="8472458" y="38250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5" name="Google Shape;85;p1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6" name="Google Shape;86;p1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49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7" name="Google Shape;87;p19"/>
          <p:cNvSpPr txBox="1">
            <a:spLocks noGrp="1"/>
          </p:cNvSpPr>
          <p:nvPr>
            <p:ph type="sldNum" idx="12"/>
          </p:nvPr>
        </p:nvSpPr>
        <p:spPr>
          <a:xfrm>
            <a:off x="8472458" y="38250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88" name="Google Shape;88;p19"/>
          <p:cNvGrpSpPr/>
          <p:nvPr/>
        </p:nvGrpSpPr>
        <p:grpSpPr>
          <a:xfrm>
            <a:off x="0" y="4359425"/>
            <a:ext cx="9144000" cy="572700"/>
            <a:chOff x="0" y="4511825"/>
            <a:chExt cx="9144000" cy="572700"/>
          </a:xfrm>
        </p:grpSpPr>
        <p:sp>
          <p:nvSpPr>
            <p:cNvPr id="89" name="Google Shape;89;p19"/>
            <p:cNvSpPr/>
            <p:nvPr/>
          </p:nvSpPr>
          <p:spPr>
            <a:xfrm>
              <a:off x="0" y="4511825"/>
              <a:ext cx="9144000" cy="572700"/>
            </a:xfrm>
            <a:prstGeom prst="rect">
              <a:avLst/>
            </a:prstGeom>
            <a:solidFill>
              <a:srgbClr val="FFF700">
                <a:alpha val="87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90" name="Google Shape;90;p19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384926" y="4591700"/>
              <a:ext cx="1534750" cy="4130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500" b="1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8472458" y="38250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0"/>
          <p:cNvSpPr txBox="1">
            <a:spLocks noGrp="1"/>
          </p:cNvSpPr>
          <p:nvPr>
            <p:ph type="body" idx="1"/>
          </p:nvPr>
        </p:nvSpPr>
        <p:spPr>
          <a:xfrm>
            <a:off x="279150" y="3602000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sldNum" idx="12"/>
          </p:nvPr>
        </p:nvSpPr>
        <p:spPr>
          <a:xfrm>
            <a:off x="8472458" y="386014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410323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6" name="Google Shape;96;p2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06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ldNum" idx="12"/>
          </p:nvPr>
        </p:nvSpPr>
        <p:spPr>
          <a:xfrm>
            <a:off x="8472458" y="38250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2"/>
          <p:cNvSpPr txBox="1">
            <a:spLocks noGrp="1"/>
          </p:cNvSpPr>
          <p:nvPr>
            <p:ph type="sldNum" idx="12"/>
          </p:nvPr>
        </p:nvSpPr>
        <p:spPr>
          <a:xfrm>
            <a:off x="8472458" y="38250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2" name="Google Shape;10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4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5" name="Google Shape;105;p24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06" name="Google Shape;106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376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sldNum" idx="12"/>
          </p:nvPr>
        </p:nvSpPr>
        <p:spPr>
          <a:xfrm>
            <a:off x="8472458" y="38250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49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sldNum" idx="12"/>
          </p:nvPr>
        </p:nvSpPr>
        <p:spPr>
          <a:xfrm>
            <a:off x="8472458" y="38250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8" name="Google Shape;38;p7"/>
          <p:cNvSpPr/>
          <p:nvPr/>
        </p:nvSpPr>
        <p:spPr>
          <a:xfrm>
            <a:off x="0" y="4359425"/>
            <a:ext cx="9144000" cy="572700"/>
          </a:xfrm>
          <a:prstGeom prst="rect">
            <a:avLst/>
          </a:prstGeom>
          <a:solidFill>
            <a:srgbClr val="FFF700">
              <a:alpha val="877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>
            <a:spLocks noGrp="1"/>
          </p:cNvSpPr>
          <p:nvPr>
            <p:ph type="body" idx="1"/>
          </p:nvPr>
        </p:nvSpPr>
        <p:spPr>
          <a:xfrm>
            <a:off x="279150" y="3602000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sldNum" idx="12"/>
          </p:nvPr>
        </p:nvSpPr>
        <p:spPr>
          <a:xfrm>
            <a:off x="8472458" y="386014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5" name="Google Shape;45;p9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06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sldNum" idx="12"/>
          </p:nvPr>
        </p:nvSpPr>
        <p:spPr>
          <a:xfrm>
            <a:off x="8472458" y="38250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0"/>
          <p:cNvSpPr txBox="1">
            <a:spLocks noGrp="1"/>
          </p:cNvSpPr>
          <p:nvPr>
            <p:ph type="sldNum" idx="12"/>
          </p:nvPr>
        </p:nvSpPr>
        <p:spPr>
          <a:xfrm>
            <a:off x="8472458" y="38250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microsoft.com/office/2007/relationships/hdphoto" Target="../media/hdphoto1.wdp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ind"/>
              <a:buNone/>
              <a:defRPr sz="25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ind"/>
              <a:buNone/>
              <a:defRPr sz="28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ind"/>
              <a:buNone/>
              <a:defRPr sz="28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ind"/>
              <a:buNone/>
              <a:defRPr sz="28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ind"/>
              <a:buNone/>
              <a:defRPr sz="28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ind"/>
              <a:buNone/>
              <a:defRPr sz="28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ind"/>
              <a:buNone/>
              <a:defRPr sz="28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ind"/>
              <a:buNone/>
              <a:defRPr sz="28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ind"/>
              <a:buNone/>
              <a:defRPr sz="28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Hind"/>
              <a:buChar char="●"/>
              <a:defRPr sz="1800">
                <a:solidFill>
                  <a:schemeClr val="dk2"/>
                </a:solidFill>
                <a:latin typeface="Hind"/>
                <a:ea typeface="Hind"/>
                <a:cs typeface="Hind"/>
                <a:sym typeface="Hind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ind"/>
              <a:buChar char="○"/>
              <a:defRPr>
                <a:solidFill>
                  <a:schemeClr val="dk2"/>
                </a:solidFill>
                <a:latin typeface="Hind"/>
                <a:ea typeface="Hind"/>
                <a:cs typeface="Hind"/>
                <a:sym typeface="Hind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ind"/>
              <a:buChar char="■"/>
              <a:defRPr>
                <a:solidFill>
                  <a:schemeClr val="dk2"/>
                </a:solidFill>
                <a:latin typeface="Hind"/>
                <a:ea typeface="Hind"/>
                <a:cs typeface="Hind"/>
                <a:sym typeface="Hind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ind"/>
              <a:buChar char="●"/>
              <a:defRPr>
                <a:solidFill>
                  <a:schemeClr val="dk2"/>
                </a:solidFill>
                <a:latin typeface="Hind"/>
                <a:ea typeface="Hind"/>
                <a:cs typeface="Hind"/>
                <a:sym typeface="Hind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ind"/>
              <a:buChar char="○"/>
              <a:defRPr>
                <a:solidFill>
                  <a:schemeClr val="dk2"/>
                </a:solidFill>
                <a:latin typeface="Hind"/>
                <a:ea typeface="Hind"/>
                <a:cs typeface="Hind"/>
                <a:sym typeface="Hind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ind"/>
              <a:buChar char="■"/>
              <a:defRPr>
                <a:solidFill>
                  <a:schemeClr val="dk2"/>
                </a:solidFill>
                <a:latin typeface="Hind"/>
                <a:ea typeface="Hind"/>
                <a:cs typeface="Hind"/>
                <a:sym typeface="Hind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ind"/>
              <a:buChar char="●"/>
              <a:defRPr>
                <a:solidFill>
                  <a:schemeClr val="dk2"/>
                </a:solidFill>
                <a:latin typeface="Hind"/>
                <a:ea typeface="Hind"/>
                <a:cs typeface="Hind"/>
                <a:sym typeface="Hind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ind"/>
              <a:buChar char="○"/>
              <a:defRPr>
                <a:solidFill>
                  <a:schemeClr val="dk2"/>
                </a:solidFill>
                <a:latin typeface="Hind"/>
                <a:ea typeface="Hind"/>
                <a:cs typeface="Hind"/>
                <a:sym typeface="Hind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ind"/>
              <a:buChar char="■"/>
              <a:defRPr>
                <a:solidFill>
                  <a:schemeClr val="dk2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" name="Google Shape;10;p1"/>
          <p:cNvSpPr/>
          <p:nvPr/>
        </p:nvSpPr>
        <p:spPr>
          <a:xfrm>
            <a:off x="0" y="4588025"/>
            <a:ext cx="9144000" cy="572700"/>
          </a:xfrm>
          <a:prstGeom prst="rect">
            <a:avLst/>
          </a:prstGeom>
          <a:solidFill>
            <a:schemeClr val="tx1">
              <a:alpha val="877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5FEA72-8BB6-0451-F8AD-3B7A7A496531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/>
          <a:stretch/>
        </p:blipFill>
        <p:spPr>
          <a:xfrm>
            <a:off x="7350711" y="4760753"/>
            <a:ext cx="1481589" cy="296063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13;p2">
            <a:extLst>
              <a:ext uri="{FF2B5EF4-FFF2-40B4-BE49-F238E27FC236}">
                <a16:creationId xmlns:a16="http://schemas.microsoft.com/office/drawing/2014/main" id="{D5F7D345-8C0F-88E7-33A0-BCE33E8B0A62}"/>
              </a:ext>
            </a:extLst>
          </p:cNvPr>
          <p:cNvPicPr preferRelativeResize="0"/>
          <p:nvPr userDrawn="1"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20000" contrast="-20000"/>
                    </a14:imgEffect>
                  </a14:imgLayer>
                </a14:imgProps>
              </a:ext>
            </a:extLst>
          </a:blip>
          <a:srcRect l="10643" t="11286" r="24135" b="12984"/>
          <a:stretch/>
        </p:blipFill>
        <p:spPr>
          <a:xfrm>
            <a:off x="1" y="-1"/>
            <a:ext cx="9143999" cy="5259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4;p2">
            <a:extLst>
              <a:ext uri="{FF2B5EF4-FFF2-40B4-BE49-F238E27FC236}">
                <a16:creationId xmlns:a16="http://schemas.microsoft.com/office/drawing/2014/main" id="{9DD4D8F5-17F3-C07E-AC13-0C6372AFDC99}"/>
              </a:ext>
            </a:extLst>
          </p:cNvPr>
          <p:cNvPicPr preferRelativeResize="0"/>
          <p:nvPr userDrawn="1"/>
        </p:nvPicPr>
        <p:blipFill>
          <a:blip r:embed="rId15"/>
          <a:srcRect/>
          <a:stretch/>
        </p:blipFill>
        <p:spPr>
          <a:xfrm>
            <a:off x="6203800" y="3930920"/>
            <a:ext cx="2361951" cy="471984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1461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0083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Hind"/>
              <a:buNone/>
              <a:defRPr sz="2500" b="1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ind"/>
              <a:buNone/>
              <a:defRPr sz="28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ind"/>
              <a:buNone/>
              <a:defRPr sz="28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ind"/>
              <a:buNone/>
              <a:defRPr sz="28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ind"/>
              <a:buNone/>
              <a:defRPr sz="28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ind"/>
              <a:buNone/>
              <a:defRPr sz="28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ind"/>
              <a:buNone/>
              <a:defRPr sz="28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ind"/>
              <a:buNone/>
              <a:defRPr sz="28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ind"/>
              <a:buNone/>
              <a:defRPr sz="28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Hind"/>
              <a:buChar char="●"/>
              <a:defRPr sz="1800">
                <a:solidFill>
                  <a:schemeClr val="dk2"/>
                </a:solidFill>
                <a:latin typeface="Hind"/>
                <a:ea typeface="Hind"/>
                <a:cs typeface="Hind"/>
                <a:sym typeface="Hind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ind"/>
              <a:buChar char="○"/>
              <a:defRPr>
                <a:solidFill>
                  <a:schemeClr val="dk2"/>
                </a:solidFill>
                <a:latin typeface="Hind"/>
                <a:ea typeface="Hind"/>
                <a:cs typeface="Hind"/>
                <a:sym typeface="Hind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ind"/>
              <a:buChar char="■"/>
              <a:defRPr>
                <a:solidFill>
                  <a:schemeClr val="dk2"/>
                </a:solidFill>
                <a:latin typeface="Hind"/>
                <a:ea typeface="Hind"/>
                <a:cs typeface="Hind"/>
                <a:sym typeface="Hind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ind"/>
              <a:buChar char="●"/>
              <a:defRPr>
                <a:solidFill>
                  <a:schemeClr val="dk2"/>
                </a:solidFill>
                <a:latin typeface="Hind"/>
                <a:ea typeface="Hind"/>
                <a:cs typeface="Hind"/>
                <a:sym typeface="Hind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ind"/>
              <a:buChar char="○"/>
              <a:defRPr>
                <a:solidFill>
                  <a:schemeClr val="dk2"/>
                </a:solidFill>
                <a:latin typeface="Hind"/>
                <a:ea typeface="Hind"/>
                <a:cs typeface="Hind"/>
                <a:sym typeface="Hind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ind"/>
              <a:buChar char="■"/>
              <a:defRPr>
                <a:solidFill>
                  <a:schemeClr val="dk2"/>
                </a:solidFill>
                <a:latin typeface="Hind"/>
                <a:ea typeface="Hind"/>
                <a:cs typeface="Hind"/>
                <a:sym typeface="Hind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ind"/>
              <a:buChar char="●"/>
              <a:defRPr>
                <a:solidFill>
                  <a:schemeClr val="dk2"/>
                </a:solidFill>
                <a:latin typeface="Hind"/>
                <a:ea typeface="Hind"/>
                <a:cs typeface="Hind"/>
                <a:sym typeface="Hind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ind"/>
              <a:buChar char="○"/>
              <a:defRPr>
                <a:solidFill>
                  <a:schemeClr val="dk2"/>
                </a:solidFill>
                <a:latin typeface="Hind"/>
                <a:ea typeface="Hind"/>
                <a:cs typeface="Hind"/>
                <a:sym typeface="Hind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ind"/>
              <a:buChar char="■"/>
              <a:defRPr>
                <a:solidFill>
                  <a:schemeClr val="dk2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60" name="Google Shape;60;p13"/>
          <p:cNvGrpSpPr/>
          <p:nvPr/>
        </p:nvGrpSpPr>
        <p:grpSpPr>
          <a:xfrm>
            <a:off x="0" y="4588025"/>
            <a:ext cx="9144000" cy="572700"/>
            <a:chOff x="0" y="4511825"/>
            <a:chExt cx="9144000" cy="572700"/>
          </a:xfrm>
        </p:grpSpPr>
        <p:sp>
          <p:nvSpPr>
            <p:cNvPr id="61" name="Google Shape;61;p13"/>
            <p:cNvSpPr/>
            <p:nvPr/>
          </p:nvSpPr>
          <p:spPr>
            <a:xfrm>
              <a:off x="0" y="4511825"/>
              <a:ext cx="9144000" cy="572700"/>
            </a:xfrm>
            <a:prstGeom prst="rect">
              <a:avLst/>
            </a:prstGeom>
            <a:solidFill>
              <a:srgbClr val="FFF700">
                <a:alpha val="87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62" name="Google Shape;62;p13"/>
            <p:cNvPicPr preferRelativeResize="0"/>
            <p:nvPr/>
          </p:nvPicPr>
          <p:blipFill>
            <a:blip r:embed="rId14">
              <a:alphaModFix/>
            </a:blip>
            <a:stretch>
              <a:fillRect/>
            </a:stretch>
          </p:blipFill>
          <p:spPr>
            <a:xfrm>
              <a:off x="7795300" y="4653713"/>
              <a:ext cx="1073475" cy="2889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Google Shape;10;p1">
            <a:extLst>
              <a:ext uri="{FF2B5EF4-FFF2-40B4-BE49-F238E27FC236}">
                <a16:creationId xmlns:a16="http://schemas.microsoft.com/office/drawing/2014/main" id="{92958152-8EE3-6145-7273-856F8A76AD6F}"/>
              </a:ext>
            </a:extLst>
          </p:cNvPr>
          <p:cNvSpPr/>
          <p:nvPr userDrawn="1"/>
        </p:nvSpPr>
        <p:spPr>
          <a:xfrm>
            <a:off x="0" y="4588025"/>
            <a:ext cx="9144000" cy="572700"/>
          </a:xfrm>
          <a:prstGeom prst="rect">
            <a:avLst/>
          </a:prstGeom>
          <a:solidFill>
            <a:srgbClr val="FADD06">
              <a:alpha val="877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3" name="Picture 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5857C667-BAEE-DBED-6B70-041031967618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7350711" y="4760753"/>
            <a:ext cx="1481589" cy="296064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2" r:id="rId8"/>
    <p:sldLayoutId id="2147483666" r:id="rId9"/>
    <p:sldLayoutId id="2147483667" r:id="rId10"/>
    <p:sldLayoutId id="2147483668" r:id="rId11"/>
    <p:sldLayoutId id="214748366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3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gif"/><Relationship Id="rId5" Type="http://schemas.openxmlformats.org/officeDocument/2006/relationships/image" Target="../media/image21.png"/><Relationship Id="rId4" Type="http://schemas.openxmlformats.org/officeDocument/2006/relationships/image" Target="../media/image32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5;p2">
            <a:extLst>
              <a:ext uri="{FF2B5EF4-FFF2-40B4-BE49-F238E27FC236}">
                <a16:creationId xmlns:a16="http://schemas.microsoft.com/office/drawing/2014/main" id="{82039672-4EF3-9550-D512-8B4EC1115ECE}"/>
              </a:ext>
            </a:extLst>
          </p:cNvPr>
          <p:cNvSpPr/>
          <p:nvPr/>
        </p:nvSpPr>
        <p:spPr>
          <a:xfrm>
            <a:off x="0" y="3657600"/>
            <a:ext cx="5434149" cy="990680"/>
          </a:xfrm>
          <a:prstGeom prst="rect">
            <a:avLst/>
          </a:prstGeom>
          <a:solidFill>
            <a:srgbClr val="FFCB05">
              <a:alpha val="8745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dirty="0"/>
          </a:p>
        </p:txBody>
      </p:sp>
      <p:sp>
        <p:nvSpPr>
          <p:cNvPr id="111" name="Google Shape;111;p25"/>
          <p:cNvSpPr txBox="1"/>
          <p:nvPr/>
        </p:nvSpPr>
        <p:spPr>
          <a:xfrm>
            <a:off x="169817" y="3698855"/>
            <a:ext cx="5181600" cy="9232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bg1"/>
                </a:solidFill>
                <a:latin typeface="Arial" panose="020B0604020202020204" pitchFamily="34" charset="0"/>
                <a:ea typeface="Hind"/>
                <a:cs typeface="Arial" panose="020B0604020202020204" pitchFamily="34" charset="0"/>
                <a:sym typeface="Hind"/>
              </a:rPr>
              <a:t>Making </a:t>
            </a:r>
            <a:r>
              <a:rPr lang="en" sz="2400" b="1" dirty="0">
                <a:solidFill>
                  <a:schemeClr val="bg1"/>
                </a:solidFill>
                <a:latin typeface="Arial Black" panose="020B0A04020102020204" pitchFamily="34" charset="0"/>
                <a:ea typeface="Hind"/>
                <a:cs typeface="Arial" panose="020B0604020202020204" pitchFamily="34" charset="0"/>
                <a:sym typeface="Hind"/>
              </a:rPr>
              <a:t>Maintenance</a:t>
            </a:r>
            <a:r>
              <a:rPr lang="en" sz="2400" b="1" dirty="0">
                <a:solidFill>
                  <a:schemeClr val="bg1"/>
                </a:solidFill>
                <a:latin typeface="Arial" panose="020B0604020202020204" pitchFamily="34" charset="0"/>
                <a:ea typeface="Hind"/>
                <a:cs typeface="Arial" panose="020B0604020202020204" pitchFamily="34" charset="0"/>
                <a:sym typeface="Hind"/>
              </a:rPr>
              <a:t> </a:t>
            </a:r>
            <a:r>
              <a:rPr lang="en" sz="2400" b="1" dirty="0">
                <a:solidFill>
                  <a:schemeClr val="bg1"/>
                </a:solidFill>
                <a:latin typeface="Arial Black" panose="020B0A04020102020204" pitchFamily="34" charset="0"/>
                <a:ea typeface="Hind"/>
                <a:cs typeface="Arial" panose="020B0604020202020204" pitchFamily="34" charset="0"/>
                <a:sym typeface="Hind"/>
              </a:rPr>
              <a:t>Safer</a:t>
            </a:r>
            <a:r>
              <a:rPr lang="en" sz="2400" b="1" dirty="0">
                <a:solidFill>
                  <a:schemeClr val="bg1"/>
                </a:solidFill>
                <a:latin typeface="Arial" panose="020B0604020202020204" pitchFamily="34" charset="0"/>
                <a:ea typeface="Hind"/>
                <a:cs typeface="Arial" panose="020B0604020202020204" pitchFamily="34" charset="0"/>
                <a:sym typeface="Hind"/>
              </a:rPr>
              <a:t>, </a:t>
            </a:r>
            <a:r>
              <a:rPr lang="en" sz="2400" b="1" dirty="0">
                <a:solidFill>
                  <a:schemeClr val="bg1"/>
                </a:solidFill>
                <a:latin typeface="Arial Black" panose="020B0A04020102020204" pitchFamily="34" charset="0"/>
                <a:ea typeface="Hind"/>
                <a:cs typeface="Arial" panose="020B0604020202020204" pitchFamily="34" charset="0"/>
                <a:sym typeface="Hind"/>
              </a:rPr>
              <a:t>Smarter</a:t>
            </a:r>
            <a:r>
              <a:rPr lang="en" sz="2400" b="1" dirty="0">
                <a:solidFill>
                  <a:schemeClr val="bg1"/>
                </a:solidFill>
                <a:latin typeface="Arial" panose="020B0604020202020204" pitchFamily="34" charset="0"/>
                <a:ea typeface="Hind"/>
                <a:cs typeface="Arial" panose="020B0604020202020204" pitchFamily="34" charset="0"/>
                <a:sym typeface="Hind"/>
              </a:rPr>
              <a:t>, and </a:t>
            </a:r>
            <a:r>
              <a:rPr lang="en" sz="2400" b="1" dirty="0">
                <a:solidFill>
                  <a:schemeClr val="bg1"/>
                </a:solidFill>
                <a:latin typeface="Arial Black" panose="020B0A04020102020204" pitchFamily="34" charset="0"/>
                <a:ea typeface="Hind"/>
                <a:cs typeface="Arial" panose="020B0604020202020204" pitchFamily="34" charset="0"/>
                <a:sym typeface="Hind"/>
              </a:rPr>
              <a:t>More Productive</a:t>
            </a:r>
            <a:endParaRPr sz="2400" b="1" dirty="0">
              <a:solidFill>
                <a:schemeClr val="bg1"/>
              </a:solidFill>
              <a:latin typeface="Arial Black" panose="020B0A04020102020204" pitchFamily="34" charset="0"/>
              <a:ea typeface="Hind"/>
              <a:cs typeface="Arial" panose="020B0604020202020204" pitchFamily="34" charset="0"/>
              <a:sym typeface="Hin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35;p42">
            <a:extLst>
              <a:ext uri="{FF2B5EF4-FFF2-40B4-BE49-F238E27FC236}">
                <a16:creationId xmlns:a16="http://schemas.microsoft.com/office/drawing/2014/main" id="{7C7954A3-2B82-7E3C-FDF1-4DCB879209B5}"/>
              </a:ext>
            </a:extLst>
          </p:cNvPr>
          <p:cNvSpPr txBox="1"/>
          <p:nvPr/>
        </p:nvSpPr>
        <p:spPr>
          <a:xfrm>
            <a:off x="457375" y="1195800"/>
            <a:ext cx="3909600" cy="32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latin typeface="Hind"/>
                <a:ea typeface="Hind"/>
                <a:cs typeface="Hind"/>
                <a:sym typeface="Hind"/>
              </a:rPr>
              <a:t>Recommended Use:</a:t>
            </a:r>
            <a:endParaRPr sz="1800" b="1" dirty="0">
              <a:latin typeface="Hind"/>
              <a:ea typeface="Hind"/>
              <a:cs typeface="Hind"/>
              <a:sym typeface="Hi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550" dirty="0">
                <a:solidFill>
                  <a:srgbClr val="202020"/>
                </a:solidFill>
                <a:highlight>
                  <a:srgbClr val="FFFFFF"/>
                </a:highlight>
                <a:latin typeface="Hind"/>
                <a:ea typeface="Hind"/>
                <a:cs typeface="Hind"/>
                <a:sym typeface="Hind"/>
              </a:rPr>
              <a:t>Use the wristband on the default or other environment setting for:</a:t>
            </a:r>
            <a:endParaRPr sz="1550" dirty="0">
              <a:solidFill>
                <a:srgbClr val="202020"/>
              </a:solidFill>
              <a:highlight>
                <a:srgbClr val="FFFFFF"/>
              </a:highlight>
              <a:latin typeface="Hind"/>
              <a:ea typeface="Hind"/>
              <a:cs typeface="Hind"/>
              <a:sym typeface="Hind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Hind"/>
              <a:buChar char="●"/>
            </a:pPr>
            <a:r>
              <a:rPr lang="en" sz="1550" dirty="0">
                <a:solidFill>
                  <a:srgbClr val="202020"/>
                </a:solidFill>
                <a:highlight>
                  <a:srgbClr val="FFFFFF"/>
                </a:highlight>
                <a:latin typeface="Hind"/>
                <a:ea typeface="Hind"/>
                <a:cs typeface="Hind"/>
                <a:sym typeface="Hind"/>
              </a:rPr>
              <a:t>Any environment where the equipment should be de-energized, or is presumed to be electrically safe</a:t>
            </a:r>
            <a:endParaRPr sz="1550" dirty="0">
              <a:solidFill>
                <a:srgbClr val="202020"/>
              </a:solidFill>
              <a:highlight>
                <a:srgbClr val="FFFFFF"/>
              </a:highlight>
              <a:latin typeface="Hind"/>
              <a:ea typeface="Hind"/>
              <a:cs typeface="Hind"/>
              <a:sym typeface="Hind"/>
            </a:endParaRPr>
          </a:p>
          <a:p>
            <a:pPr marL="457200" lvl="0" indent="-327025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202020"/>
              </a:buClr>
              <a:buSzPts val="1550"/>
              <a:buFont typeface="Hind"/>
              <a:buChar char="●"/>
            </a:pPr>
            <a:r>
              <a:rPr lang="en" sz="1550" dirty="0">
                <a:solidFill>
                  <a:srgbClr val="202020"/>
                </a:solidFill>
                <a:highlight>
                  <a:srgbClr val="FFFFFF"/>
                </a:highlight>
                <a:latin typeface="Hind"/>
                <a:ea typeface="Hind"/>
                <a:cs typeface="Hind"/>
                <a:sym typeface="Hind"/>
              </a:rPr>
              <a:t>When intending to stay outside of the restricted approach boundary of live equipment</a:t>
            </a:r>
            <a:endParaRPr sz="1550" dirty="0">
              <a:solidFill>
                <a:srgbClr val="202020"/>
              </a:solidFill>
              <a:highlight>
                <a:srgbClr val="FFFFFF"/>
              </a:highlight>
              <a:latin typeface="Hind"/>
              <a:ea typeface="Hind"/>
              <a:cs typeface="Hind"/>
              <a:sym typeface="Hind"/>
            </a:endParaRPr>
          </a:p>
        </p:txBody>
      </p:sp>
      <p:sp>
        <p:nvSpPr>
          <p:cNvPr id="9" name="Google Shape;236;p42">
            <a:extLst>
              <a:ext uri="{FF2B5EF4-FFF2-40B4-BE49-F238E27FC236}">
                <a16:creationId xmlns:a16="http://schemas.microsoft.com/office/drawing/2014/main" id="{8C818C37-6D52-AC78-18D7-25E911A1DAE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2700" y="215100"/>
            <a:ext cx="6050400" cy="50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latin typeface="Arial Black" panose="020B0A04020102020204" pitchFamily="34" charset="0"/>
                <a:sym typeface="Hind"/>
              </a:rPr>
              <a:t>Wristband </a:t>
            </a:r>
            <a:r>
              <a:rPr lang="en" sz="3000" dirty="0">
                <a:latin typeface="Arial Black" panose="020B0A04020102020204" pitchFamily="34" charset="0"/>
              </a:rPr>
              <a:t>- </a:t>
            </a:r>
            <a:r>
              <a:rPr lang="en" sz="3000" dirty="0">
                <a:solidFill>
                  <a:srgbClr val="FFCB05"/>
                </a:solidFill>
                <a:latin typeface="Arial Black" panose="020B0A04020102020204" pitchFamily="34" charset="0"/>
              </a:rPr>
              <a:t>Use Cases</a:t>
            </a:r>
            <a:endParaRPr sz="3000" dirty="0">
              <a:solidFill>
                <a:srgbClr val="FFCB05"/>
              </a:solidFill>
              <a:latin typeface="Arial Black" panose="020B0A04020102020204" pitchFamily="34" charset="0"/>
              <a:sym typeface="Hind"/>
            </a:endParaRPr>
          </a:p>
        </p:txBody>
      </p:sp>
      <p:sp>
        <p:nvSpPr>
          <p:cNvPr id="10" name="Google Shape;237;p42">
            <a:extLst>
              <a:ext uri="{FF2B5EF4-FFF2-40B4-BE49-F238E27FC236}">
                <a16:creationId xmlns:a16="http://schemas.microsoft.com/office/drawing/2014/main" id="{69C99473-943A-BF06-26B7-A82B978593C1}"/>
              </a:ext>
            </a:extLst>
          </p:cNvPr>
          <p:cNvSpPr txBox="1"/>
          <p:nvPr/>
        </p:nvSpPr>
        <p:spPr>
          <a:xfrm>
            <a:off x="4757975" y="1195800"/>
            <a:ext cx="3909600" cy="3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latin typeface="Hind"/>
                <a:ea typeface="Hind"/>
                <a:cs typeface="Hind"/>
                <a:sym typeface="Hind"/>
              </a:rPr>
              <a:t>Non-Recommended Use:</a:t>
            </a:r>
            <a:endParaRPr sz="1800" b="1" dirty="0">
              <a:latin typeface="Hind"/>
              <a:ea typeface="Hind"/>
              <a:cs typeface="Hind"/>
              <a:sym typeface="Hi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550" dirty="0">
                <a:solidFill>
                  <a:srgbClr val="202020"/>
                </a:solidFill>
                <a:highlight>
                  <a:srgbClr val="FFFFFF"/>
                </a:highlight>
                <a:latin typeface="Hind"/>
                <a:ea typeface="Hind"/>
                <a:cs typeface="Hind"/>
                <a:sym typeface="Hind"/>
              </a:rPr>
              <a:t>Mute, power down, put on charge, or do not wear the wristband for:</a:t>
            </a:r>
            <a:endParaRPr sz="1550" dirty="0">
              <a:solidFill>
                <a:srgbClr val="202020"/>
              </a:solidFill>
              <a:highlight>
                <a:srgbClr val="FFFFFF"/>
              </a:highlight>
              <a:latin typeface="Hind"/>
              <a:ea typeface="Hind"/>
              <a:cs typeface="Hind"/>
              <a:sym typeface="Hind"/>
            </a:endParaRPr>
          </a:p>
          <a:p>
            <a:pPr marL="457200" lvl="0" indent="-327025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02020"/>
              </a:buClr>
              <a:buSzPts val="1550"/>
              <a:buFont typeface="Hind"/>
              <a:buChar char="●"/>
            </a:pPr>
            <a:r>
              <a:rPr lang="en" sz="1550" dirty="0">
                <a:solidFill>
                  <a:srgbClr val="202020"/>
                </a:solidFill>
                <a:highlight>
                  <a:srgbClr val="FFFFFF"/>
                </a:highlight>
                <a:latin typeface="Hind"/>
                <a:ea typeface="Hind"/>
                <a:cs typeface="Hind"/>
                <a:sym typeface="Hind"/>
              </a:rPr>
              <a:t>Live work and Live testing</a:t>
            </a:r>
            <a:endParaRPr sz="1550" dirty="0">
              <a:solidFill>
                <a:srgbClr val="202020"/>
              </a:solidFill>
              <a:highlight>
                <a:srgbClr val="FFFFFF"/>
              </a:highlight>
              <a:latin typeface="Hind"/>
              <a:ea typeface="Hind"/>
              <a:cs typeface="Hind"/>
              <a:sym typeface="Hind"/>
            </a:endParaRPr>
          </a:p>
          <a:p>
            <a:pPr marL="457200" lvl="0" indent="-327025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02020"/>
              </a:buClr>
              <a:buSzPts val="1550"/>
              <a:buFont typeface="Hind"/>
              <a:buChar char="●"/>
            </a:pPr>
            <a:r>
              <a:rPr lang="en" sz="1550" dirty="0">
                <a:solidFill>
                  <a:srgbClr val="202020"/>
                </a:solidFill>
                <a:highlight>
                  <a:srgbClr val="FFFFFF"/>
                </a:highlight>
                <a:latin typeface="Hind"/>
                <a:ea typeface="Hind"/>
                <a:cs typeface="Hind"/>
                <a:sym typeface="Hind"/>
              </a:rPr>
              <a:t>DC equipment</a:t>
            </a:r>
            <a:endParaRPr sz="1550" dirty="0">
              <a:solidFill>
                <a:srgbClr val="202020"/>
              </a:solidFill>
              <a:highlight>
                <a:srgbClr val="FFFFFF"/>
              </a:highlight>
              <a:latin typeface="Hind"/>
              <a:ea typeface="Hind"/>
              <a:cs typeface="Hind"/>
              <a:sym typeface="Hind"/>
            </a:endParaRPr>
          </a:p>
          <a:p>
            <a:pPr marL="457200" lvl="0" indent="-327025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02020"/>
              </a:buClr>
              <a:buSzPts val="1550"/>
              <a:buFont typeface="Hind"/>
              <a:buChar char="●"/>
            </a:pPr>
            <a:r>
              <a:rPr lang="en" sz="1550" dirty="0">
                <a:solidFill>
                  <a:srgbClr val="202020"/>
                </a:solidFill>
                <a:highlight>
                  <a:srgbClr val="FFFFFF"/>
                </a:highlight>
                <a:latin typeface="Hind"/>
                <a:ea typeface="Hind"/>
                <a:cs typeface="Hind"/>
                <a:sym typeface="Hind"/>
              </a:rPr>
              <a:t>“Noisy” electrically environments</a:t>
            </a:r>
            <a:endParaRPr sz="1550" dirty="0">
              <a:solidFill>
                <a:srgbClr val="202020"/>
              </a:solidFill>
              <a:highlight>
                <a:srgbClr val="FFFFFF"/>
              </a:highlight>
              <a:latin typeface="Hind"/>
              <a:ea typeface="Hind"/>
              <a:cs typeface="Hind"/>
              <a:sym typeface="Hind"/>
            </a:endParaRPr>
          </a:p>
          <a:p>
            <a:pPr marL="457200" lvl="0" indent="-327025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202020"/>
              </a:buClr>
              <a:buSzPts val="1550"/>
              <a:buFont typeface="Hind"/>
              <a:buChar char="●"/>
            </a:pPr>
            <a:r>
              <a:rPr lang="en" sz="1550" dirty="0">
                <a:solidFill>
                  <a:srgbClr val="202020"/>
                </a:solidFill>
                <a:highlight>
                  <a:srgbClr val="FFFFFF"/>
                </a:highlight>
                <a:latin typeface="Hind"/>
                <a:ea typeface="Hind"/>
                <a:cs typeface="Hind"/>
                <a:sym typeface="Hind"/>
              </a:rPr>
              <a:t>When not performing work (home, office, breaks, commuting)</a:t>
            </a:r>
            <a:endParaRPr sz="1550" dirty="0">
              <a:solidFill>
                <a:srgbClr val="202020"/>
              </a:solidFill>
              <a:highlight>
                <a:srgbClr val="FFFFFF"/>
              </a:highlight>
              <a:latin typeface="Hind"/>
              <a:ea typeface="Hind"/>
              <a:cs typeface="Hind"/>
              <a:sym typeface="Hind"/>
            </a:endParaRPr>
          </a:p>
        </p:txBody>
      </p:sp>
    </p:spTree>
    <p:extLst>
      <p:ext uri="{BB962C8B-B14F-4D97-AF65-F5344CB8AC3E}">
        <p14:creationId xmlns:p14="http://schemas.microsoft.com/office/powerpoint/2010/main" val="12233303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6"/>
          <p:cNvSpPr/>
          <p:nvPr/>
        </p:nvSpPr>
        <p:spPr>
          <a:xfrm>
            <a:off x="-23325" y="-25850"/>
            <a:ext cx="9222600" cy="5190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5" name="Google Shape;195;p36"/>
          <p:cNvPicPr preferRelativeResize="0"/>
          <p:nvPr/>
        </p:nvPicPr>
        <p:blipFill rotWithShape="1">
          <a:blip r:embed="rId3">
            <a:alphaModFix/>
          </a:blip>
          <a:srcRect b="13434"/>
          <a:stretch/>
        </p:blipFill>
        <p:spPr>
          <a:xfrm>
            <a:off x="-27500" y="-23600"/>
            <a:ext cx="9222598" cy="5190700"/>
          </a:xfrm>
          <a:prstGeom prst="rect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A521D49-9C30-9DE6-FCE2-1FC6525B3578}"/>
              </a:ext>
            </a:extLst>
          </p:cNvPr>
          <p:cNvSpPr/>
          <p:nvPr/>
        </p:nvSpPr>
        <p:spPr>
          <a:xfrm>
            <a:off x="114297" y="0"/>
            <a:ext cx="504825" cy="390525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yellow and white lightning bolt&#10;&#10;Description automatically generated">
            <a:extLst>
              <a:ext uri="{FF2B5EF4-FFF2-40B4-BE49-F238E27FC236}">
                <a16:creationId xmlns:a16="http://schemas.microsoft.com/office/drawing/2014/main" id="{8DFB7A9B-8EBE-1411-8FAB-37E327D88F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120" y="71148"/>
            <a:ext cx="347080" cy="30537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7"/>
          <p:cNvSpPr/>
          <p:nvPr/>
        </p:nvSpPr>
        <p:spPr>
          <a:xfrm>
            <a:off x="0" y="-23550"/>
            <a:ext cx="9144000" cy="5190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1" name="Google Shape;201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" y="-23550"/>
            <a:ext cx="9144000" cy="842183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1DADB24-D609-6A01-BAA1-5E9B1A202EC8}"/>
              </a:ext>
            </a:extLst>
          </p:cNvPr>
          <p:cNvSpPr/>
          <p:nvPr/>
        </p:nvSpPr>
        <p:spPr>
          <a:xfrm>
            <a:off x="152397" y="0"/>
            <a:ext cx="504825" cy="390525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yellow and white lightning bolt&#10;&#10;Description automatically generated">
            <a:extLst>
              <a:ext uri="{FF2B5EF4-FFF2-40B4-BE49-F238E27FC236}">
                <a16:creationId xmlns:a16="http://schemas.microsoft.com/office/drawing/2014/main" id="{B94FB906-7156-FF21-5FF7-DFD604F0B2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120" y="71148"/>
            <a:ext cx="347080" cy="30537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8"/>
          <p:cNvSpPr/>
          <p:nvPr/>
        </p:nvSpPr>
        <p:spPr>
          <a:xfrm>
            <a:off x="-23325" y="-25850"/>
            <a:ext cx="9222600" cy="5190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7" name="Google Shape;207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3325" y="-25850"/>
            <a:ext cx="9222600" cy="541221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1AC2523-4361-CF41-5116-16D12CB29E7D}"/>
              </a:ext>
            </a:extLst>
          </p:cNvPr>
          <p:cNvSpPr/>
          <p:nvPr/>
        </p:nvSpPr>
        <p:spPr>
          <a:xfrm>
            <a:off x="152397" y="0"/>
            <a:ext cx="504825" cy="390525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yellow and white lightning bolt&#10;&#10;Description automatically generated">
            <a:extLst>
              <a:ext uri="{FF2B5EF4-FFF2-40B4-BE49-F238E27FC236}">
                <a16:creationId xmlns:a16="http://schemas.microsoft.com/office/drawing/2014/main" id="{EB5E80EE-8CF2-65C8-84E8-5C63E3CB9E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120" y="71148"/>
            <a:ext cx="347080" cy="30537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9"/>
          <p:cNvSpPr txBox="1">
            <a:spLocks noGrp="1"/>
          </p:cNvSpPr>
          <p:nvPr>
            <p:ph type="title"/>
          </p:nvPr>
        </p:nvSpPr>
        <p:spPr>
          <a:xfrm>
            <a:off x="311700" y="2450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latin typeface="Arial Black" panose="020B0A04020102020204" pitchFamily="34" charset="0"/>
              </a:rPr>
              <a:t>Deployment Process</a:t>
            </a:r>
            <a:endParaRPr sz="2400" b="1" dirty="0">
              <a:latin typeface="Arial Black" panose="020B0A04020102020204" pitchFamily="34" charset="0"/>
            </a:endParaRPr>
          </a:p>
        </p:txBody>
      </p:sp>
      <p:pic>
        <p:nvPicPr>
          <p:cNvPr id="213" name="Google Shape;213;p39"/>
          <p:cNvPicPr preferRelativeResize="0"/>
          <p:nvPr/>
        </p:nvPicPr>
        <p:blipFill rotWithShape="1">
          <a:blip r:embed="rId3">
            <a:alphaModFix/>
          </a:blip>
          <a:srcRect b="10610"/>
          <a:stretch/>
        </p:blipFill>
        <p:spPr>
          <a:xfrm>
            <a:off x="437337" y="890717"/>
            <a:ext cx="3917887" cy="354267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</p:pic>
      <p:pic>
        <p:nvPicPr>
          <p:cNvPr id="214" name="Google Shape;214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75525" y="731375"/>
            <a:ext cx="3164475" cy="342437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54AF818-84E5-31FB-5593-5217B7747352}"/>
              </a:ext>
            </a:extLst>
          </p:cNvPr>
          <p:cNvSpPr/>
          <p:nvPr/>
        </p:nvSpPr>
        <p:spPr>
          <a:xfrm>
            <a:off x="2760617" y="890717"/>
            <a:ext cx="1569903" cy="572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AA3B8D99-1D3F-F87A-039B-D63B5962FE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0617" y="1055212"/>
            <a:ext cx="1394750" cy="27871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1136262-B351-690F-9198-64B4ED79A231}"/>
              </a:ext>
            </a:extLst>
          </p:cNvPr>
          <p:cNvSpPr/>
          <p:nvPr/>
        </p:nvSpPr>
        <p:spPr>
          <a:xfrm>
            <a:off x="4875525" y="731375"/>
            <a:ext cx="3164475" cy="8402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black and white logo&#10;&#10;Description automatically generated">
            <a:extLst>
              <a:ext uri="{FF2B5EF4-FFF2-40B4-BE49-F238E27FC236}">
                <a16:creationId xmlns:a16="http://schemas.microsoft.com/office/drawing/2014/main" id="{0149D906-7685-5104-95BF-EF742D11A5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8610" y="925864"/>
            <a:ext cx="2258303" cy="45127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1E97899-78EC-56D7-9707-82F012DA70D4}"/>
              </a:ext>
            </a:extLst>
          </p:cNvPr>
          <p:cNvGrpSpPr/>
          <p:nvPr/>
        </p:nvGrpSpPr>
        <p:grpSpPr>
          <a:xfrm>
            <a:off x="910388" y="248462"/>
            <a:ext cx="7462087" cy="3989237"/>
            <a:chOff x="577013" y="204375"/>
            <a:chExt cx="7989981" cy="4271450"/>
          </a:xfrm>
        </p:grpSpPr>
        <p:pic>
          <p:nvPicPr>
            <p:cNvPr id="220" name="Google Shape;220;p4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024525" y="2713525"/>
              <a:ext cx="1830533" cy="5005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1" name="Google Shape;221;p4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832479" y="2713525"/>
              <a:ext cx="2525671" cy="5005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2" name="Google Shape;222;p40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182536" y="2745500"/>
              <a:ext cx="2159813" cy="5005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3" name="Google Shape;223;p40"/>
            <p:cNvPicPr preferRelativeResize="0"/>
            <p:nvPr/>
          </p:nvPicPr>
          <p:blipFill rotWithShape="1">
            <a:blip r:embed="rId6">
              <a:alphaModFix/>
            </a:blip>
            <a:srcRect b="29750"/>
            <a:stretch/>
          </p:blipFill>
          <p:spPr>
            <a:xfrm>
              <a:off x="3400425" y="3428075"/>
              <a:ext cx="1724025" cy="104775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A39DB20-DAEA-3A16-8107-1A68252B467E}"/>
                </a:ext>
              </a:extLst>
            </p:cNvPr>
            <p:cNvGrpSpPr/>
            <p:nvPr/>
          </p:nvGrpSpPr>
          <p:grpSpPr>
            <a:xfrm>
              <a:off x="577013" y="204375"/>
              <a:ext cx="7989981" cy="2271950"/>
              <a:chOff x="577013" y="204375"/>
              <a:chExt cx="7989981" cy="2271950"/>
            </a:xfrm>
          </p:grpSpPr>
          <p:pic>
            <p:nvPicPr>
              <p:cNvPr id="219" name="Google Shape;219;p40"/>
              <p:cNvPicPr preferRelativeResize="0"/>
              <p:nvPr/>
            </p:nvPicPr>
            <p:blipFill>
              <a:blip r:embed="rId7">
                <a:alphaModFix/>
              </a:blip>
              <a:stretch>
                <a:fillRect/>
              </a:stretch>
            </p:blipFill>
            <p:spPr>
              <a:xfrm>
                <a:off x="577013" y="204375"/>
                <a:ext cx="7989981" cy="227195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8E046A92-F6C9-556A-57C2-1486A369B499}"/>
                  </a:ext>
                </a:extLst>
              </p:cNvPr>
              <p:cNvSpPr/>
              <p:nvPr/>
            </p:nvSpPr>
            <p:spPr>
              <a:xfrm>
                <a:off x="2743200" y="204375"/>
                <a:ext cx="3638550" cy="891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5" name="Google Shape;212;p39">
            <a:extLst>
              <a:ext uri="{FF2B5EF4-FFF2-40B4-BE49-F238E27FC236}">
                <a16:creationId xmlns:a16="http://schemas.microsoft.com/office/drawing/2014/main" id="{33B0DC82-A274-953E-D97B-9FEA5D71876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latin typeface="Arial Black" panose="020B0A04020102020204" pitchFamily="34" charset="0"/>
              </a:rPr>
              <a:t>Trusted By:</a:t>
            </a:r>
            <a:endParaRPr sz="2400" b="1" dirty="0">
              <a:latin typeface="Arial Black" panose="020B0A040201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66;p14">
            <a:extLst>
              <a:ext uri="{FF2B5EF4-FFF2-40B4-BE49-F238E27FC236}">
                <a16:creationId xmlns:a16="http://schemas.microsoft.com/office/drawing/2014/main" id="{53CBD2C3-F210-9E87-D778-EEE8642134FE}"/>
              </a:ext>
            </a:extLst>
          </p:cNvPr>
          <p:cNvSpPr/>
          <p:nvPr/>
        </p:nvSpPr>
        <p:spPr>
          <a:xfrm>
            <a:off x="5060873" y="1822325"/>
            <a:ext cx="4165859" cy="581700"/>
          </a:xfrm>
          <a:prstGeom prst="rect">
            <a:avLst/>
          </a:prstGeom>
          <a:solidFill>
            <a:schemeClr val="tx1">
              <a:alpha val="877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" name="Google Shape;15;p2">
            <a:extLst>
              <a:ext uri="{FF2B5EF4-FFF2-40B4-BE49-F238E27FC236}">
                <a16:creationId xmlns:a16="http://schemas.microsoft.com/office/drawing/2014/main" id="{B96BCDDD-6690-BF6F-9A75-E97178A4A1C2}"/>
              </a:ext>
            </a:extLst>
          </p:cNvPr>
          <p:cNvSpPr/>
          <p:nvPr/>
        </p:nvSpPr>
        <p:spPr>
          <a:xfrm>
            <a:off x="3905250" y="645036"/>
            <a:ext cx="5321482" cy="990680"/>
          </a:xfrm>
          <a:prstGeom prst="rect">
            <a:avLst/>
          </a:prstGeom>
          <a:solidFill>
            <a:srgbClr val="FFCB05">
              <a:alpha val="8745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dirty="0"/>
          </a:p>
        </p:txBody>
      </p:sp>
      <p:sp>
        <p:nvSpPr>
          <p:cNvPr id="6" name="Google Shape;111;p25">
            <a:extLst>
              <a:ext uri="{FF2B5EF4-FFF2-40B4-BE49-F238E27FC236}">
                <a16:creationId xmlns:a16="http://schemas.microsoft.com/office/drawing/2014/main" id="{A1443AAD-1242-6672-48DB-8A8E904DC1E2}"/>
              </a:ext>
            </a:extLst>
          </p:cNvPr>
          <p:cNvSpPr txBox="1"/>
          <p:nvPr/>
        </p:nvSpPr>
        <p:spPr>
          <a:xfrm>
            <a:off x="3905250" y="678727"/>
            <a:ext cx="5181600" cy="9232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bg1"/>
                </a:solidFill>
                <a:latin typeface="Arial" panose="020B0604020202020204" pitchFamily="34" charset="0"/>
                <a:ea typeface="Hind"/>
                <a:cs typeface="Arial" panose="020B0604020202020204" pitchFamily="34" charset="0"/>
                <a:sym typeface="Hind"/>
              </a:rPr>
              <a:t>Making </a:t>
            </a:r>
            <a:r>
              <a:rPr lang="en" sz="2400" b="1" dirty="0">
                <a:solidFill>
                  <a:schemeClr val="bg1"/>
                </a:solidFill>
                <a:latin typeface="Arial Black" panose="020B0A04020102020204" pitchFamily="34" charset="0"/>
                <a:ea typeface="Hind"/>
                <a:cs typeface="Arial" panose="020B0604020202020204" pitchFamily="34" charset="0"/>
                <a:sym typeface="Hind"/>
              </a:rPr>
              <a:t>Maintenance</a:t>
            </a:r>
            <a:r>
              <a:rPr lang="en" sz="2400" b="1" dirty="0">
                <a:solidFill>
                  <a:schemeClr val="bg1"/>
                </a:solidFill>
                <a:latin typeface="Arial" panose="020B0604020202020204" pitchFamily="34" charset="0"/>
                <a:ea typeface="Hind"/>
                <a:cs typeface="Arial" panose="020B0604020202020204" pitchFamily="34" charset="0"/>
                <a:sym typeface="Hind"/>
              </a:rPr>
              <a:t> </a:t>
            </a:r>
            <a:r>
              <a:rPr lang="en" sz="2400" b="1" dirty="0">
                <a:solidFill>
                  <a:schemeClr val="bg1"/>
                </a:solidFill>
                <a:latin typeface="Arial Black" panose="020B0A04020102020204" pitchFamily="34" charset="0"/>
                <a:ea typeface="Hind"/>
                <a:cs typeface="Arial" panose="020B0604020202020204" pitchFamily="34" charset="0"/>
                <a:sym typeface="Hind"/>
              </a:rPr>
              <a:t>Safer</a:t>
            </a:r>
            <a:r>
              <a:rPr lang="en" sz="2400" b="1" dirty="0">
                <a:solidFill>
                  <a:schemeClr val="bg1"/>
                </a:solidFill>
                <a:latin typeface="Arial" panose="020B0604020202020204" pitchFamily="34" charset="0"/>
                <a:ea typeface="Hind"/>
                <a:cs typeface="Arial" panose="020B0604020202020204" pitchFamily="34" charset="0"/>
                <a:sym typeface="Hind"/>
              </a:rPr>
              <a:t>, </a:t>
            </a:r>
            <a:r>
              <a:rPr lang="en" sz="2400" b="1" dirty="0">
                <a:solidFill>
                  <a:schemeClr val="bg1"/>
                </a:solidFill>
                <a:latin typeface="Arial Black" panose="020B0A04020102020204" pitchFamily="34" charset="0"/>
                <a:ea typeface="Hind"/>
                <a:cs typeface="Arial" panose="020B0604020202020204" pitchFamily="34" charset="0"/>
                <a:sym typeface="Hind"/>
              </a:rPr>
              <a:t>Smarter</a:t>
            </a:r>
            <a:r>
              <a:rPr lang="en" sz="2400" b="1" dirty="0">
                <a:solidFill>
                  <a:schemeClr val="bg1"/>
                </a:solidFill>
                <a:latin typeface="Arial" panose="020B0604020202020204" pitchFamily="34" charset="0"/>
                <a:ea typeface="Hind"/>
                <a:cs typeface="Arial" panose="020B0604020202020204" pitchFamily="34" charset="0"/>
                <a:sym typeface="Hind"/>
              </a:rPr>
              <a:t>, and </a:t>
            </a:r>
            <a:r>
              <a:rPr lang="en" sz="2400" b="1" dirty="0">
                <a:solidFill>
                  <a:schemeClr val="bg1"/>
                </a:solidFill>
                <a:latin typeface="Arial Black" panose="020B0A04020102020204" pitchFamily="34" charset="0"/>
                <a:ea typeface="Hind"/>
                <a:cs typeface="Arial" panose="020B0604020202020204" pitchFamily="34" charset="0"/>
                <a:sym typeface="Hind"/>
              </a:rPr>
              <a:t>More Productive</a:t>
            </a:r>
            <a:endParaRPr sz="2400" b="1" dirty="0">
              <a:solidFill>
                <a:schemeClr val="bg1"/>
              </a:solidFill>
              <a:latin typeface="Arial Black" panose="020B0A04020102020204" pitchFamily="34" charset="0"/>
              <a:ea typeface="Hind"/>
              <a:cs typeface="Arial" panose="020B0604020202020204" pitchFamily="34" charset="0"/>
              <a:sym typeface="Hind"/>
            </a:endParaRPr>
          </a:p>
        </p:txBody>
      </p:sp>
      <p:sp>
        <p:nvSpPr>
          <p:cNvPr id="230" name="Google Shape;230;p41"/>
          <p:cNvSpPr/>
          <p:nvPr/>
        </p:nvSpPr>
        <p:spPr>
          <a:xfrm>
            <a:off x="4978140" y="1822325"/>
            <a:ext cx="4165860" cy="5538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chemeClr val="bg1"/>
                </a:solidFill>
              </a:rPr>
              <a:t>sales@gracetechnologies.com</a:t>
            </a:r>
            <a:endParaRPr sz="2400" dirty="0">
              <a:solidFill>
                <a:schemeClr val="bg1"/>
              </a:solidFill>
            </a:endParaRPr>
          </a:p>
        </p:txBody>
      </p:sp>
      <p:pic>
        <p:nvPicPr>
          <p:cNvPr id="7" name="Google Shape;14;p2">
            <a:extLst>
              <a:ext uri="{FF2B5EF4-FFF2-40B4-BE49-F238E27FC236}">
                <a16:creationId xmlns:a16="http://schemas.microsoft.com/office/drawing/2014/main" id="{94841BAE-1A15-561C-F741-4DF4F0E7CB3F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6565991" y="4447475"/>
            <a:ext cx="2361951" cy="471984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Content Placeholder 4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9D39B6FE-A6DF-0A70-6798-35200E1C46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69" r="41751" b="14288"/>
          <a:stretch/>
        </p:blipFill>
        <p:spPr>
          <a:xfrm>
            <a:off x="4877575" y="0"/>
            <a:ext cx="426642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75D0E24D-4E66-160A-D1FA-0488F3E1AE38}"/>
              </a:ext>
            </a:extLst>
          </p:cNvPr>
          <p:cNvSpPr/>
          <p:nvPr/>
        </p:nvSpPr>
        <p:spPr>
          <a:xfrm>
            <a:off x="8016703" y="1719427"/>
            <a:ext cx="68299" cy="6829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E7F73F-4C7F-F969-29E9-8CD038D8C82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603" r="2501" b="12544"/>
          <a:stretch/>
        </p:blipFill>
        <p:spPr>
          <a:xfrm>
            <a:off x="-8733" y="3285719"/>
            <a:ext cx="1408729" cy="18577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676A744-A4BE-A4C0-D4F7-FF3FED5D7955}"/>
              </a:ext>
            </a:extLst>
          </p:cNvPr>
          <p:cNvSpPr txBox="1"/>
          <p:nvPr/>
        </p:nvSpPr>
        <p:spPr>
          <a:xfrm>
            <a:off x="6975652" y="3172987"/>
            <a:ext cx="143487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0" i="0" u="none" strike="noStrike" baseline="0" dirty="0">
                <a:solidFill>
                  <a:srgbClr val="FF0000"/>
                </a:solidFill>
                <a:latin typeface="ArialMT"/>
              </a:rPr>
              <a:t>Sales presence in </a:t>
            </a:r>
          </a:p>
          <a:p>
            <a:pPr algn="ctr"/>
            <a:r>
              <a:rPr lang="en-US" sz="1100" b="0" i="0" u="none" strike="noStrike" baseline="0" dirty="0">
                <a:solidFill>
                  <a:srgbClr val="FF0000"/>
                </a:solidFill>
                <a:latin typeface="Arial Black" panose="020B0A04020102020204" pitchFamily="34" charset="0"/>
              </a:rPr>
              <a:t>60+ countries </a:t>
            </a:r>
            <a:r>
              <a:rPr lang="en-US" sz="1100" b="0" i="0" u="none" strike="noStrike" baseline="0" dirty="0">
                <a:solidFill>
                  <a:srgbClr val="FF0000"/>
                </a:solidFill>
                <a:latin typeface="ArialMT"/>
              </a:rPr>
              <a:t>around the world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E8BF2AAF-6890-2EB4-C3CE-C698DA261BFD}"/>
              </a:ext>
            </a:extLst>
          </p:cNvPr>
          <p:cNvSpPr/>
          <p:nvPr/>
        </p:nvSpPr>
        <p:spPr>
          <a:xfrm flipH="1">
            <a:off x="6825964" y="1107926"/>
            <a:ext cx="1772806" cy="362180"/>
          </a:xfrm>
          <a:prstGeom prst="wedgeRectCallout">
            <a:avLst>
              <a:gd name="adj1" fmla="val -20833"/>
              <a:gd name="adj2" fmla="val 98410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2B1BA0F-B264-E220-8EA7-1AB6CA6A5873}"/>
              </a:ext>
            </a:extLst>
          </p:cNvPr>
          <p:cNvSpPr txBox="1"/>
          <p:nvPr/>
        </p:nvSpPr>
        <p:spPr>
          <a:xfrm>
            <a:off x="5728888" y="1182778"/>
            <a:ext cx="396695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spc="300" dirty="0">
                <a:latin typeface="Arial" panose="020B0604020202020204" pitchFamily="34" charset="0"/>
                <a:cs typeface="Arial" panose="020B0604020202020204" pitchFamily="34" charset="0"/>
              </a:rPr>
              <a:t>DAVENPORT, IOWA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F5CBAD8-ED97-3DE7-3C76-DF4245C575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6333" y="4605514"/>
            <a:ext cx="2226694" cy="493483"/>
          </a:xfrm>
          <a:prstGeom prst="rect">
            <a:avLst/>
          </a:prstGeom>
        </p:spPr>
      </p:pic>
      <p:pic>
        <p:nvPicPr>
          <p:cNvPr id="13" name="Picture 12" descr="A picture containing graphics, symbol, design&#10;&#10;Description automatically generated">
            <a:extLst>
              <a:ext uri="{FF2B5EF4-FFF2-40B4-BE49-F238E27FC236}">
                <a16:creationId xmlns:a16="http://schemas.microsoft.com/office/drawing/2014/main" id="{79E04A90-7DEE-6CC4-8256-6AF88C5FD7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950" y="4394842"/>
            <a:ext cx="1599119" cy="640718"/>
          </a:xfrm>
          <a:prstGeom prst="rect">
            <a:avLst/>
          </a:prstGeom>
          <a:effectLst>
            <a:glow rad="228600">
              <a:schemeClr val="bg1">
                <a:alpha val="79000"/>
              </a:schemeClr>
            </a:glo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8A09508-114A-3383-8C07-52B97A3F61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7365" y="3783207"/>
            <a:ext cx="1024775" cy="1280969"/>
          </a:xfrm>
          <a:prstGeom prst="rect">
            <a:avLst/>
          </a:prstGeom>
        </p:spPr>
      </p:pic>
      <p:pic>
        <p:nvPicPr>
          <p:cNvPr id="15" name="Picture 2" descr="ahtd logo">
            <a:extLst>
              <a:ext uri="{FF2B5EF4-FFF2-40B4-BE49-F238E27FC236}">
                <a16:creationId xmlns:a16="http://schemas.microsoft.com/office/drawing/2014/main" id="{191349E3-9B76-ADA0-2B0B-E095BAE48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596" y="4654778"/>
            <a:ext cx="1154791" cy="244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A red and white diamond with white text&#10;&#10;Description automatically generated">
            <a:extLst>
              <a:ext uri="{FF2B5EF4-FFF2-40B4-BE49-F238E27FC236}">
                <a16:creationId xmlns:a16="http://schemas.microsoft.com/office/drawing/2014/main" id="{401FD36A-62F6-349B-46A3-438949ECED6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546" y="4476097"/>
            <a:ext cx="862134" cy="613457"/>
          </a:xfrm>
          <a:prstGeom prst="rect">
            <a:avLst/>
          </a:prstGeom>
        </p:spPr>
      </p:pic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69EC4019-6C37-1480-D33F-02B630F5761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085" y="283275"/>
            <a:ext cx="3455415" cy="630518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B2DEADC8-DAFD-28D3-BE59-C2FA17E45453}"/>
              </a:ext>
            </a:extLst>
          </p:cNvPr>
          <p:cNvGrpSpPr/>
          <p:nvPr/>
        </p:nvGrpSpPr>
        <p:grpSpPr>
          <a:xfrm>
            <a:off x="1111446" y="2919620"/>
            <a:ext cx="4620704" cy="332584"/>
            <a:chOff x="1419476" y="3428653"/>
            <a:chExt cx="4769640" cy="343304"/>
          </a:xfrm>
        </p:grpSpPr>
        <p:pic>
          <p:nvPicPr>
            <p:cNvPr id="22" name="Picture 21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1CCC36A3-0045-547B-FB25-0C6283CF381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419476" y="3457439"/>
              <a:ext cx="1426521" cy="314518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7579139A-904E-283F-A0CB-4F66EC62AE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rcRect/>
            <a:stretch/>
          </p:blipFill>
          <p:spPr>
            <a:xfrm>
              <a:off x="3074514" y="3439147"/>
              <a:ext cx="1424107" cy="314518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7AFA6408-C2E3-CE84-40E0-5E6A9F4389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rcRect/>
            <a:stretch/>
          </p:blipFill>
          <p:spPr>
            <a:xfrm>
              <a:off x="4758649" y="3428653"/>
              <a:ext cx="1430467" cy="315910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394026C-5B71-3732-A237-EA747F257430}"/>
              </a:ext>
            </a:extLst>
          </p:cNvPr>
          <p:cNvGrpSpPr/>
          <p:nvPr/>
        </p:nvGrpSpPr>
        <p:grpSpPr>
          <a:xfrm>
            <a:off x="724740" y="3316148"/>
            <a:ext cx="5381279" cy="493483"/>
            <a:chOff x="1016785" y="3877946"/>
            <a:chExt cx="5554734" cy="509389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EAFB9060-D978-7AC7-257F-FE3CA11C1B5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>
              <a:off x="1016785" y="3877946"/>
              <a:ext cx="2181749" cy="509389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C3967E15-AF8F-8D54-A3BA-3D5746919E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rcRect/>
            <a:stretch/>
          </p:blipFill>
          <p:spPr>
            <a:xfrm>
              <a:off x="3334726" y="3978824"/>
              <a:ext cx="1573943" cy="314518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5D66924D-9C14-D1F3-B98C-A24B005FAD35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rcRect/>
            <a:stretch/>
          </p:blipFill>
          <p:spPr>
            <a:xfrm>
              <a:off x="5080239" y="3961630"/>
              <a:ext cx="1491280" cy="315910"/>
            </a:xfrm>
            <a:prstGeom prst="rect">
              <a:avLst/>
            </a:prstGeom>
          </p:spPr>
        </p:pic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D38ACFC4-F722-7F6F-24C5-5FFD2D98F9AE}"/>
              </a:ext>
            </a:extLst>
          </p:cNvPr>
          <p:cNvSpPr txBox="1"/>
          <p:nvPr/>
        </p:nvSpPr>
        <p:spPr>
          <a:xfrm>
            <a:off x="437211" y="1036048"/>
            <a:ext cx="5746687" cy="1668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dirty="0"/>
              <a:t>We develop intuitive solutions for a wide variety of application challenges that industries face today. From </a:t>
            </a:r>
            <a:r>
              <a:rPr lang="en-US" dirty="0" err="1"/>
              <a:t>GracePort</a:t>
            </a:r>
            <a:r>
              <a:rPr lang="en-US" dirty="0"/>
              <a:t> panel interface connectors and </a:t>
            </a:r>
            <a:r>
              <a:rPr lang="en-US" dirty="0" err="1"/>
              <a:t>GracePESDs</a:t>
            </a:r>
            <a:r>
              <a:rPr lang="en-US" dirty="0"/>
              <a:t> voltage indicators/portals to </a:t>
            </a:r>
          </a:p>
          <a:p>
            <a:pPr algn="ctr">
              <a:lnSpc>
                <a:spcPct val="150000"/>
              </a:lnSpc>
            </a:pPr>
            <a:r>
              <a:rPr lang="en-US" dirty="0" err="1"/>
              <a:t>GraceSense</a:t>
            </a:r>
            <a:r>
              <a:rPr lang="en-US" dirty="0"/>
              <a:t> asset health monitoring. Grace is contributing </a:t>
            </a:r>
          </a:p>
          <a:p>
            <a:pPr algn="ctr">
              <a:lnSpc>
                <a:spcPct val="150000"/>
              </a:lnSpc>
            </a:pPr>
            <a:r>
              <a:rPr lang="en-US" dirty="0"/>
              <a:t>each day to safer, more productive, and brighter future.</a:t>
            </a:r>
          </a:p>
        </p:txBody>
      </p:sp>
    </p:spTree>
    <p:extLst>
      <p:ext uri="{BB962C8B-B14F-4D97-AF65-F5344CB8AC3E}">
        <p14:creationId xmlns:p14="http://schemas.microsoft.com/office/powerpoint/2010/main" val="342137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E4D7E39-05CF-703A-CEAB-784DBC33111C}"/>
              </a:ext>
            </a:extLst>
          </p:cNvPr>
          <p:cNvSpPr txBox="1"/>
          <p:nvPr/>
        </p:nvSpPr>
        <p:spPr>
          <a:xfrm>
            <a:off x="0" y="3445953"/>
            <a:ext cx="8848725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0" i="0" u="none" strike="noStrike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These </a:t>
            </a:r>
            <a:r>
              <a:rPr lang="en-US" sz="3200" b="0" i="0" u="none" strike="noStrike" baseline="30000" dirty="0">
                <a:solidFill>
                  <a:srgbClr val="FFCB05"/>
                </a:solidFill>
                <a:latin typeface="Arial Black" panose="020B0A04020102020204" pitchFamily="34" charset="0"/>
              </a:rPr>
              <a:t>preventable incidents</a:t>
            </a:r>
            <a:r>
              <a:rPr lang="en-US" sz="3200" b="0" i="0" u="none" strike="noStrike" baseline="30000" dirty="0">
                <a:solidFill>
                  <a:srgbClr val="FFCB05"/>
                </a:solidFill>
                <a:latin typeface="Arial" panose="020B0604020202020204" pitchFamily="34" charset="0"/>
              </a:rPr>
              <a:t> </a:t>
            </a:r>
            <a:r>
              <a:rPr lang="en-US" sz="3200" b="0" i="0" u="none" strike="noStrike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can cost</a:t>
            </a:r>
            <a:r>
              <a:rPr lang="en-US" sz="3200" b="0" i="0" u="none" strike="noStrike" baseline="30000" dirty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</a:p>
          <a:p>
            <a:pPr algn="ctr"/>
            <a:r>
              <a:rPr lang="en-US" sz="3200" b="0" i="0" u="none" strike="noStrike" baseline="30000" dirty="0">
                <a:solidFill>
                  <a:srgbClr val="FFCB05"/>
                </a:solidFill>
                <a:latin typeface="Arial Black" panose="020B0A04020102020204" pitchFamily="34" charset="0"/>
              </a:rPr>
              <a:t>$50,000 - $10 Million+ </a:t>
            </a: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E91F8C-411A-8843-02FB-B8BC3035D4FB}"/>
              </a:ext>
            </a:extLst>
          </p:cNvPr>
          <p:cNvSpPr txBox="1"/>
          <p:nvPr/>
        </p:nvSpPr>
        <p:spPr>
          <a:xfrm>
            <a:off x="272292" y="1063813"/>
            <a:ext cx="17897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FFCB05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95%</a:t>
            </a:r>
          </a:p>
          <a:p>
            <a:pPr algn="ctr"/>
            <a:r>
              <a:rPr lang="en-US" sz="1800" dirty="0">
                <a:cs typeface="Arial" panose="020B0604020202020204" pitchFamily="34" charset="0"/>
              </a:rPr>
              <a:t>Of near misses are unreported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BE3F064-489C-59E8-E02E-AED6D9C9643D}"/>
              </a:ext>
            </a:extLst>
          </p:cNvPr>
          <p:cNvCxnSpPr>
            <a:cxnSpLocks/>
          </p:cNvCxnSpPr>
          <p:nvPr/>
        </p:nvCxnSpPr>
        <p:spPr>
          <a:xfrm>
            <a:off x="2398700" y="648987"/>
            <a:ext cx="0" cy="2147887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2F62D2C-EBC0-71A5-C6F8-9077F2245A28}"/>
              </a:ext>
            </a:extLst>
          </p:cNvPr>
          <p:cNvCxnSpPr>
            <a:cxnSpLocks/>
          </p:cNvCxnSpPr>
          <p:nvPr/>
        </p:nvCxnSpPr>
        <p:spPr>
          <a:xfrm>
            <a:off x="6319456" y="684118"/>
            <a:ext cx="0" cy="2098673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037631E-D27F-1C34-67CF-42C0B651BF42}"/>
              </a:ext>
            </a:extLst>
          </p:cNvPr>
          <p:cNvSpPr txBox="1"/>
          <p:nvPr/>
        </p:nvSpPr>
        <p:spPr>
          <a:xfrm>
            <a:off x="6110451" y="733180"/>
            <a:ext cx="3116897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CB05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Human Error </a:t>
            </a:r>
          </a:p>
          <a:p>
            <a:pPr algn="ctr"/>
            <a:r>
              <a:rPr lang="en-US" sz="2000" dirty="0">
                <a:cs typeface="Arial" panose="020B0604020202020204" pitchFamily="34" charset="0"/>
              </a:rPr>
              <a:t>is the</a:t>
            </a:r>
          </a:p>
          <a:p>
            <a:pPr algn="ctr"/>
            <a:r>
              <a:rPr lang="en-US" sz="4800" dirty="0">
                <a:solidFill>
                  <a:srgbClr val="FFCB05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#3</a:t>
            </a:r>
          </a:p>
          <a:p>
            <a:pPr algn="ctr"/>
            <a:r>
              <a:rPr lang="en-US" sz="1800" dirty="0">
                <a:cs typeface="Arial" panose="020B0604020202020204" pitchFamily="34" charset="0"/>
              </a:rPr>
              <a:t>Cause of </a:t>
            </a:r>
          </a:p>
          <a:p>
            <a:pPr algn="ctr"/>
            <a:r>
              <a:rPr lang="en-US" sz="1800" dirty="0">
                <a:cs typeface="Arial" panose="020B0604020202020204" pitchFamily="34" charset="0"/>
              </a:rPr>
              <a:t>Workplace Death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1633D15-0130-1D88-5B03-5DD306D482B6}"/>
              </a:ext>
            </a:extLst>
          </p:cNvPr>
          <p:cNvSpPr txBox="1"/>
          <p:nvPr/>
        </p:nvSpPr>
        <p:spPr>
          <a:xfrm>
            <a:off x="2696411" y="1601070"/>
            <a:ext cx="332533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cs typeface="Arial" panose="020B0604020202020204" pitchFamily="34" charset="0"/>
              </a:rPr>
              <a:t>Over  </a:t>
            </a:r>
            <a:r>
              <a:rPr lang="en-US" sz="4000" dirty="0">
                <a:solidFill>
                  <a:srgbClr val="FFCB05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80%</a:t>
            </a:r>
          </a:p>
          <a:p>
            <a:pPr algn="ctr"/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workers confirmed that they had been shocked on the job</a:t>
            </a:r>
            <a:endParaRPr lang="en-US" sz="1800" dirty="0">
              <a:cs typeface="Arial" panose="020B0604020202020204" pitchFamily="34" charset="0"/>
            </a:endParaRPr>
          </a:p>
        </p:txBody>
      </p:sp>
      <p:pic>
        <p:nvPicPr>
          <p:cNvPr id="15" name="Picture 14" descr="A yellow triangle sign with a lightning bolt in the middle&#10;&#10;Description automatically generated">
            <a:extLst>
              <a:ext uri="{FF2B5EF4-FFF2-40B4-BE49-F238E27FC236}">
                <a16:creationId xmlns:a16="http://schemas.microsoft.com/office/drawing/2014/main" id="{4D83E81A-721B-228D-8F94-8785F95218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5078" y="648987"/>
            <a:ext cx="1028000" cy="91051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43"/>
          <p:cNvSpPr txBox="1"/>
          <p:nvPr/>
        </p:nvSpPr>
        <p:spPr>
          <a:xfrm>
            <a:off x="292649" y="185708"/>
            <a:ext cx="8468173" cy="71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rgbClr val="202124"/>
                </a:solidFill>
                <a:highlight>
                  <a:schemeClr val="lt1"/>
                </a:highlight>
                <a:latin typeface="Arial Black" panose="020B0A04020102020204" pitchFamily="34" charset="0"/>
                <a:ea typeface="Hind"/>
                <a:cs typeface="Hind"/>
                <a:sym typeface="Hind"/>
              </a:rPr>
              <a:t>The Solution to </a:t>
            </a:r>
            <a:r>
              <a:rPr lang="en" sz="3000" b="1" dirty="0">
                <a:solidFill>
                  <a:srgbClr val="FFCB05"/>
                </a:solidFill>
                <a:highlight>
                  <a:schemeClr val="lt1"/>
                </a:highlight>
                <a:latin typeface="Arial Black" panose="020B0A04020102020204" pitchFamily="34" charset="0"/>
                <a:ea typeface="Hind"/>
                <a:cs typeface="Hind"/>
                <a:sym typeface="Hind"/>
              </a:rPr>
              <a:t>Human Error</a:t>
            </a:r>
            <a:endParaRPr sz="3000" b="1" dirty="0">
              <a:solidFill>
                <a:srgbClr val="FFCB05"/>
              </a:solidFill>
              <a:latin typeface="Arial Black" panose="020B0A04020102020204" pitchFamily="34" charset="0"/>
              <a:ea typeface="Hind"/>
              <a:cs typeface="Hind"/>
              <a:sym typeface="Hind"/>
            </a:endParaRPr>
          </a:p>
        </p:txBody>
      </p:sp>
      <p:pic>
        <p:nvPicPr>
          <p:cNvPr id="243" name="Google Shape;243;p43"/>
          <p:cNvPicPr preferRelativeResize="0"/>
          <p:nvPr/>
        </p:nvPicPr>
        <p:blipFill rotWithShape="1">
          <a:blip r:embed="rId3">
            <a:alphaModFix/>
          </a:blip>
          <a:srcRect l="573" r="563"/>
          <a:stretch/>
        </p:blipFill>
        <p:spPr>
          <a:xfrm>
            <a:off x="4575305" y="1527048"/>
            <a:ext cx="2238148" cy="2022077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C5A050D-A5F0-9F08-6438-E8EB4C35C416}"/>
              </a:ext>
            </a:extLst>
          </p:cNvPr>
          <p:cNvSpPr txBox="1"/>
          <p:nvPr/>
        </p:nvSpPr>
        <p:spPr>
          <a:xfrm>
            <a:off x="1138407" y="1110526"/>
            <a:ext cx="26386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Multi-Voltage: Enable users to calibrate warnings on the fly from 480V – 500kV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875930-8B46-56E2-4AAA-2CFA29F20964}"/>
              </a:ext>
            </a:extLst>
          </p:cNvPr>
          <p:cNvSpPr txBox="1"/>
          <p:nvPr/>
        </p:nvSpPr>
        <p:spPr>
          <a:xfrm>
            <a:off x="1138407" y="2741701"/>
            <a:ext cx="26386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Mute: Silence alarms when workers acknowledge they are working energized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406ED1-C48A-9C82-8446-A86529B6032D}"/>
              </a:ext>
            </a:extLst>
          </p:cNvPr>
          <p:cNvSpPr txBox="1"/>
          <p:nvPr/>
        </p:nvSpPr>
        <p:spPr>
          <a:xfrm>
            <a:off x="1138407" y="3794332"/>
            <a:ext cx="26386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Compatibility:</a:t>
            </a:r>
          </a:p>
          <a:p>
            <a:r>
              <a:rPr lang="en-US" b="1" dirty="0"/>
              <a:t>iOS &amp; Android Capable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4BB7FA-9953-EB56-BDB6-BB610339DF6C}"/>
              </a:ext>
            </a:extLst>
          </p:cNvPr>
          <p:cNvSpPr txBox="1"/>
          <p:nvPr/>
        </p:nvSpPr>
        <p:spPr>
          <a:xfrm>
            <a:off x="1151370" y="2110459"/>
            <a:ext cx="2638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Non-Conductive Material</a:t>
            </a:r>
            <a:endParaRPr lang="en-US" dirty="0"/>
          </a:p>
        </p:txBody>
      </p:sp>
      <p:pic>
        <p:nvPicPr>
          <p:cNvPr id="8" name="Picture 7" descr="A screen shot of a phone&#10;&#10;Description automatically generated">
            <a:extLst>
              <a:ext uri="{FF2B5EF4-FFF2-40B4-BE49-F238E27FC236}">
                <a16:creationId xmlns:a16="http://schemas.microsoft.com/office/drawing/2014/main" id="{2FDA1AB8-70D7-465F-2F3B-BC311997D1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4376" y="889930"/>
            <a:ext cx="1794445" cy="3179277"/>
          </a:xfrm>
          <a:prstGeom prst="rect">
            <a:avLst/>
          </a:prstGeom>
        </p:spPr>
      </p:pic>
      <p:pic>
        <p:nvPicPr>
          <p:cNvPr id="10" name="Picture 9" descr="A yellow line art of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E6183DD2-3714-4910-D370-E06B9DC9BCD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76104" b="72235"/>
          <a:stretch/>
        </p:blipFill>
        <p:spPr>
          <a:xfrm>
            <a:off x="565399" y="1184412"/>
            <a:ext cx="546430" cy="550359"/>
          </a:xfrm>
          <a:prstGeom prst="rect">
            <a:avLst/>
          </a:prstGeom>
        </p:spPr>
      </p:pic>
      <p:pic>
        <p:nvPicPr>
          <p:cNvPr id="11" name="Picture 10" descr="A yellow line art of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458A2DC6-3728-F8CD-3734-67DC0F59F0B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8188" r="69758" b="34047"/>
          <a:stretch/>
        </p:blipFill>
        <p:spPr>
          <a:xfrm>
            <a:off x="633191" y="2885492"/>
            <a:ext cx="546430" cy="434871"/>
          </a:xfrm>
          <a:prstGeom prst="rect">
            <a:avLst/>
          </a:prstGeom>
        </p:spPr>
      </p:pic>
      <p:pic>
        <p:nvPicPr>
          <p:cNvPr id="12" name="Picture 11" descr="A yellow line art of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818E2A81-C867-E474-2BF0-3470DD8493C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68767" r="73601"/>
          <a:stretch/>
        </p:blipFill>
        <p:spPr>
          <a:xfrm>
            <a:off x="574968" y="3673940"/>
            <a:ext cx="556087" cy="570296"/>
          </a:xfrm>
          <a:prstGeom prst="rect">
            <a:avLst/>
          </a:prstGeom>
        </p:spPr>
      </p:pic>
      <p:pic>
        <p:nvPicPr>
          <p:cNvPr id="16" name="Picture 15" descr="A yellow line art of icons&#10;&#10;Description automatically generated with medium confidence">
            <a:extLst>
              <a:ext uri="{FF2B5EF4-FFF2-40B4-BE49-F238E27FC236}">
                <a16:creationId xmlns:a16="http://schemas.microsoft.com/office/drawing/2014/main" id="{564D7F65-B51D-33B4-DC3A-94B9E2CB090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0407" t="38188" r="49367" b="36357"/>
          <a:stretch/>
        </p:blipFill>
        <p:spPr>
          <a:xfrm>
            <a:off x="602298" y="1984489"/>
            <a:ext cx="501429" cy="547037"/>
          </a:xfrm>
          <a:prstGeom prst="rect">
            <a:avLst/>
          </a:prstGeom>
        </p:spPr>
      </p:pic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0E40DC6E-AC4E-C144-8BF0-BCE7AF9EC229}"/>
              </a:ext>
            </a:extLst>
          </p:cNvPr>
          <p:cNvCxnSpPr>
            <a:cxnSpLocks/>
            <a:endCxn id="243" idx="0"/>
          </p:cNvCxnSpPr>
          <p:nvPr/>
        </p:nvCxnSpPr>
        <p:spPr>
          <a:xfrm>
            <a:off x="3666191" y="1311381"/>
            <a:ext cx="2028188" cy="215667"/>
          </a:xfrm>
          <a:prstGeom prst="bentConnector2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8BEEEBDF-2F64-1C99-83B4-CC5C23A4E8AB}"/>
              </a:ext>
            </a:extLst>
          </p:cNvPr>
          <p:cNvCxnSpPr>
            <a:cxnSpLocks/>
          </p:cNvCxnSpPr>
          <p:nvPr/>
        </p:nvCxnSpPr>
        <p:spPr>
          <a:xfrm flipV="1">
            <a:off x="3347155" y="3616452"/>
            <a:ext cx="2347224" cy="570295"/>
          </a:xfrm>
          <a:prstGeom prst="bentConnector3">
            <a:avLst>
              <a:gd name="adj1" fmla="val 100319"/>
            </a:avLst>
          </a:prstGeom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FDA3360-CF6C-BB66-51D0-78776BDB4CE1}"/>
              </a:ext>
            </a:extLst>
          </p:cNvPr>
          <p:cNvCxnSpPr>
            <a:cxnSpLocks/>
          </p:cNvCxnSpPr>
          <p:nvPr/>
        </p:nvCxnSpPr>
        <p:spPr>
          <a:xfrm>
            <a:off x="3390900" y="2264347"/>
            <a:ext cx="1323975" cy="0"/>
          </a:xfrm>
          <a:prstGeom prst="line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1C8E274-5C3A-567E-9091-57FDE6818139}"/>
              </a:ext>
            </a:extLst>
          </p:cNvPr>
          <p:cNvCxnSpPr>
            <a:cxnSpLocks/>
          </p:cNvCxnSpPr>
          <p:nvPr/>
        </p:nvCxnSpPr>
        <p:spPr>
          <a:xfrm>
            <a:off x="3600450" y="2885492"/>
            <a:ext cx="1114425" cy="0"/>
          </a:xfrm>
          <a:prstGeom prst="line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43"/>
          <p:cNvSpPr txBox="1"/>
          <p:nvPr/>
        </p:nvSpPr>
        <p:spPr>
          <a:xfrm>
            <a:off x="292649" y="185708"/>
            <a:ext cx="8468173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Arial Black" panose="020B0A04020102020204" pitchFamily="34" charset="0"/>
                <a:ea typeface="Hind"/>
                <a:cs typeface="Hind"/>
                <a:sym typeface="Hind"/>
              </a:rPr>
              <a:t>Dashboard: </a:t>
            </a:r>
            <a:r>
              <a:rPr lang="en-US" sz="3000" b="1" dirty="0">
                <a:solidFill>
                  <a:srgbClr val="FFCB05"/>
                </a:solidFill>
                <a:latin typeface="Arial Black" panose="020B0A04020102020204" pitchFamily="34" charset="0"/>
                <a:ea typeface="Hind"/>
                <a:cs typeface="Hind"/>
                <a:sym typeface="Hind"/>
              </a:rPr>
              <a:t>Data Analytics &amp; Insights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5A050D-A5F0-9F08-6438-E8EB4C35C416}"/>
              </a:ext>
            </a:extLst>
          </p:cNvPr>
          <p:cNvSpPr txBox="1"/>
          <p:nvPr/>
        </p:nvSpPr>
        <p:spPr>
          <a:xfrm>
            <a:off x="1230331" y="1376336"/>
            <a:ext cx="2638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Identify precursor incidents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875930-8B46-56E2-4AAA-2CFA29F20964}"/>
              </a:ext>
            </a:extLst>
          </p:cNvPr>
          <p:cNvSpPr txBox="1"/>
          <p:nvPr/>
        </p:nvSpPr>
        <p:spPr>
          <a:xfrm>
            <a:off x="1230331" y="3571403"/>
            <a:ext cx="26386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See interactions with energized equipment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4BB7FA-9953-EB56-BDB6-BB610339DF6C}"/>
              </a:ext>
            </a:extLst>
          </p:cNvPr>
          <p:cNvSpPr txBox="1"/>
          <p:nvPr/>
        </p:nvSpPr>
        <p:spPr>
          <a:xfrm>
            <a:off x="1230331" y="2330422"/>
            <a:ext cx="26386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Tack usage and drive compliance</a:t>
            </a:r>
            <a:endParaRPr lang="en-US" dirty="0"/>
          </a:p>
        </p:txBody>
      </p:sp>
      <p:pic>
        <p:nvPicPr>
          <p:cNvPr id="9" name="Google Shape;139;p29">
            <a:extLst>
              <a:ext uri="{FF2B5EF4-FFF2-40B4-BE49-F238E27FC236}">
                <a16:creationId xmlns:a16="http://schemas.microsoft.com/office/drawing/2014/main" id="{6A24821A-D78D-4CBC-9BDE-A4C9411D5B09}"/>
              </a:ext>
            </a:extLst>
          </p:cNvPr>
          <p:cNvPicPr preferRelativeResize="0"/>
          <p:nvPr/>
        </p:nvPicPr>
        <p:blipFill>
          <a:blip r:embed="rId3"/>
          <a:srcRect l="3295" r="3295"/>
          <a:stretch/>
        </p:blipFill>
        <p:spPr>
          <a:xfrm>
            <a:off x="4652935" y="832008"/>
            <a:ext cx="4683281" cy="2903768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</p:pic>
      <p:pic>
        <p:nvPicPr>
          <p:cNvPr id="5" name="Google Shape;139;p29">
            <a:extLst>
              <a:ext uri="{FF2B5EF4-FFF2-40B4-BE49-F238E27FC236}">
                <a16:creationId xmlns:a16="http://schemas.microsoft.com/office/drawing/2014/main" id="{3D3E5BD2-6A55-F678-0F5C-DCD2907A0A57}"/>
              </a:ext>
            </a:extLst>
          </p:cNvPr>
          <p:cNvPicPr preferRelativeResize="0"/>
          <p:nvPr/>
        </p:nvPicPr>
        <p:blipFill>
          <a:blip r:embed="rId4"/>
          <a:srcRect t="32433" b="32433"/>
          <a:stretch/>
        </p:blipFill>
        <p:spPr>
          <a:xfrm>
            <a:off x="2481235" y="1786094"/>
            <a:ext cx="4683281" cy="2903768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</p:pic>
      <p:pic>
        <p:nvPicPr>
          <p:cNvPr id="10" name="Picture 9" descr="A yellow line art of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BCB9D897-5E63-BDE4-1313-8C2E7EDAA85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7783" t="71181"/>
          <a:stretch/>
        </p:blipFill>
        <p:spPr>
          <a:xfrm>
            <a:off x="588594" y="3407988"/>
            <a:ext cx="631380" cy="709968"/>
          </a:xfrm>
          <a:prstGeom prst="rect">
            <a:avLst/>
          </a:prstGeom>
        </p:spPr>
      </p:pic>
      <p:pic>
        <p:nvPicPr>
          <p:cNvPr id="12" name="Picture 11" descr="A yellow line art of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07040AC3-9CD6-7F09-8DFB-BDDBA83D2A5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6171" t="35649" b="35462"/>
          <a:stretch/>
        </p:blipFill>
        <p:spPr>
          <a:xfrm>
            <a:off x="542771" y="2264485"/>
            <a:ext cx="677204" cy="711679"/>
          </a:xfrm>
          <a:prstGeom prst="rect">
            <a:avLst/>
          </a:prstGeom>
        </p:spPr>
      </p:pic>
      <p:pic>
        <p:nvPicPr>
          <p:cNvPr id="14" name="Picture 13" descr="A yellow line art of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DFB04C65-10A0-3860-FED0-4DDC05919C3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7783" b="73765"/>
          <a:stretch/>
        </p:blipFill>
        <p:spPr>
          <a:xfrm>
            <a:off x="588594" y="1186361"/>
            <a:ext cx="631381" cy="646300"/>
          </a:xfrm>
          <a:prstGeom prst="rect">
            <a:avLst/>
          </a:prstGeom>
        </p:spPr>
      </p:pic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0AF95A28-3F2D-044F-60B8-32138C2A6F38}"/>
              </a:ext>
            </a:extLst>
          </p:cNvPr>
          <p:cNvCxnSpPr>
            <a:cxnSpLocks/>
          </p:cNvCxnSpPr>
          <p:nvPr/>
        </p:nvCxnSpPr>
        <p:spPr>
          <a:xfrm>
            <a:off x="3733800" y="1530224"/>
            <a:ext cx="1276350" cy="450976"/>
          </a:xfrm>
          <a:prstGeom prst="bentConnector3">
            <a:avLst>
              <a:gd name="adj1" fmla="val 100000"/>
            </a:avLst>
          </a:prstGeom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675A96B-A13F-5A5D-5CA0-D42EBF93EA13}"/>
              </a:ext>
            </a:extLst>
          </p:cNvPr>
          <p:cNvCxnSpPr/>
          <p:nvPr/>
        </p:nvCxnSpPr>
        <p:spPr>
          <a:xfrm>
            <a:off x="3219450" y="2495550"/>
            <a:ext cx="514350" cy="0"/>
          </a:xfrm>
          <a:prstGeom prst="line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93EFE95-1F68-223F-14E5-2CECA69DC4E7}"/>
              </a:ext>
            </a:extLst>
          </p:cNvPr>
          <p:cNvCxnSpPr/>
          <p:nvPr/>
        </p:nvCxnSpPr>
        <p:spPr>
          <a:xfrm>
            <a:off x="3162300" y="3735776"/>
            <a:ext cx="514350" cy="0"/>
          </a:xfrm>
          <a:prstGeom prst="line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350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1"/>
          <p:cNvSpPr txBox="1"/>
          <p:nvPr/>
        </p:nvSpPr>
        <p:spPr>
          <a:xfrm>
            <a:off x="235500" y="169487"/>
            <a:ext cx="7232100" cy="71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rgbClr val="202124"/>
                </a:solidFill>
                <a:highlight>
                  <a:schemeClr val="lt1"/>
                </a:highlight>
                <a:latin typeface="Arial Black" panose="020B0A04020102020204" pitchFamily="34" charset="0"/>
                <a:ea typeface="Hind"/>
                <a:cs typeface="Hind"/>
                <a:sym typeface="Hind"/>
              </a:rPr>
              <a:t>Proxxi Voltage - </a:t>
            </a:r>
            <a:r>
              <a:rPr lang="en" sz="3000" b="1" dirty="0">
                <a:solidFill>
                  <a:srgbClr val="FFCB05"/>
                </a:solidFill>
                <a:highlight>
                  <a:schemeClr val="lt1"/>
                </a:highlight>
                <a:latin typeface="Arial Black" panose="020B0A04020102020204" pitchFamily="34" charset="0"/>
                <a:ea typeface="Hind"/>
                <a:cs typeface="Hind"/>
                <a:sym typeface="Hind"/>
              </a:rPr>
              <a:t>How it Works</a:t>
            </a:r>
            <a:endParaRPr sz="3000" b="1" dirty="0">
              <a:solidFill>
                <a:srgbClr val="FFCB05"/>
              </a:solidFill>
              <a:latin typeface="Arial Black" panose="020B0A04020102020204" pitchFamily="34" charset="0"/>
              <a:ea typeface="Hind"/>
              <a:cs typeface="Hind"/>
              <a:sym typeface="Hind"/>
            </a:endParaRPr>
          </a:p>
        </p:txBody>
      </p:sp>
      <p:pic>
        <p:nvPicPr>
          <p:cNvPr id="155" name="Google Shape;155;p31"/>
          <p:cNvPicPr preferRelativeResize="0"/>
          <p:nvPr/>
        </p:nvPicPr>
        <p:blipFill rotWithShape="1">
          <a:blip r:embed="rId3">
            <a:alphaModFix/>
          </a:blip>
          <a:srcRect r="42049"/>
          <a:stretch/>
        </p:blipFill>
        <p:spPr>
          <a:xfrm>
            <a:off x="405700" y="1143400"/>
            <a:ext cx="4550124" cy="3235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4174" y="1660126"/>
            <a:ext cx="3923525" cy="255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57699" y="1578225"/>
            <a:ext cx="645550" cy="230305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31"/>
          <p:cNvSpPr txBox="1"/>
          <p:nvPr/>
        </p:nvSpPr>
        <p:spPr>
          <a:xfrm>
            <a:off x="4955825" y="1499100"/>
            <a:ext cx="3016800" cy="18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latin typeface="Hind"/>
                <a:ea typeface="Hind"/>
                <a:cs typeface="Hind"/>
                <a:sym typeface="Hind"/>
              </a:rPr>
              <a:t>Initial Alert: </a:t>
            </a:r>
            <a:r>
              <a:rPr lang="en" sz="1300">
                <a:latin typeface="Hind"/>
                <a:ea typeface="Hind"/>
                <a:cs typeface="Hind"/>
                <a:sym typeface="Hind"/>
              </a:rPr>
              <a:t>Voltage will alert as you enter the initial alert zone. </a:t>
            </a:r>
            <a:endParaRPr sz="1300">
              <a:latin typeface="Hind"/>
              <a:ea typeface="Hind"/>
              <a:cs typeface="Hind"/>
              <a:sym typeface="Hind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>
                <a:latin typeface="Hind"/>
                <a:ea typeface="Hind"/>
                <a:cs typeface="Hind"/>
                <a:sym typeface="Hind"/>
              </a:rPr>
              <a:t>The alert consists of haptic feedback (vibrations) well as audible and visual alerts. </a:t>
            </a:r>
            <a:endParaRPr sz="1300">
              <a:latin typeface="Hind"/>
              <a:ea typeface="Hind"/>
              <a:cs typeface="Hind"/>
              <a:sym typeface="Hind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300">
                <a:latin typeface="Hind"/>
                <a:ea typeface="Hind"/>
                <a:cs typeface="Hind"/>
                <a:sym typeface="Hind"/>
              </a:rPr>
              <a:t>These alerts increase in frequency as you near the limits of approach</a:t>
            </a:r>
            <a:endParaRPr sz="1300">
              <a:latin typeface="Hind"/>
              <a:ea typeface="Hind"/>
              <a:cs typeface="Hind"/>
              <a:sym typeface="Hind"/>
            </a:endParaRPr>
          </a:p>
        </p:txBody>
      </p:sp>
      <p:sp>
        <p:nvSpPr>
          <p:cNvPr id="159" name="Google Shape;159;p31"/>
          <p:cNvSpPr txBox="1"/>
          <p:nvPr/>
        </p:nvSpPr>
        <p:spPr>
          <a:xfrm>
            <a:off x="4955825" y="3276650"/>
            <a:ext cx="30168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 dirty="0">
                <a:latin typeface="Hind"/>
                <a:ea typeface="Hind"/>
                <a:cs typeface="Hind"/>
                <a:sym typeface="Hind"/>
              </a:rPr>
              <a:t>High Alert: </a:t>
            </a:r>
            <a:r>
              <a:rPr lang="en" sz="1300" dirty="0">
                <a:latin typeface="Hind"/>
                <a:ea typeface="Hind"/>
                <a:cs typeface="Hind"/>
                <a:sym typeface="Hind"/>
              </a:rPr>
              <a:t>Once the limit of approach has been breached, the alert becomes persistent, indicating a potential near miss. </a:t>
            </a:r>
            <a:endParaRPr sz="1300" dirty="0">
              <a:latin typeface="Hind"/>
              <a:ea typeface="Hind"/>
              <a:cs typeface="Hind"/>
              <a:sym typeface="Hin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in a safety vest squatting on the ground&#10;&#10;Description automatically generated">
            <a:extLst>
              <a:ext uri="{FF2B5EF4-FFF2-40B4-BE49-F238E27FC236}">
                <a16:creationId xmlns:a16="http://schemas.microsoft.com/office/drawing/2014/main" id="{3D5B6207-DDA4-BDF0-5DC4-E67A1A8AA4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30892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extLst>
              <a:ext uri="{FF2B5EF4-FFF2-40B4-BE49-F238E27FC236}">
                <a16:creationId xmlns:a16="http://schemas.microsoft.com/office/drawing/2014/main" id="{E8370659-92A0-714E-9F07-8BCA68BB9C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2977"/>
          <a:stretch/>
        </p:blipFill>
        <p:spPr>
          <a:xfrm>
            <a:off x="5358761" y="133704"/>
            <a:ext cx="3785239" cy="43954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219E855-06CD-221B-685B-A72D2BD2726E}"/>
              </a:ext>
            </a:extLst>
          </p:cNvPr>
          <p:cNvSpPr txBox="1"/>
          <p:nvPr/>
        </p:nvSpPr>
        <p:spPr>
          <a:xfrm>
            <a:off x="5768273" y="454070"/>
            <a:ext cx="41392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Elimination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9385E1-AA68-1C83-54A2-5D7E30B0FBB7}"/>
              </a:ext>
            </a:extLst>
          </p:cNvPr>
          <p:cNvSpPr txBox="1"/>
          <p:nvPr/>
        </p:nvSpPr>
        <p:spPr>
          <a:xfrm>
            <a:off x="5804810" y="1183780"/>
            <a:ext cx="39937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Substitution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6FBC93-0A38-F3F6-A383-2B9B66B29D87}"/>
              </a:ext>
            </a:extLst>
          </p:cNvPr>
          <p:cNvSpPr txBox="1"/>
          <p:nvPr/>
        </p:nvSpPr>
        <p:spPr>
          <a:xfrm>
            <a:off x="5819113" y="1819896"/>
            <a:ext cx="39937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Engineering Controls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77EE28-F94B-C4AF-708C-E80E699FF1F8}"/>
              </a:ext>
            </a:extLst>
          </p:cNvPr>
          <p:cNvSpPr txBox="1"/>
          <p:nvPr/>
        </p:nvSpPr>
        <p:spPr>
          <a:xfrm>
            <a:off x="5819118" y="2935075"/>
            <a:ext cx="3993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Administrative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Controls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F2DD9B-DBE9-FB48-8657-6A8F8B4FE469}"/>
              </a:ext>
            </a:extLst>
          </p:cNvPr>
          <p:cNvSpPr txBox="1"/>
          <p:nvPr/>
        </p:nvSpPr>
        <p:spPr>
          <a:xfrm>
            <a:off x="5804810" y="2448373"/>
            <a:ext cx="39937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Awareness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51D5DD0-C817-F576-7D11-B2BFC9AF7253}"/>
              </a:ext>
            </a:extLst>
          </p:cNvPr>
          <p:cNvSpPr txBox="1"/>
          <p:nvPr/>
        </p:nvSpPr>
        <p:spPr>
          <a:xfrm>
            <a:off x="5804810" y="3635120"/>
            <a:ext cx="39937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PPE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B0290E0-A968-67E2-DFFA-5463FFE58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600" y="85723"/>
            <a:ext cx="5917442" cy="1009651"/>
          </a:xfrm>
        </p:spPr>
        <p:txBody>
          <a:bodyPr>
            <a:noAutofit/>
          </a:bodyPr>
          <a:lstStyle/>
          <a:p>
            <a:r>
              <a:rPr lang="en" sz="3000" dirty="0">
                <a:latin typeface="Arial Black" panose="020B0A04020102020204" pitchFamily="34" charset="0"/>
              </a:rPr>
              <a:t>What Are Workers </a:t>
            </a:r>
            <a:br>
              <a:rPr lang="en" sz="3000" dirty="0">
                <a:latin typeface="Arial Black" panose="020B0A04020102020204" pitchFamily="34" charset="0"/>
              </a:rPr>
            </a:br>
            <a:r>
              <a:rPr lang="en" sz="3000" dirty="0">
                <a:latin typeface="Arial Black" panose="020B0A04020102020204" pitchFamily="34" charset="0"/>
              </a:rPr>
              <a:t>Saying </a:t>
            </a:r>
            <a:r>
              <a:rPr lang="en" sz="3000" dirty="0">
                <a:solidFill>
                  <a:srgbClr val="FFCB05"/>
                </a:solidFill>
                <a:latin typeface="Arial Black" panose="020B0A04020102020204" pitchFamily="34" charset="0"/>
              </a:rPr>
              <a:t>About Risk?</a:t>
            </a:r>
            <a:endParaRPr lang="en-US" sz="3000" dirty="0">
              <a:solidFill>
                <a:srgbClr val="FFCB05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Connector: Elbow 15">
            <a:extLst>
              <a:ext uri="{FF2B5EF4-FFF2-40B4-BE49-F238E27FC236}">
                <a16:creationId xmlns:a16="http://schemas.microsoft.com/office/drawing/2014/main" id="{05D1F2B2-EDC6-4E13-2846-6199F3ABA2E2}"/>
              </a:ext>
            </a:extLst>
          </p:cNvPr>
          <p:cNvSpPr/>
          <p:nvPr/>
        </p:nvSpPr>
        <p:spPr>
          <a:xfrm rot="10800000" flipV="1">
            <a:off x="5115530" y="767060"/>
            <a:ext cx="652743" cy="374041"/>
          </a:xfrm>
          <a:prstGeom prst="bentConnector2">
            <a:avLst/>
          </a:prstGeom>
          <a:solidFill>
            <a:srgbClr val="000000">
              <a:alpha val="5000"/>
            </a:srgbClr>
          </a:solidFill>
          <a:ln w="158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rtlCol="0" anchor="ctr" anchorCtr="1"/>
          <a:lstStyle/>
          <a:p>
            <a:endParaRPr lang="en-US">
              <a:solidFill>
                <a:srgbClr val="000000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4F87903-F1D2-C40F-9CD4-3744DF0140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12" b="12412"/>
          <a:stretch/>
        </p:blipFill>
        <p:spPr>
          <a:xfrm>
            <a:off x="4554022" y="306542"/>
            <a:ext cx="1111867" cy="1253774"/>
          </a:xfrm>
          <a:prstGeom prst="rect">
            <a:avLst/>
          </a:prstGeom>
        </p:spPr>
      </p:pic>
      <p:pic>
        <p:nvPicPr>
          <p:cNvPr id="18" name="Google Shape;243;p43">
            <a:extLst>
              <a:ext uri="{FF2B5EF4-FFF2-40B4-BE49-F238E27FC236}">
                <a16:creationId xmlns:a16="http://schemas.microsoft.com/office/drawing/2014/main" id="{5633EA07-1DCE-195C-2838-D081EE1668A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573" r="563"/>
          <a:stretch/>
        </p:blipFill>
        <p:spPr>
          <a:xfrm>
            <a:off x="5116772" y="2812079"/>
            <a:ext cx="1647762" cy="1488687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0CDFDC4-9C8F-97A5-3129-8D1E4AB34296}"/>
              </a:ext>
            </a:extLst>
          </p:cNvPr>
          <p:cNvSpPr txBox="1"/>
          <p:nvPr/>
        </p:nvSpPr>
        <p:spPr>
          <a:xfrm>
            <a:off x="4754548" y="1496149"/>
            <a:ext cx="65274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ChekVolt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D08152F-6DB0-DE4F-85BB-A55F8074F268}"/>
              </a:ext>
            </a:extLst>
          </p:cNvPr>
          <p:cNvSpPr txBox="1"/>
          <p:nvPr/>
        </p:nvSpPr>
        <p:spPr>
          <a:xfrm>
            <a:off x="5080920" y="2493751"/>
            <a:ext cx="105028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Voltage Indicator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15F5273-FE20-0F1C-ED1F-491BB8C87C5E}"/>
              </a:ext>
            </a:extLst>
          </p:cNvPr>
          <p:cNvSpPr txBox="1"/>
          <p:nvPr/>
        </p:nvSpPr>
        <p:spPr>
          <a:xfrm>
            <a:off x="5606064" y="4293975"/>
            <a:ext cx="80663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Proxxi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Band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24902CD-7835-0193-3495-3E27DB88E70E}"/>
              </a:ext>
            </a:extLst>
          </p:cNvPr>
          <p:cNvSpPr txBox="1"/>
          <p:nvPr/>
        </p:nvSpPr>
        <p:spPr>
          <a:xfrm>
            <a:off x="304158" y="3016838"/>
            <a:ext cx="463380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u="none" strike="noStrike" baseline="30000" dirty="0">
                <a:latin typeface="Arial" panose="020B0604020202020204" pitchFamily="34" charset="0"/>
              </a:rPr>
              <a:t>Grace realizes PESDs can’t be in every location, although we wish they could. </a:t>
            </a:r>
          </a:p>
          <a:p>
            <a:r>
              <a:rPr lang="en-US" sz="2400" b="0" i="0" u="none" strike="noStrike" baseline="30000" dirty="0" err="1">
                <a:latin typeface="Arial" panose="020B0604020202020204" pitchFamily="34" charset="0"/>
              </a:rPr>
              <a:t>Proxxi</a:t>
            </a:r>
            <a:r>
              <a:rPr lang="en-US" sz="2400" b="0" i="0" u="none" strike="noStrike" baseline="30000" dirty="0">
                <a:latin typeface="Arial" panose="020B0604020202020204" pitchFamily="34" charset="0"/>
              </a:rPr>
              <a:t> Band adds an </a:t>
            </a:r>
            <a:r>
              <a:rPr lang="en-US" sz="2400" b="0" i="0" u="none" strike="noStrike" baseline="30000" dirty="0">
                <a:solidFill>
                  <a:srgbClr val="FFCB05"/>
                </a:solidFill>
                <a:latin typeface="Arial Black" panose="020B0A04020102020204" pitchFamily="34" charset="0"/>
              </a:rPr>
              <a:t>extra layer of protection </a:t>
            </a:r>
            <a:r>
              <a:rPr lang="en-US" sz="2400" b="0" i="0" u="none" strike="noStrike" baseline="30000" dirty="0">
                <a:latin typeface="Arial" panose="020B0604020202020204" pitchFamily="34" charset="0"/>
              </a:rPr>
              <a:t>when the </a:t>
            </a:r>
            <a:r>
              <a:rPr lang="en-US" sz="2400" b="0" i="0" u="none" strike="noStrike" baseline="30000" dirty="0">
                <a:solidFill>
                  <a:srgbClr val="FFCB05"/>
                </a:solidFill>
                <a:latin typeface="Arial Black" panose="020B0A04020102020204" pitchFamily="34" charset="0"/>
              </a:rPr>
              <a:t>unexpected happens         </a:t>
            </a:r>
          </a:p>
          <a:p>
            <a:endParaRPr lang="en-US" sz="2800" dirty="0"/>
          </a:p>
        </p:txBody>
      </p:sp>
      <p:sp>
        <p:nvSpPr>
          <p:cNvPr id="25" name="Google Shape;176;p33">
            <a:extLst>
              <a:ext uri="{FF2B5EF4-FFF2-40B4-BE49-F238E27FC236}">
                <a16:creationId xmlns:a16="http://schemas.microsoft.com/office/drawing/2014/main" id="{C69DE10D-1C78-454B-414E-D53A874CB166}"/>
              </a:ext>
            </a:extLst>
          </p:cNvPr>
          <p:cNvSpPr txBox="1">
            <a:spLocks/>
          </p:cNvSpPr>
          <p:nvPr/>
        </p:nvSpPr>
        <p:spPr>
          <a:xfrm>
            <a:off x="304158" y="1203893"/>
            <a:ext cx="4146900" cy="212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317500">
              <a:lnSpc>
                <a:spcPct val="105000"/>
              </a:lnSpc>
              <a:spcBef>
                <a:spcPts val="1200"/>
              </a:spcBef>
              <a:buSzPts val="1400"/>
              <a:buFont typeface="Arial"/>
              <a:buChar char="●"/>
            </a:pPr>
            <a:r>
              <a:rPr lang="en-US" sz="1200" dirty="0"/>
              <a:t>Lack of confidence in the electrical diagrams provided</a:t>
            </a:r>
          </a:p>
          <a:p>
            <a:pPr marL="457200" indent="-317500">
              <a:lnSpc>
                <a:spcPct val="105000"/>
              </a:lnSpc>
              <a:buSzPts val="1400"/>
              <a:buFont typeface="Arial"/>
              <a:buChar char="●"/>
            </a:pPr>
            <a:r>
              <a:rPr lang="en-US" sz="1200" dirty="0"/>
              <a:t>Lack of confidence in those performing LOTO</a:t>
            </a:r>
          </a:p>
          <a:p>
            <a:pPr marL="457200" indent="-317500">
              <a:lnSpc>
                <a:spcPct val="105000"/>
              </a:lnSpc>
              <a:buSzPts val="1400"/>
              <a:buFont typeface="Arial"/>
              <a:buChar char="●"/>
            </a:pPr>
            <a:r>
              <a:rPr lang="en-US" sz="1200" dirty="0"/>
              <a:t>Previous experience with mistakes made by themselves or others</a:t>
            </a:r>
          </a:p>
        </p:txBody>
      </p:sp>
      <p:sp>
        <p:nvSpPr>
          <p:cNvPr id="26" name="Connector: Elbow 25">
            <a:extLst>
              <a:ext uri="{FF2B5EF4-FFF2-40B4-BE49-F238E27FC236}">
                <a16:creationId xmlns:a16="http://schemas.microsoft.com/office/drawing/2014/main" id="{D2CE4017-ED2D-5CFB-3A10-E3EC8FC356DC}"/>
              </a:ext>
            </a:extLst>
          </p:cNvPr>
          <p:cNvSpPr/>
          <p:nvPr/>
        </p:nvSpPr>
        <p:spPr>
          <a:xfrm rot="10800000" flipV="1">
            <a:off x="5606063" y="2005573"/>
            <a:ext cx="806631" cy="288634"/>
          </a:xfrm>
          <a:prstGeom prst="bentConnector2">
            <a:avLst/>
          </a:prstGeom>
          <a:solidFill>
            <a:srgbClr val="000000">
              <a:alpha val="5000"/>
            </a:srgbClr>
          </a:solidFill>
          <a:ln w="158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rtlCol="0" anchor="ctr" anchorCtr="1"/>
          <a:lstStyle/>
          <a:p>
            <a:endParaRPr lang="en-US">
              <a:solidFill>
                <a:srgbClr val="000000"/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C83ECE5-05CA-537E-596A-B007F9F9E7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790" y="1754562"/>
            <a:ext cx="771699" cy="771015"/>
          </a:xfrm>
          <a:prstGeom prst="flowChartConnector">
            <a:avLst/>
          </a:prstGeom>
        </p:spPr>
      </p:pic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8CAB4265-EF67-85A2-8224-0488F847441A}"/>
              </a:ext>
            </a:extLst>
          </p:cNvPr>
          <p:cNvCxnSpPr>
            <a:cxnSpLocks/>
          </p:cNvCxnSpPr>
          <p:nvPr/>
        </p:nvCxnSpPr>
        <p:spPr>
          <a:xfrm rot="5400000">
            <a:off x="5909541" y="2493694"/>
            <a:ext cx="943680" cy="211639"/>
          </a:xfrm>
          <a:prstGeom prst="bentConnector3">
            <a:avLst>
              <a:gd name="adj1" fmla="val 50000"/>
            </a:avLst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9B0290E0-A968-67E2-DFFA-5463FFE58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600" y="60451"/>
            <a:ext cx="8747842" cy="1009651"/>
          </a:xfrm>
        </p:spPr>
        <p:txBody>
          <a:bodyPr>
            <a:noAutofit/>
          </a:bodyPr>
          <a:lstStyle/>
          <a:p>
            <a:r>
              <a:rPr lang="en" sz="3000" dirty="0">
                <a:latin typeface="Arial Black" panose="020B0A04020102020204" pitchFamily="34" charset="0"/>
              </a:rPr>
              <a:t>Synergy of LOTO, PESDs, </a:t>
            </a:r>
            <a:br>
              <a:rPr lang="en" sz="3000" dirty="0">
                <a:latin typeface="Arial Black" panose="020B0A04020102020204" pitchFamily="34" charset="0"/>
              </a:rPr>
            </a:br>
            <a:r>
              <a:rPr lang="en" sz="3000" dirty="0">
                <a:latin typeface="Arial Black" panose="020B0A04020102020204" pitchFamily="34" charset="0"/>
              </a:rPr>
              <a:t>and </a:t>
            </a:r>
            <a:r>
              <a:rPr lang="en" sz="3000" dirty="0">
                <a:solidFill>
                  <a:srgbClr val="FFCB05"/>
                </a:solidFill>
                <a:latin typeface="Arial Black" panose="020B0A04020102020204" pitchFamily="34" charset="0"/>
              </a:rPr>
              <a:t>Proxxi Band</a:t>
            </a:r>
            <a:endParaRPr lang="en-US" sz="3000" dirty="0">
              <a:solidFill>
                <a:srgbClr val="FFCB05"/>
              </a:solidFill>
              <a:latin typeface="Arial Black" panose="020B0A04020102020204" pitchFamily="34" charset="0"/>
            </a:endParaRPr>
          </a:p>
        </p:txBody>
      </p:sp>
      <p:pic>
        <p:nvPicPr>
          <p:cNvPr id="18" name="Google Shape;243;p43">
            <a:extLst>
              <a:ext uri="{FF2B5EF4-FFF2-40B4-BE49-F238E27FC236}">
                <a16:creationId xmlns:a16="http://schemas.microsoft.com/office/drawing/2014/main" id="{5633EA07-1DCE-195C-2838-D081EE1668A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573" r="563"/>
          <a:stretch/>
        </p:blipFill>
        <p:spPr>
          <a:xfrm>
            <a:off x="7547439" y="268626"/>
            <a:ext cx="1338961" cy="1209698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Google Shape;176;p33">
            <a:extLst>
              <a:ext uri="{FF2B5EF4-FFF2-40B4-BE49-F238E27FC236}">
                <a16:creationId xmlns:a16="http://schemas.microsoft.com/office/drawing/2014/main" id="{C69DE10D-1C78-454B-414E-D53A874CB166}"/>
              </a:ext>
            </a:extLst>
          </p:cNvPr>
          <p:cNvSpPr txBox="1">
            <a:spLocks/>
          </p:cNvSpPr>
          <p:nvPr/>
        </p:nvSpPr>
        <p:spPr>
          <a:xfrm>
            <a:off x="138558" y="873520"/>
            <a:ext cx="6139842" cy="9521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39700">
              <a:lnSpc>
                <a:spcPct val="105000"/>
              </a:lnSpc>
              <a:spcBef>
                <a:spcPts val="1200"/>
              </a:spcBef>
              <a:buSzPts val="1400"/>
            </a:pPr>
            <a:r>
              <a:rPr lang="en-US" i="1" dirty="0"/>
              <a:t>Enhance LOTO procedures by verifying voltage absence with PESDs and monitoring voltage presence with the </a:t>
            </a:r>
            <a:r>
              <a:rPr lang="en-US" i="1" dirty="0" err="1"/>
              <a:t>Proxxi</a:t>
            </a:r>
            <a:r>
              <a:rPr lang="en-US" i="1" dirty="0"/>
              <a:t> Band.</a:t>
            </a:r>
            <a:r>
              <a:rPr lang="en-US" dirty="0"/>
              <a:t> </a:t>
            </a:r>
            <a:endParaRPr lang="en-US" sz="1200" dirty="0"/>
          </a:p>
        </p:txBody>
      </p:sp>
      <p:sp>
        <p:nvSpPr>
          <p:cNvPr id="2" name="Google Shape;176;p33">
            <a:extLst>
              <a:ext uri="{FF2B5EF4-FFF2-40B4-BE49-F238E27FC236}">
                <a16:creationId xmlns:a16="http://schemas.microsoft.com/office/drawing/2014/main" id="{0EDFA123-44F9-BFAF-4586-EA3FCE7B85D6}"/>
              </a:ext>
            </a:extLst>
          </p:cNvPr>
          <p:cNvSpPr txBox="1">
            <a:spLocks/>
          </p:cNvSpPr>
          <p:nvPr/>
        </p:nvSpPr>
        <p:spPr>
          <a:xfrm>
            <a:off x="257600" y="3793890"/>
            <a:ext cx="8425600" cy="9521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39700" algn="ctr">
              <a:lnSpc>
                <a:spcPct val="105000"/>
              </a:lnSpc>
              <a:spcBef>
                <a:spcPts val="1200"/>
              </a:spcBef>
              <a:buSzPts val="1400"/>
            </a:pPr>
            <a:r>
              <a:rPr lang="en-US" dirty="0"/>
              <a:t>Integrating these three steps creates a layered safety protocol that </a:t>
            </a:r>
            <a:r>
              <a:rPr lang="en-US" dirty="0">
                <a:solidFill>
                  <a:srgbClr val="FFCB05"/>
                </a:solidFill>
                <a:latin typeface="Arial Black" panose="020B0A04020102020204" pitchFamily="34" charset="0"/>
              </a:rPr>
              <a:t>enhances worker protection </a:t>
            </a:r>
            <a:r>
              <a:rPr lang="en-US" dirty="0"/>
              <a:t>and </a:t>
            </a:r>
            <a:r>
              <a:rPr lang="en-US" dirty="0">
                <a:solidFill>
                  <a:srgbClr val="FFCB05"/>
                </a:solidFill>
                <a:latin typeface="Arial Black" panose="020B0A04020102020204" pitchFamily="34" charset="0"/>
              </a:rPr>
              <a:t>compliance with OSHA, NFPA 70E, and CSA Z462 safety standards</a:t>
            </a:r>
            <a:r>
              <a:rPr lang="en-US" dirty="0">
                <a:solidFill>
                  <a:srgbClr val="FFCB05"/>
                </a:solidFill>
              </a:rPr>
              <a:t>. </a:t>
            </a:r>
            <a:endParaRPr lang="en-US" sz="1200" dirty="0">
              <a:solidFill>
                <a:srgbClr val="FFCB05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3241C1-C5F2-5666-788B-34E9EC8528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12" b="12412"/>
          <a:stretch/>
        </p:blipFill>
        <p:spPr>
          <a:xfrm>
            <a:off x="6445410" y="152130"/>
            <a:ext cx="1176090" cy="1326193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61C73616-1E85-AF3C-548F-EFF054D05B01}"/>
              </a:ext>
            </a:extLst>
          </p:cNvPr>
          <p:cNvGrpSpPr/>
          <p:nvPr/>
        </p:nvGrpSpPr>
        <p:grpSpPr>
          <a:xfrm>
            <a:off x="374400" y="1816852"/>
            <a:ext cx="8388000" cy="2127990"/>
            <a:chOff x="374400" y="1845652"/>
            <a:chExt cx="8388000" cy="2127990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E233D13-D6A0-2E4F-37F1-DD036EB54284}"/>
                </a:ext>
              </a:extLst>
            </p:cNvPr>
            <p:cNvSpPr/>
            <p:nvPr/>
          </p:nvSpPr>
          <p:spPr>
            <a:xfrm>
              <a:off x="374400" y="1855488"/>
              <a:ext cx="2484000" cy="542375"/>
            </a:xfrm>
            <a:prstGeom prst="rect">
              <a:avLst/>
            </a:prstGeom>
            <a:solidFill>
              <a:srgbClr val="FFE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Isolate:</a:t>
              </a: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LOTO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B0A792E-E867-43F7-663F-B120E64A64AE}"/>
                </a:ext>
              </a:extLst>
            </p:cNvPr>
            <p:cNvSpPr/>
            <p:nvPr/>
          </p:nvSpPr>
          <p:spPr>
            <a:xfrm>
              <a:off x="3330000" y="1855487"/>
              <a:ext cx="2484000" cy="542375"/>
            </a:xfrm>
            <a:prstGeom prst="rect">
              <a:avLst/>
            </a:prstGeom>
            <a:solidFill>
              <a:srgbClr val="FFDE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Enhanced Verification: </a:t>
              </a:r>
              <a:r>
                <a:rPr lang="en-US" dirty="0">
                  <a:solidFill>
                    <a:schemeClr val="tx1"/>
                  </a:solidFill>
                </a:rPr>
                <a:t>PESDs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A2945BB-5668-36F5-DBC2-3FAC93777D09}"/>
                </a:ext>
              </a:extLst>
            </p:cNvPr>
            <p:cNvSpPr/>
            <p:nvPr/>
          </p:nvSpPr>
          <p:spPr>
            <a:xfrm>
              <a:off x="6278400" y="1845652"/>
              <a:ext cx="2484000" cy="542375"/>
            </a:xfrm>
            <a:prstGeom prst="rect">
              <a:avLst/>
            </a:prstGeom>
            <a:solidFill>
              <a:srgbClr val="FFCB0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Enhanced Monitoring:</a:t>
              </a:r>
            </a:p>
            <a:p>
              <a:pPr algn="ctr"/>
              <a:r>
                <a:rPr lang="en-US" dirty="0" err="1">
                  <a:solidFill>
                    <a:schemeClr val="tx1"/>
                  </a:solidFill>
                </a:rPr>
                <a:t>Proxxi</a:t>
              </a:r>
              <a:r>
                <a:rPr lang="en-US" dirty="0">
                  <a:solidFill>
                    <a:schemeClr val="tx1"/>
                  </a:solidFill>
                </a:rPr>
                <a:t> Band</a:t>
              </a: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7E93FB5D-6402-F798-DC1A-60692337DC4F}"/>
                </a:ext>
              </a:extLst>
            </p:cNvPr>
            <p:cNvCxnSpPr/>
            <p:nvPr/>
          </p:nvCxnSpPr>
          <p:spPr>
            <a:xfrm>
              <a:off x="2937600" y="2126674"/>
              <a:ext cx="324000" cy="0"/>
            </a:xfrm>
            <a:prstGeom prst="straightConnector1">
              <a:avLst/>
            </a:prstGeom>
            <a:ln>
              <a:solidFill>
                <a:schemeClr val="bg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D63BE665-1768-6497-37AD-81B43FE7F738}"/>
                </a:ext>
              </a:extLst>
            </p:cNvPr>
            <p:cNvCxnSpPr/>
            <p:nvPr/>
          </p:nvCxnSpPr>
          <p:spPr>
            <a:xfrm>
              <a:off x="5890800" y="2126674"/>
              <a:ext cx="324000" cy="0"/>
            </a:xfrm>
            <a:prstGeom prst="straightConnector1">
              <a:avLst/>
            </a:prstGeom>
            <a:ln>
              <a:solidFill>
                <a:schemeClr val="bg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694250C-019A-1723-A794-73DA25CBD20C}"/>
                </a:ext>
              </a:extLst>
            </p:cNvPr>
            <p:cNvSpPr txBox="1"/>
            <p:nvPr/>
          </p:nvSpPr>
          <p:spPr>
            <a:xfrm>
              <a:off x="374400" y="2509134"/>
              <a:ext cx="263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/>
                <a:t>Purpose: 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Aptos" panose="020B0004020202020204" pitchFamily="34" charset="0"/>
                </a:rPr>
                <a:t>Physically isolate energy sources to prevent accidental energization. </a:t>
              </a:r>
              <a:endParaRPr lang="en-US" sz="1200" dirty="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0D7A95A-B40D-37EB-ADE6-4009DA367E19}"/>
                </a:ext>
              </a:extLst>
            </p:cNvPr>
            <p:cNvSpPr txBox="1"/>
            <p:nvPr/>
          </p:nvSpPr>
          <p:spPr>
            <a:xfrm>
              <a:off x="374400" y="3194946"/>
              <a:ext cx="263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i="0" dirty="0">
                  <a:solidFill>
                    <a:srgbClr val="000000"/>
                  </a:solidFill>
                  <a:effectLst/>
                  <a:latin typeface="Aptos" panose="020B0004020202020204" pitchFamily="34" charset="0"/>
                </a:rPr>
                <a:t>Benefit: 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Aptos" panose="020B0004020202020204" pitchFamily="34" charset="0"/>
                </a:rPr>
                <a:t>Ensures equipment remains de-energized during maintenance and repair</a:t>
              </a:r>
              <a:endParaRPr lang="en-US" sz="1200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49108F6-0029-9345-DFC2-418726AB1040}"/>
                </a:ext>
              </a:extLst>
            </p:cNvPr>
            <p:cNvSpPr txBox="1"/>
            <p:nvPr/>
          </p:nvSpPr>
          <p:spPr>
            <a:xfrm>
              <a:off x="3330000" y="2496314"/>
              <a:ext cx="248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/>
                <a:t>Purpose: 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Aptos" panose="020B0004020202020204" pitchFamily="34" charset="0"/>
                </a:rPr>
                <a:t>Verify absence of voltage using PESDs at the point of work. </a:t>
              </a:r>
              <a:endParaRPr lang="en-US" sz="1200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28B3D53-465C-1A72-8B0B-A6C33B030E11}"/>
                </a:ext>
              </a:extLst>
            </p:cNvPr>
            <p:cNvSpPr txBox="1"/>
            <p:nvPr/>
          </p:nvSpPr>
          <p:spPr>
            <a:xfrm>
              <a:off x="3330000" y="3182126"/>
              <a:ext cx="2696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i="0" dirty="0">
                  <a:solidFill>
                    <a:srgbClr val="000000"/>
                  </a:solidFill>
                  <a:effectLst/>
                  <a:latin typeface="Aptos" panose="020B0004020202020204" pitchFamily="34" charset="0"/>
                </a:rPr>
                <a:t>Benefit: 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Aptos" panose="020B0004020202020204" pitchFamily="34" charset="0"/>
                </a:rPr>
                <a:t>Safely verify de-energization without exposure to live parts. </a:t>
              </a:r>
              <a:endParaRPr lang="en-US" sz="1200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487AA4D-B6DC-8377-FD0D-B78C8C6794E4}"/>
                </a:ext>
              </a:extLst>
            </p:cNvPr>
            <p:cNvSpPr txBox="1"/>
            <p:nvPr/>
          </p:nvSpPr>
          <p:spPr>
            <a:xfrm>
              <a:off x="6278400" y="2496314"/>
              <a:ext cx="2484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/>
                <a:t>Purpose: 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Aptos" panose="020B0004020202020204" pitchFamily="34" charset="0"/>
                </a:rPr>
                <a:t>Provide real-time alerts if energized equipment is approached or unexpected voltage is detected. </a:t>
              </a:r>
              <a:endParaRPr lang="en-US" sz="1200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CA22FB2-DB21-A542-F6F7-74820C1DF2F5}"/>
                </a:ext>
              </a:extLst>
            </p:cNvPr>
            <p:cNvSpPr txBox="1"/>
            <p:nvPr/>
          </p:nvSpPr>
          <p:spPr>
            <a:xfrm>
              <a:off x="6278400" y="3327311"/>
              <a:ext cx="248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i="0" dirty="0">
                  <a:solidFill>
                    <a:srgbClr val="000000"/>
                  </a:solidFill>
                  <a:effectLst/>
                  <a:latin typeface="Aptos" panose="020B0004020202020204" pitchFamily="34" charset="0"/>
                </a:rPr>
                <a:t>Benefit: 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Aptos" panose="020B0004020202020204" pitchFamily="34" charset="0"/>
                </a:rPr>
                <a:t>Continuous monitoring for unforeseen electrical hazards during work activities. </a:t>
              </a:r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087006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xxi Voltage">
  <a:themeElements>
    <a:clrScheme name="Custom 4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F9DF1B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Proxxi Voltage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1624</TotalTime>
  <Words>613</Words>
  <Application>Microsoft Office PowerPoint</Application>
  <PresentationFormat>On-screen Show (16:9)</PresentationFormat>
  <Paragraphs>85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 Black</vt:lpstr>
      <vt:lpstr>ArialMT</vt:lpstr>
      <vt:lpstr>Hind</vt:lpstr>
      <vt:lpstr>Arial</vt:lpstr>
      <vt:lpstr>Aptos</vt:lpstr>
      <vt:lpstr>Proxxi Voltage</vt:lpstr>
      <vt:lpstr>1_Custom Design</vt:lpstr>
      <vt:lpstr>Custom Design</vt:lpstr>
      <vt:lpstr>Proxxi Voltage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Are Workers  Saying About Risk?</vt:lpstr>
      <vt:lpstr>Synergy of LOTO, PESDs,  and Proxxi Band</vt:lpstr>
      <vt:lpstr>Wristband - Use Cases</vt:lpstr>
      <vt:lpstr>PowerPoint Presentation</vt:lpstr>
      <vt:lpstr>PowerPoint Presentation</vt:lpstr>
      <vt:lpstr>PowerPoint Presentation</vt:lpstr>
      <vt:lpstr>Deployment Process</vt:lpstr>
      <vt:lpstr>Trusted By: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Brook Breitsprecher</dc:creator>
  <cp:lastModifiedBy>Nikki VenHorst</cp:lastModifiedBy>
  <cp:revision>8</cp:revision>
  <dcterms:modified xsi:type="dcterms:W3CDTF">2025-02-13T15:16:38Z</dcterms:modified>
</cp:coreProperties>
</file>