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576" r:id="rId2"/>
    <p:sldId id="157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2C117D-540F-9726-619C-214A20E77EF8}" v="5" dt="2025-01-23T19:03:28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661" y="-201542"/>
            <a:ext cx="12537659" cy="705886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825625"/>
            <a:ext cx="11189677" cy="435133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18356" y="64928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fld id="{846EA5B9-79DC-415E-BBD8-CA4293E44F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18392" y="267110"/>
            <a:ext cx="10515600" cy="643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107360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080E61D-8398-9DE9-7398-B77F85CE5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05" y="1654810"/>
            <a:ext cx="3214879" cy="4351338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/>
              <a:t>IIoT</a:t>
            </a:r>
          </a:p>
          <a:p>
            <a:r>
              <a:rPr lang="en-US" sz="2400"/>
              <a:t>Food and Beverage – $10M</a:t>
            </a:r>
          </a:p>
          <a:p>
            <a:r>
              <a:rPr lang="en-US" sz="2400"/>
              <a:t>Non-wovens - $5M</a:t>
            </a:r>
          </a:p>
          <a:p>
            <a:r>
              <a:rPr lang="en-US" sz="2400"/>
              <a:t>Water / Wastewater - $5M</a:t>
            </a:r>
          </a:p>
          <a:p>
            <a:r>
              <a:rPr lang="en-US" sz="2400"/>
              <a:t>OEM (Bulk Material Handling Conveyors) – $20M</a:t>
            </a:r>
          </a:p>
          <a:p>
            <a:r>
              <a:rPr lang="en-US" sz="2400"/>
              <a:t>Total Available Market - ~$40M</a:t>
            </a:r>
          </a:p>
          <a:p>
            <a:pPr marL="0" indent="0">
              <a:buNone/>
            </a:pPr>
            <a:r>
              <a:rPr lang="en-US" sz="2400"/>
              <a:t>*Will discuss HSM in future slide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9CDAA12-9D8A-B905-6FF4-7698301C28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Target Vertical Data</a:t>
            </a:r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19A60998-3D94-E4B7-8730-02117F3BD1A1}"/>
              </a:ext>
            </a:extLst>
          </p:cNvPr>
          <p:cNvSpPr txBox="1">
            <a:spLocks/>
          </p:cNvSpPr>
          <p:nvPr/>
        </p:nvSpPr>
        <p:spPr>
          <a:xfrm>
            <a:off x="4115210" y="1654810"/>
            <a:ext cx="3360772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/>
              <a:t>Proxxi</a:t>
            </a:r>
          </a:p>
          <a:p>
            <a:r>
              <a:rPr lang="en-US" sz="2400"/>
              <a:t>Electrical Contractors – $25-50M</a:t>
            </a:r>
          </a:p>
          <a:p>
            <a:r>
              <a:rPr lang="en-US" sz="2400"/>
              <a:t>Field Service Teams - $5M</a:t>
            </a:r>
          </a:p>
          <a:p>
            <a:r>
              <a:rPr lang="en-US" sz="2400"/>
              <a:t>Utilities - $25-50M</a:t>
            </a:r>
          </a:p>
          <a:p>
            <a:r>
              <a:rPr lang="en-US" sz="2400"/>
              <a:t>Total Available Market - ~$100M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E23E8DAE-65BD-E54C-C40A-8E86AC5769C6}"/>
              </a:ext>
            </a:extLst>
          </p:cNvPr>
          <p:cNvSpPr txBox="1">
            <a:spLocks/>
          </p:cNvSpPr>
          <p:nvPr/>
        </p:nvSpPr>
        <p:spPr>
          <a:xfrm>
            <a:off x="7826503" y="1654810"/>
            <a:ext cx="2874262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100" u="sng"/>
              <a:t>GracePort</a:t>
            </a:r>
          </a:p>
          <a:p>
            <a:r>
              <a:rPr lang="en-US" sz="2400"/>
              <a:t>High Volume OEMS </a:t>
            </a:r>
          </a:p>
          <a:p>
            <a:pPr lvl="1"/>
            <a:r>
              <a:rPr lang="en-US" sz="2400"/>
              <a:t>Material Handling (Warehousing) - $2M</a:t>
            </a:r>
          </a:p>
          <a:p>
            <a:pPr lvl="1"/>
            <a:r>
              <a:rPr lang="en-US" sz="2400"/>
              <a:t>Pack Expo - $500K</a:t>
            </a:r>
          </a:p>
          <a:p>
            <a:pPr lvl="1"/>
            <a:r>
              <a:rPr lang="en-US" sz="2400"/>
              <a:t>CSIA Partners - $500K</a:t>
            </a:r>
          </a:p>
          <a:p>
            <a:pPr lvl="1"/>
            <a:r>
              <a:rPr lang="en-US" sz="2400"/>
              <a:t>Rockwell OEM – $500K</a:t>
            </a:r>
          </a:p>
          <a:p>
            <a:pPr lvl="1"/>
            <a:r>
              <a:rPr lang="en-US" sz="2400"/>
              <a:t>UL 508A Shops - $1-2M</a:t>
            </a:r>
          </a:p>
          <a:p>
            <a:pPr lvl="1"/>
            <a:r>
              <a:rPr lang="en-US" sz="2400"/>
              <a:t>Temporary Power - $1-2M</a:t>
            </a:r>
          </a:p>
          <a:p>
            <a:r>
              <a:rPr lang="en-US" sz="2800"/>
              <a:t>Growth Potential from Channels - ~$5-7M</a:t>
            </a:r>
          </a:p>
          <a:p>
            <a:pPr lvl="1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0F7C34-6705-7B7D-87DF-E79A2DF9EB10}"/>
              </a:ext>
            </a:extLst>
          </p:cNvPr>
          <p:cNvSpPr txBox="1">
            <a:spLocks/>
          </p:cNvSpPr>
          <p:nvPr/>
        </p:nvSpPr>
        <p:spPr>
          <a:xfrm>
            <a:off x="10910346" y="3087010"/>
            <a:ext cx="1189453" cy="22265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All data is pulled from our average deal sizes in these industries and publicly available location data</a:t>
            </a:r>
          </a:p>
        </p:txBody>
      </p:sp>
    </p:spTree>
    <p:extLst>
      <p:ext uri="{BB962C8B-B14F-4D97-AF65-F5344CB8AC3E}">
        <p14:creationId xmlns:p14="http://schemas.microsoft.com/office/powerpoint/2010/main" val="2306633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CC60F-D736-5B16-3112-548A3BA15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6C7ADD-25B3-750E-2CA6-F8C2A03CB1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PESD Target Vertical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CEF5F-64CD-E044-FC01-C9CEEF13B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34127"/>
            <a:ext cx="3410712" cy="4351338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/>
              <a:t>Utility Opportunity </a:t>
            </a:r>
          </a:p>
          <a:p>
            <a:pPr lvl="1"/>
            <a:r>
              <a:rPr lang="en-US"/>
              <a:t>Average Natural Gas Facility 1000MW (1 GW)</a:t>
            </a:r>
          </a:p>
          <a:p>
            <a:pPr lvl="2"/>
            <a:r>
              <a:rPr lang="en-US"/>
              <a:t>500 </a:t>
            </a:r>
            <a:r>
              <a:rPr lang="en-US" err="1"/>
              <a:t>ChekVolts</a:t>
            </a:r>
            <a:r>
              <a:rPr lang="en-US"/>
              <a:t>/ $125,000</a:t>
            </a:r>
          </a:p>
          <a:p>
            <a:pPr lvl="1"/>
            <a:r>
              <a:rPr lang="en-US"/>
              <a:t>US Power Generation Capacity- 1.2 Million MW (1200 GW)</a:t>
            </a:r>
          </a:p>
          <a:p>
            <a:pPr lvl="1"/>
            <a:r>
              <a:rPr lang="en-US"/>
              <a:t>Total Available Market = 1200GW*$125,000=~$150M (625,000 </a:t>
            </a:r>
            <a:r>
              <a:rPr lang="en-US" err="1"/>
              <a:t>ChekVolts</a:t>
            </a:r>
            <a:r>
              <a:rPr lang="en-US"/>
              <a:t>)</a:t>
            </a:r>
          </a:p>
          <a:p>
            <a:pPr marL="457200" lvl="1" indent="0">
              <a:buNone/>
            </a:pPr>
            <a:r>
              <a:rPr lang="en-US" sz="1700"/>
              <a:t>*Some utility verticals have better power/ChekVolt density </a:t>
            </a:r>
          </a:p>
          <a:p>
            <a:pPr lvl="2"/>
            <a:r>
              <a:rPr lang="en-US" sz="1500"/>
              <a:t>Solar, Hydro, Nuclear</a:t>
            </a:r>
          </a:p>
          <a:p>
            <a:pPr lvl="1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A0EF3C6-645B-A7A8-A4C9-8DB940A6C155}"/>
              </a:ext>
            </a:extLst>
          </p:cNvPr>
          <p:cNvSpPr txBox="1">
            <a:spLocks/>
          </p:cNvSpPr>
          <p:nvPr/>
        </p:nvSpPr>
        <p:spPr>
          <a:xfrm>
            <a:off x="3499631" y="1834127"/>
            <a:ext cx="2992609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Process (OG, P&amp;P) </a:t>
            </a:r>
          </a:p>
          <a:p>
            <a:pPr lvl="1"/>
            <a:r>
              <a:rPr lang="en-US"/>
              <a:t>Average Petrochem and P&amp;P Facility – 2000-4000 CV Units</a:t>
            </a:r>
          </a:p>
          <a:p>
            <a:pPr lvl="1"/>
            <a:r>
              <a:rPr lang="en-US"/>
              <a:t>~$750K per Facility </a:t>
            </a:r>
          </a:p>
          <a:p>
            <a:pPr lvl="1"/>
            <a:r>
              <a:rPr lang="en-US"/>
              <a:t>385 PC Facilities in North America + 130 Pulp and Paper Locations= 515 Facilities</a:t>
            </a:r>
          </a:p>
          <a:p>
            <a:pPr lvl="1"/>
            <a:r>
              <a:rPr lang="en-US"/>
              <a:t>1.5m Units = ~$350m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03F832D-4673-63EB-1ADB-FFDA3F9051DF}"/>
              </a:ext>
            </a:extLst>
          </p:cNvPr>
          <p:cNvSpPr txBox="1">
            <a:spLocks/>
          </p:cNvSpPr>
          <p:nvPr/>
        </p:nvSpPr>
        <p:spPr>
          <a:xfrm>
            <a:off x="6760465" y="1834127"/>
            <a:ext cx="2992610" cy="43513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Metals and Mining</a:t>
            </a:r>
          </a:p>
          <a:p>
            <a:pPr lvl="1"/>
            <a:r>
              <a:rPr lang="en-US"/>
              <a:t>Metals and Mining Facility – 500-1000 CV Units</a:t>
            </a:r>
          </a:p>
          <a:p>
            <a:pPr lvl="1"/>
            <a:r>
              <a:rPr lang="en-US"/>
              <a:t>~$180K per Facility </a:t>
            </a:r>
          </a:p>
          <a:p>
            <a:pPr lvl="1"/>
            <a:r>
              <a:rPr lang="en-US"/>
              <a:t>500 Large Mines in North America + ~1000 Large Metal Manufacturing Locations= 1500 Facilities</a:t>
            </a:r>
          </a:p>
          <a:p>
            <a:pPr lvl="1"/>
            <a:r>
              <a:rPr lang="en-US"/>
              <a:t>1.13m Units = ~$270m 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74EBEB-B039-93D7-B9E2-0AD1CD47BD0D}"/>
              </a:ext>
            </a:extLst>
          </p:cNvPr>
          <p:cNvSpPr txBox="1">
            <a:spLocks/>
          </p:cNvSpPr>
          <p:nvPr/>
        </p:nvSpPr>
        <p:spPr>
          <a:xfrm>
            <a:off x="9872121" y="3553735"/>
            <a:ext cx="2170528" cy="9121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All data is pulled from our average deal sizes in these industries and publicly available location data</a:t>
            </a:r>
          </a:p>
        </p:txBody>
      </p:sp>
    </p:spTree>
    <p:extLst>
      <p:ext uri="{BB962C8B-B14F-4D97-AF65-F5344CB8AC3E}">
        <p14:creationId xmlns:p14="http://schemas.microsoft.com/office/powerpoint/2010/main" val="2146590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282</Words>
  <Application>Microsoft Office PowerPoint</Application>
  <PresentationFormat>Widescreen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Whiting</dc:creator>
  <cp:lastModifiedBy>Shannon Whiting</cp:lastModifiedBy>
  <cp:revision>6</cp:revision>
  <dcterms:created xsi:type="dcterms:W3CDTF">2013-07-15T20:26:40Z</dcterms:created>
  <dcterms:modified xsi:type="dcterms:W3CDTF">2025-01-23T19:04:19Z</dcterms:modified>
</cp:coreProperties>
</file>